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Lst>
  <p:sldSz cx="10287000" cy="6858000" type="35mm"/>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2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eznany użytkownik"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744" y="90"/>
      </p:cViewPr>
      <p:guideLst>
        <p:guide orient="horz" pos="2160"/>
        <p:guide pos="32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184650" y="2514601"/>
            <a:ext cx="7522367"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184650" y="4777382"/>
            <a:ext cx="7522367"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1" y="4323813"/>
            <a:ext cx="1472050"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448718" y="4529543"/>
            <a:ext cx="657928" cy="365125"/>
          </a:xfrm>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184649" y="609600"/>
            <a:ext cx="7522367"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184649" y="4354046"/>
            <a:ext cx="7522367"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3533" y="317817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448718" y="3244142"/>
            <a:ext cx="657928" cy="365125"/>
          </a:xfrm>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404644" y="609600"/>
            <a:ext cx="7082375"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2763291" y="3505200"/>
            <a:ext cx="635896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2184649" y="4354046"/>
            <a:ext cx="7522367"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3533" y="317817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448718" y="3244142"/>
            <a:ext cx="657928" cy="365125"/>
          </a:xfrm>
        </p:spPr>
        <p:txBody>
          <a:bodyPr/>
          <a:lstStyle/>
          <a:p>
            <a:fld id="{D57F1E4F-1CFF-5643-939E-217C01CDF565}" type="slidenum">
              <a:rPr lang="en-US" dirty="0"/>
              <a:pPr/>
              <a:t>‹#›</a:t>
            </a:fld>
            <a:endParaRPr lang="en-US" dirty="0"/>
          </a:p>
        </p:txBody>
      </p:sp>
      <p:sp>
        <p:nvSpPr>
          <p:cNvPr id="14" name="TextBox 13"/>
          <p:cNvSpPr txBox="1"/>
          <p:nvPr/>
        </p:nvSpPr>
        <p:spPr>
          <a:xfrm>
            <a:off x="2082082" y="648005"/>
            <a:ext cx="51435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9378156" y="2905306"/>
            <a:ext cx="51435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184649" y="2438403"/>
            <a:ext cx="7522368"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184649" y="5181600"/>
            <a:ext cx="752236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533" y="491172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448718" y="4983090"/>
            <a:ext cx="657928" cy="365125"/>
          </a:xfrm>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404644" y="609600"/>
            <a:ext cx="7082375"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184648" y="4343400"/>
            <a:ext cx="7522368"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2184649" y="5181600"/>
            <a:ext cx="752236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3533" y="491172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448718" y="4983090"/>
            <a:ext cx="657928" cy="365125"/>
          </a:xfrm>
        </p:spPr>
        <p:txBody>
          <a:bodyPr/>
          <a:lstStyle/>
          <a:p>
            <a:fld id="{D57F1E4F-1CFF-5643-939E-217C01CDF565}" type="slidenum">
              <a:rPr lang="en-US" dirty="0"/>
              <a:pPr/>
              <a:t>‹#›</a:t>
            </a:fld>
            <a:endParaRPr lang="en-US" dirty="0"/>
          </a:p>
        </p:txBody>
      </p:sp>
      <p:sp>
        <p:nvSpPr>
          <p:cNvPr id="17" name="TextBox 16"/>
          <p:cNvSpPr txBox="1"/>
          <p:nvPr/>
        </p:nvSpPr>
        <p:spPr>
          <a:xfrm>
            <a:off x="2082082" y="648005"/>
            <a:ext cx="51435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9378156" y="2905306"/>
            <a:ext cx="51435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transition>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184649" y="627407"/>
            <a:ext cx="7522367"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184648" y="4343400"/>
            <a:ext cx="7522368"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2184649" y="5181600"/>
            <a:ext cx="752236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533" y="491172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448718" y="4983090"/>
            <a:ext cx="657928" cy="365125"/>
          </a:xfrm>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3533" y="71437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42498" y="627408"/>
            <a:ext cx="1862664"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184648" y="627408"/>
            <a:ext cx="5464969" cy="5283817"/>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3533" y="71437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187781" y="624110"/>
            <a:ext cx="7519236" cy="1280890"/>
          </a:xfrm>
        </p:spPr>
        <p:txBody>
          <a:bodyPr/>
          <a:lstStyle/>
          <a:p>
            <a:r>
              <a:rPr lang="pl-PL"/>
              <a:t>Kliknij, aby edytować styl</a:t>
            </a:r>
            <a:endParaRPr lang="en-US" dirty="0"/>
          </a:p>
        </p:txBody>
      </p:sp>
      <p:sp>
        <p:nvSpPr>
          <p:cNvPr id="3" name="Content Placeholder 2"/>
          <p:cNvSpPr>
            <a:spLocks noGrp="1"/>
          </p:cNvSpPr>
          <p:nvPr>
            <p:ph idx="1"/>
          </p:nvPr>
        </p:nvSpPr>
        <p:spPr>
          <a:xfrm>
            <a:off x="2184648" y="2133600"/>
            <a:ext cx="7522368" cy="377762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3533" y="71437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184649" y="2058750"/>
            <a:ext cx="7522367"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184649" y="3530129"/>
            <a:ext cx="7522367"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3533" y="317817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448718" y="3244142"/>
            <a:ext cx="657928" cy="365125"/>
          </a:xfrm>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184648" y="2133600"/>
            <a:ext cx="3639822" cy="3777622"/>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067194" y="2126222"/>
            <a:ext cx="3639822" cy="3777622"/>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3533" y="71437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448718" y="787785"/>
            <a:ext cx="657928" cy="365125"/>
          </a:xfrm>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480096" y="1972703"/>
            <a:ext cx="336886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2184648" y="2548966"/>
            <a:ext cx="3664316" cy="335406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33719" y="1969475"/>
            <a:ext cx="337415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047121" y="2545738"/>
            <a:ext cx="3660756" cy="335406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3533" y="71437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448718" y="787785"/>
            <a:ext cx="657928" cy="365125"/>
          </a:xfrm>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3533" y="71437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3533" y="71437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184648" y="446088"/>
            <a:ext cx="2957512"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5335042" y="446091"/>
            <a:ext cx="4371975" cy="5414963"/>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184648" y="1598613"/>
            <a:ext cx="2957512"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533" y="71437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184649" y="4800600"/>
            <a:ext cx="7522368"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184648" y="634965"/>
            <a:ext cx="7522368"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2184649" y="5367338"/>
            <a:ext cx="752236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6/3/2019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533" y="4911728"/>
            <a:ext cx="1340320"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448718" y="4983090"/>
            <a:ext cx="657928" cy="365125"/>
          </a:xfrm>
        </p:spPr>
        <p:txBody>
          <a:bodyPr/>
          <a:lstStyle/>
          <a:p>
            <a:fld id="{D57F1E4F-1CFF-5643-939E-217C01CDF565}" type="slidenum">
              <a:rPr lang="en-US" dirty="0"/>
              <a:pPr/>
              <a:t>‹#›</a:t>
            </a:fld>
            <a:endParaRPr lang="en-US" dirty="0"/>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2" y="228600"/>
            <a:ext cx="240596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2968" y="-786"/>
            <a:ext cx="198844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5430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187780" y="624110"/>
            <a:ext cx="7519236"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184648" y="2133600"/>
            <a:ext cx="7522368" cy="38862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742612" y="6130437"/>
            <a:ext cx="967176"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6/3/2019</a:t>
            </a:fld>
            <a:endParaRPr lang="en-US" dirty="0"/>
          </a:p>
        </p:txBody>
      </p:sp>
      <p:sp>
        <p:nvSpPr>
          <p:cNvPr id="5" name="Footer Placeholder 4"/>
          <p:cNvSpPr>
            <a:spLocks noGrp="1"/>
          </p:cNvSpPr>
          <p:nvPr>
            <p:ph type="ftr" sz="quarter" idx="3"/>
          </p:nvPr>
        </p:nvSpPr>
        <p:spPr>
          <a:xfrm>
            <a:off x="2184649" y="6135811"/>
            <a:ext cx="6429374"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448718" y="787785"/>
            <a:ext cx="65792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ransition>
    <p:dissolve/>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pl.m.wikipedia.org/wiki/Rybo&#322;&#243;w_zwyczajny" TargetMode="External"/><Relationship Id="rId13" Type="http://schemas.openxmlformats.org/officeDocument/2006/relationships/hyperlink" Target="http://www.ekologia.pl/wiedza/zwierzeta/jaszczurka-zwinka" TargetMode="External"/><Relationship Id="rId18" Type="http://schemas.openxmlformats.org/officeDocument/2006/relationships/hyperlink" Target="https://atlas.roslin.pl/plant/7446" TargetMode="External"/><Relationship Id="rId3" Type="http://schemas.openxmlformats.org/officeDocument/2006/relationships/hyperlink" Target="https://pl.m.wikipedia.org/wiki/Puszczyk_zwyczajny" TargetMode="External"/><Relationship Id="rId21" Type="http://schemas.openxmlformats.org/officeDocument/2006/relationships/hyperlink" Target="http://zielnik-karpacki.pl/-GRUSZYCZKA_OKR&#260;G&#321;OLISTNA_222" TargetMode="External"/><Relationship Id="rId7" Type="http://schemas.openxmlformats.org/officeDocument/2006/relationships/hyperlink" Target="http://dinoanimals.pl/zwierzeta/rybolow-sokol-znad-wod/" TargetMode="External"/><Relationship Id="rId12" Type="http://schemas.openxmlformats.org/officeDocument/2006/relationships/hyperlink" Target="https://pl.m.wikipedia.org/wiki/Jaszczurka_zwinka" TargetMode="External"/><Relationship Id="rId17" Type="http://schemas.openxmlformats.org/officeDocument/2006/relationships/hyperlink" Target="http://terraflora.vot.pl/articles.php?article_id=41" TargetMode="External"/><Relationship Id="rId2" Type="http://schemas.openxmlformats.org/officeDocument/2006/relationships/hyperlink" Target="http://wrzesientomek.galeria.ekologia.pl/zwierzeta,2592,39895" TargetMode="External"/><Relationship Id="rId16" Type="http://schemas.openxmlformats.org/officeDocument/2006/relationships/hyperlink" Target="http://dzieci.erys.pl/lesnoteka/plazy/rzekotka_drzewna" TargetMode="External"/><Relationship Id="rId20" Type="http://schemas.openxmlformats.org/officeDocument/2006/relationships/hyperlink" Target="https://atlas.roslin.pl/plant/7709" TargetMode="External"/><Relationship Id="rId1" Type="http://schemas.openxmlformats.org/officeDocument/2006/relationships/slideLayout" Target="../slideLayouts/slideLayout2.xml"/><Relationship Id="rId6" Type="http://schemas.openxmlformats.org/officeDocument/2006/relationships/hyperlink" Target="https://pl.m.wikipedia.org/wiki/Bocian_czarny" TargetMode="External"/><Relationship Id="rId11" Type="http://schemas.openxmlformats.org/officeDocument/2006/relationships/hyperlink" Target="http://www.terrarium.com.pl/946-lacerta-agilis-jaszczurka-zwinka/" TargetMode="External"/><Relationship Id="rId5" Type="http://schemas.openxmlformats.org/officeDocument/2006/relationships/hyperlink" Target="http://jerzygrzesiak.pl/lista16.html" TargetMode="External"/><Relationship Id="rId15" Type="http://schemas.openxmlformats.org/officeDocument/2006/relationships/hyperlink" Target="https://pl.m.wikipedia.org/wiki/Rzekotka_drzewna" TargetMode="External"/><Relationship Id="rId10" Type="http://schemas.openxmlformats.org/officeDocument/2006/relationships/hyperlink" Target="http://dinoanimals.pl/zwierzeta/zmija-zygzakowata-vipera-berus/attachment/zmija-zygzakowata/" TargetMode="External"/><Relationship Id="rId19" Type="http://schemas.openxmlformats.org/officeDocument/2006/relationships/hyperlink" Target="https://atlas-roslin.pl/gatunki/Dryopteris_cristata.htm" TargetMode="External"/><Relationship Id="rId4" Type="http://schemas.openxmlformats.org/officeDocument/2006/relationships/hyperlink" Target="http://www.pultusk.warszawa.lasy.gov.pl/rezerwaty" TargetMode="External"/><Relationship Id="rId9" Type="http://schemas.openxmlformats.org/officeDocument/2006/relationships/hyperlink" Target="https://pl.m.wikipedia.org/wiki/&#379;mija_zygzakowata" TargetMode="External"/><Relationship Id="rId14" Type="http://schemas.openxmlformats.org/officeDocument/2006/relationships/hyperlink" Target="http://cites.zoo.waw.pl/zwierze/rzekotka-drzewn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546233-FAF3-A240-9589-6F379D66EBCC}"/>
              </a:ext>
            </a:extLst>
          </p:cNvPr>
          <p:cNvSpPr>
            <a:spLocks noGrp="1"/>
          </p:cNvSpPr>
          <p:nvPr>
            <p:ph type="ctrTitle"/>
          </p:nvPr>
        </p:nvSpPr>
        <p:spPr>
          <a:xfrm>
            <a:off x="1562100" y="1828800"/>
            <a:ext cx="7979567" cy="2262781"/>
          </a:xfrm>
        </p:spPr>
        <p:txBody>
          <a:bodyPr>
            <a:normAutofit fontScale="90000"/>
          </a:bodyPr>
          <a:lstStyle/>
          <a:p>
            <a:r>
              <a:rPr lang="pl-PL" b="1" u="sng" dirty="0"/>
              <a:t>Gatunki chronione występujące na terenie Nadleśnictwa Pułtusk</a:t>
            </a:r>
          </a:p>
        </p:txBody>
      </p:sp>
      <p:sp>
        <p:nvSpPr>
          <p:cNvPr id="5" name="Podtytuł 4">
            <a:extLst>
              <a:ext uri="{FF2B5EF4-FFF2-40B4-BE49-F238E27FC236}">
                <a16:creationId xmlns:a16="http://schemas.microsoft.com/office/drawing/2014/main" id="{7ED43519-B4E7-2043-A9F7-4F930518A514}"/>
              </a:ext>
            </a:extLst>
          </p:cNvPr>
          <p:cNvSpPr>
            <a:spLocks noGrp="1"/>
          </p:cNvSpPr>
          <p:nvPr>
            <p:ph type="subTitle" idx="1"/>
          </p:nvPr>
        </p:nvSpPr>
        <p:spPr>
          <a:xfrm>
            <a:off x="1987833" y="4276954"/>
            <a:ext cx="7522367" cy="365026"/>
          </a:xfrm>
        </p:spPr>
        <p:txBody>
          <a:bodyPr>
            <a:normAutofit lnSpcReduction="10000"/>
          </a:bodyPr>
          <a:lstStyle/>
          <a:p>
            <a:endParaRPr lang="pl-PL" dirty="0"/>
          </a:p>
        </p:txBody>
      </p:sp>
    </p:spTree>
    <p:extLst>
      <p:ext uri="{BB962C8B-B14F-4D97-AF65-F5344CB8AC3E}">
        <p14:creationId xmlns:p14="http://schemas.microsoft.com/office/powerpoint/2010/main" val="3065313163"/>
      </p:ext>
    </p:extLst>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9A9655-B8D1-DE41-AE52-BFB026BCD2A5}"/>
              </a:ext>
            </a:extLst>
          </p:cNvPr>
          <p:cNvSpPr>
            <a:spLocks noGrp="1"/>
          </p:cNvSpPr>
          <p:nvPr>
            <p:ph type="title"/>
          </p:nvPr>
        </p:nvSpPr>
        <p:spPr>
          <a:xfrm>
            <a:off x="1562100" y="624110"/>
            <a:ext cx="8144917" cy="1280890"/>
          </a:xfrm>
        </p:spPr>
        <p:txBody>
          <a:bodyPr/>
          <a:lstStyle/>
          <a:p>
            <a:r>
              <a:rPr lang="pl-PL" b="1" dirty="0"/>
              <a:t>Rzekotka drzewna</a:t>
            </a:r>
          </a:p>
        </p:txBody>
      </p:sp>
      <p:sp>
        <p:nvSpPr>
          <p:cNvPr id="3" name="Symbol zastępczy zawartości 2">
            <a:extLst>
              <a:ext uri="{FF2B5EF4-FFF2-40B4-BE49-F238E27FC236}">
                <a16:creationId xmlns:a16="http://schemas.microsoft.com/office/drawing/2014/main" id="{4FA8B96F-670D-B844-A7F9-B9653C34D2D1}"/>
              </a:ext>
            </a:extLst>
          </p:cNvPr>
          <p:cNvSpPr>
            <a:spLocks noGrp="1"/>
          </p:cNvSpPr>
          <p:nvPr>
            <p:ph idx="1"/>
          </p:nvPr>
        </p:nvSpPr>
        <p:spPr>
          <a:xfrm>
            <a:off x="1485900" y="1321594"/>
            <a:ext cx="8221116" cy="5536406"/>
          </a:xfrm>
        </p:spPr>
        <p:txBody>
          <a:bodyPr>
            <a:normAutofit lnSpcReduction="10000"/>
          </a:bodyPr>
          <a:lstStyle/>
          <a:p>
            <a:r>
              <a:rPr lang="pl-PL" b="1" dirty="0"/>
              <a:t>Rzekotka drzewna: </a:t>
            </a:r>
            <a:r>
              <a:rPr lang="pl-PL" dirty="0"/>
              <a:t>Gatunek płaza z rodziny </a:t>
            </a:r>
          </a:p>
          <a:p>
            <a:pPr marL="0" indent="0">
              <a:buNone/>
            </a:pPr>
            <a:r>
              <a:rPr lang="pl-PL" dirty="0" err="1"/>
              <a:t>rzekotkowatych</a:t>
            </a:r>
            <a:r>
              <a:rPr lang="pl-PL" dirty="0"/>
              <a:t>. Znajduje się pod całkowitą ochroną.</a:t>
            </a:r>
          </a:p>
          <a:p>
            <a:r>
              <a:rPr lang="pl-PL" b="1" dirty="0"/>
              <a:t>Występowanie: </a:t>
            </a:r>
            <a:r>
              <a:rPr lang="pl-PL" b="0" i="0" dirty="0">
                <a:solidFill>
                  <a:srgbClr val="222222"/>
                </a:solidFill>
                <a:effectLst/>
              </a:rPr>
              <a:t>Płaz zamieszkuje większą część </a:t>
            </a:r>
            <a:r>
              <a:rPr lang="pl-PL" dirty="0">
                <a:solidFill>
                  <a:schemeClr val="tx1"/>
                </a:solidFill>
              </a:rPr>
              <a:t>Europy</a:t>
            </a:r>
            <a:r>
              <a:rPr lang="pl-PL" b="0" i="0" dirty="0">
                <a:solidFill>
                  <a:srgbClr val="222222"/>
                </a:solidFill>
                <a:effectLst/>
              </a:rPr>
              <a:t>, od</a:t>
            </a:r>
            <a:r>
              <a:rPr lang="pl-PL" b="0" i="0" dirty="0">
                <a:solidFill>
                  <a:schemeClr val="tx1"/>
                </a:solidFill>
                <a:effectLst/>
              </a:rPr>
              <a:t> </a:t>
            </a:r>
            <a:r>
              <a:rPr lang="pl-PL" dirty="0">
                <a:solidFill>
                  <a:schemeClr val="tx1"/>
                </a:solidFill>
              </a:rPr>
              <a:t>Portugalii</a:t>
            </a:r>
            <a:r>
              <a:rPr lang="pl-PL" b="0" i="0" dirty="0">
                <a:solidFill>
                  <a:srgbClr val="222222"/>
                </a:solidFill>
                <a:effectLst/>
              </a:rPr>
              <a:t> aż do krańców kontynentu i zachodniej Azji (</a:t>
            </a:r>
            <a:r>
              <a:rPr lang="pl-PL" dirty="0">
                <a:solidFill>
                  <a:schemeClr val="tx1"/>
                </a:solidFill>
              </a:rPr>
              <a:t>Azerbejdżan</a:t>
            </a:r>
            <a:r>
              <a:rPr lang="pl-PL" b="0" i="0" dirty="0">
                <a:solidFill>
                  <a:srgbClr val="222222"/>
                </a:solidFill>
                <a:effectLst/>
              </a:rPr>
              <a:t>), na północy sięga </a:t>
            </a:r>
            <a:r>
              <a:rPr lang="pl-PL" dirty="0">
                <a:solidFill>
                  <a:schemeClr val="tx1"/>
                </a:solidFill>
              </a:rPr>
              <a:t>Danii</a:t>
            </a:r>
            <a:r>
              <a:rPr lang="pl-PL" b="0" i="0" dirty="0">
                <a:solidFill>
                  <a:srgbClr val="222222"/>
                </a:solidFill>
                <a:effectLst/>
              </a:rPr>
              <a:t>. Preferuje niziny, ale istnieją doniesienia o spotkaniu go na wysokości 2300 m. Zajmuje różnorodne środowiska. W Nadleśnictwie Pułtusk zajmuje Rezerwat Stawinoga.</a:t>
            </a:r>
          </a:p>
          <a:p>
            <a:r>
              <a:rPr lang="pl-PL" b="1" dirty="0"/>
              <a:t>Wygląd: </a:t>
            </a:r>
            <a:r>
              <a:rPr lang="pl-PL" b="0" i="0" dirty="0">
                <a:solidFill>
                  <a:srgbClr val="000000"/>
                </a:solidFill>
                <a:effectLst/>
              </a:rPr>
              <a:t>Mała żaba, mająca około 5 cm długości. Dzięki przylgom na długich palcach potrafi się wspinać nawet po pionowych szybach. Na grzbiecie skóra rzekotki jest gładka i lśniąca, na brzuchu zaś chropowata. Rzekotka potrafi zmieniać kolor swojej skóry podobnie jak kameleon. Zmiana koloru od jasnożółtej do prawie czarnej zajmuje jej około 20 minut. Prowadzi zwykle nadrzewny tryb życia i poza okresem godowym można je spotkać nawet daleko od wody.</a:t>
            </a:r>
          </a:p>
          <a:p>
            <a:r>
              <a:rPr lang="pl-PL" b="1" dirty="0"/>
              <a:t>Żywienie: </a:t>
            </a:r>
            <a:r>
              <a:rPr lang="pl-PL" b="0" i="0" dirty="0">
                <a:solidFill>
                  <a:srgbClr val="222222"/>
                </a:solidFill>
                <a:effectLst/>
              </a:rPr>
              <a:t>Płaz żywi się głównie </a:t>
            </a:r>
            <a:r>
              <a:rPr lang="pl-PL" dirty="0">
                <a:solidFill>
                  <a:schemeClr val="tx1"/>
                </a:solidFill>
              </a:rPr>
              <a:t>owadami</a:t>
            </a:r>
            <a:r>
              <a:rPr lang="pl-PL" b="0" i="0" dirty="0">
                <a:solidFill>
                  <a:srgbClr val="222222"/>
                </a:solidFill>
                <a:effectLst/>
              </a:rPr>
              <a:t>, na które sprawnie poluje. Jego strategia polega na usadowieniu się na gałęzi czy w zaroślach i nieruchomym oczekiwaniu na pojawienie się zdobyczy, aż ta wpadnie w zasadzkę.</a:t>
            </a:r>
            <a:endParaRPr lang="pl-PL" b="1" dirty="0"/>
          </a:p>
        </p:txBody>
      </p:sp>
      <p:pic>
        <p:nvPicPr>
          <p:cNvPr id="4" name="Obraz 4">
            <a:extLst>
              <a:ext uri="{FF2B5EF4-FFF2-40B4-BE49-F238E27FC236}">
                <a16:creationId xmlns:a16="http://schemas.microsoft.com/office/drawing/2014/main" id="{DE4F24DA-8C0E-604D-9B5C-A96C48FB1E21}"/>
              </a:ext>
            </a:extLst>
          </p:cNvPr>
          <p:cNvPicPr>
            <a:picLocks noChangeAspect="1"/>
          </p:cNvPicPr>
          <p:nvPr/>
        </p:nvPicPr>
        <p:blipFill>
          <a:blip r:embed="rId2"/>
          <a:stretch>
            <a:fillRect/>
          </a:stretch>
        </p:blipFill>
        <p:spPr>
          <a:xfrm>
            <a:off x="7796746" y="228600"/>
            <a:ext cx="2490254" cy="1828800"/>
          </a:xfrm>
          <a:prstGeom prst="rect">
            <a:avLst/>
          </a:prstGeom>
        </p:spPr>
      </p:pic>
    </p:spTree>
    <p:extLst>
      <p:ext uri="{BB962C8B-B14F-4D97-AF65-F5344CB8AC3E}">
        <p14:creationId xmlns:p14="http://schemas.microsoft.com/office/powerpoint/2010/main" val="1561755231"/>
      </p:ext>
    </p:extLst>
  </p:cSld>
  <p:clrMapOvr>
    <a:masterClrMapping/>
  </p:clrMapOvr>
  <p:transition spd="med">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3BFF7D-CEC8-464C-AB8E-16E8B9A4E854}"/>
              </a:ext>
            </a:extLst>
          </p:cNvPr>
          <p:cNvSpPr>
            <a:spLocks noGrp="1"/>
          </p:cNvSpPr>
          <p:nvPr>
            <p:ph type="title"/>
          </p:nvPr>
        </p:nvSpPr>
        <p:spPr>
          <a:xfrm>
            <a:off x="1485900" y="624110"/>
            <a:ext cx="8221117" cy="1280890"/>
          </a:xfrm>
        </p:spPr>
        <p:txBody>
          <a:bodyPr/>
          <a:lstStyle/>
          <a:p>
            <a:r>
              <a:rPr lang="pl-PL" b="1" dirty="0"/>
              <a:t>Flora Nadleśnictwa Pułtusk- Listera jajowata</a:t>
            </a:r>
          </a:p>
        </p:txBody>
      </p:sp>
      <p:sp>
        <p:nvSpPr>
          <p:cNvPr id="3" name="Symbol zastępczy zawartości 2">
            <a:extLst>
              <a:ext uri="{FF2B5EF4-FFF2-40B4-BE49-F238E27FC236}">
                <a16:creationId xmlns:a16="http://schemas.microsoft.com/office/drawing/2014/main" id="{4B47EE2A-CD3D-6547-8C7D-62B060EBAC30}"/>
              </a:ext>
            </a:extLst>
          </p:cNvPr>
          <p:cNvSpPr>
            <a:spLocks noGrp="1"/>
          </p:cNvSpPr>
          <p:nvPr>
            <p:ph idx="1"/>
          </p:nvPr>
        </p:nvSpPr>
        <p:spPr>
          <a:xfrm>
            <a:off x="1409700" y="2133600"/>
            <a:ext cx="7543800" cy="4191000"/>
          </a:xfrm>
        </p:spPr>
        <p:txBody>
          <a:bodyPr>
            <a:normAutofit fontScale="85000" lnSpcReduction="10000"/>
          </a:bodyPr>
          <a:lstStyle/>
          <a:p>
            <a:r>
              <a:rPr lang="pl-PL" b="1" dirty="0"/>
              <a:t>Listera jajowata: </a:t>
            </a:r>
            <a:r>
              <a:rPr lang="pl-PL" dirty="0">
                <a:solidFill>
                  <a:schemeClr val="tx1"/>
                </a:solidFill>
              </a:rPr>
              <a:t>gatunek</a:t>
            </a:r>
            <a:r>
              <a:rPr lang="pl-PL" b="0" i="0" dirty="0">
                <a:solidFill>
                  <a:schemeClr val="tx1"/>
                </a:solidFill>
                <a:effectLst/>
              </a:rPr>
              <a:t> roślin należący do rodziny </a:t>
            </a:r>
            <a:r>
              <a:rPr lang="pl-PL" dirty="0">
                <a:solidFill>
                  <a:schemeClr val="tx1"/>
                </a:solidFill>
              </a:rPr>
              <a:t>storczykowatych</a:t>
            </a:r>
            <a:r>
              <a:rPr lang="pl-PL" b="0" i="0" dirty="0">
                <a:solidFill>
                  <a:schemeClr val="tx1"/>
                </a:solidFill>
                <a:effectLst/>
              </a:rPr>
              <a:t> (</a:t>
            </a:r>
            <a:r>
              <a:rPr lang="pl-PL" b="0" i="1" dirty="0" err="1">
                <a:solidFill>
                  <a:schemeClr val="tx1"/>
                </a:solidFill>
                <a:effectLst/>
              </a:rPr>
              <a:t>Orchidaceae</a:t>
            </a:r>
            <a:r>
              <a:rPr lang="pl-PL" b="0" i="0" dirty="0">
                <a:solidFill>
                  <a:schemeClr val="tx1"/>
                </a:solidFill>
                <a:effectLst/>
              </a:rPr>
              <a:t>).</a:t>
            </a:r>
          </a:p>
          <a:p>
            <a:r>
              <a:rPr lang="pl-PL" b="1" dirty="0">
                <a:solidFill>
                  <a:schemeClr val="tx1"/>
                </a:solidFill>
              </a:rPr>
              <a:t>Występowanie: </a:t>
            </a:r>
            <a:r>
              <a:rPr lang="pl-PL" dirty="0">
                <a:solidFill>
                  <a:schemeClr val="tx1"/>
                </a:solidFill>
              </a:rPr>
              <a:t>Występuje</a:t>
            </a:r>
            <a:r>
              <a:rPr lang="pl-PL" b="0" i="0" dirty="0">
                <a:solidFill>
                  <a:schemeClr val="tx1"/>
                </a:solidFill>
                <a:effectLst/>
              </a:rPr>
              <a:t> na rozległych obszarach </a:t>
            </a:r>
            <a:r>
              <a:rPr lang="pl-PL" dirty="0">
                <a:solidFill>
                  <a:schemeClr val="tx1"/>
                </a:solidFill>
              </a:rPr>
              <a:t>Europy</a:t>
            </a:r>
            <a:r>
              <a:rPr lang="pl-PL" b="0" i="0" dirty="0">
                <a:solidFill>
                  <a:schemeClr val="tx1"/>
                </a:solidFill>
                <a:effectLst/>
              </a:rPr>
              <a:t> i </a:t>
            </a:r>
            <a:r>
              <a:rPr lang="pl-PL" dirty="0">
                <a:solidFill>
                  <a:schemeClr val="tx1"/>
                </a:solidFill>
              </a:rPr>
              <a:t>Azji</a:t>
            </a:r>
            <a:r>
              <a:rPr lang="pl-PL" b="0" i="0" dirty="0">
                <a:solidFill>
                  <a:schemeClr val="tx1"/>
                </a:solidFill>
                <a:effectLst/>
              </a:rPr>
              <a:t>, w tym także w całej </a:t>
            </a:r>
            <a:r>
              <a:rPr lang="pl-PL" dirty="0">
                <a:solidFill>
                  <a:schemeClr val="tx1"/>
                </a:solidFill>
              </a:rPr>
              <a:t>Polsce. Występuje w Nadleśnictwie Pułtusk, Objęty ścisłą</a:t>
            </a:r>
          </a:p>
          <a:p>
            <a:pPr marL="0" indent="0">
              <a:buNone/>
            </a:pPr>
            <a:r>
              <a:rPr lang="pl-PL" dirty="0">
                <a:solidFill>
                  <a:schemeClr val="tx1"/>
                </a:solidFill>
              </a:rPr>
              <a:t>. ochroną</a:t>
            </a:r>
          </a:p>
          <a:p>
            <a:pPr marL="0" indent="0">
              <a:buNone/>
            </a:pPr>
            <a:r>
              <a:rPr lang="pl-PL" dirty="0">
                <a:solidFill>
                  <a:schemeClr val="tx1"/>
                </a:solidFill>
              </a:rPr>
              <a:t>w Rezerwacie Stawinoga.</a:t>
            </a:r>
          </a:p>
          <a:p>
            <a:r>
              <a:rPr lang="pl-PL" b="1" dirty="0">
                <a:solidFill>
                  <a:schemeClr val="tx1"/>
                </a:solidFill>
              </a:rPr>
              <a:t>Wygląd: </a:t>
            </a:r>
            <a:r>
              <a:rPr lang="pl-PL" dirty="0">
                <a:solidFill>
                  <a:schemeClr val="tx1"/>
                </a:solidFill>
              </a:rPr>
              <a:t>Liście, dwa</a:t>
            </a:r>
            <a:r>
              <a:rPr lang="pl-PL" dirty="0"/>
              <a:t> naprzeciwległe, 5-9 nerwowe liście o kształcie eliptycznym u nasady pędu, powyżej 1-2 listki przysadkowe. Mają od 5 do 15 cm długości i są ostro zakończone. </a:t>
            </a:r>
            <a:r>
              <a:rPr lang="pl-PL" dirty="0" err="1"/>
              <a:t>Kwiaty,kwiatostan</a:t>
            </a:r>
            <a:r>
              <a:rPr lang="pl-PL" dirty="0"/>
              <a:t> w formie luźnego </a:t>
            </a:r>
            <a:r>
              <a:rPr lang="pl-PL" dirty="0" err="1"/>
              <a:t>kłosu</a:t>
            </a:r>
            <a:r>
              <a:rPr lang="pl-PL" dirty="0"/>
              <a:t>. Małe żółtawozielone kwiaty zebrane w ilości od 10 – 100 na krótkich szypułkach. Czerwono nabiegłe płatki korony i działki kielicha pochylają się ku sobie. Żółtego koloru warżka jest głęboko rozcięta. Zalążnia prawie kulista. </a:t>
            </a:r>
            <a:r>
              <a:rPr lang="pl-PL" dirty="0" err="1"/>
              <a:t>Pokrój,</a:t>
            </a:r>
            <a:r>
              <a:rPr lang="pl-PL" b="1" dirty="0" err="1">
                <a:solidFill>
                  <a:srgbClr val="FFFFFF"/>
                </a:solidFill>
                <a:effectLst/>
              </a:rPr>
              <a:t>j</a:t>
            </a:r>
            <a:r>
              <a:rPr lang="pl-PL" dirty="0" err="1"/>
              <a:t>wysmukła</a:t>
            </a:r>
            <a:r>
              <a:rPr lang="pl-PL" dirty="0"/>
              <a:t> roślina wysokości 20–60 </a:t>
            </a:r>
            <a:r>
              <a:rPr lang="pl-PL" dirty="0" err="1"/>
              <a:t>cm</a:t>
            </a:r>
            <a:r>
              <a:rPr lang="pl-PL" dirty="0"/>
              <a:t>. Cała w kolorze zielonym, z długim i luźnym kwiatostanem. Łodyga, poniżej liści </a:t>
            </a:r>
            <a:r>
              <a:rPr lang="pl-PL" dirty="0" err="1"/>
              <a:t>czterokanciasta</a:t>
            </a:r>
            <a:r>
              <a:rPr lang="pl-PL" dirty="0"/>
              <a:t>, gładka; powyżej – obła gruczołowato omszona.</a:t>
            </a:r>
            <a:endParaRPr lang="pl-PL" b="1" dirty="0">
              <a:solidFill>
                <a:schemeClr val="tx1"/>
              </a:solidFill>
            </a:endParaRPr>
          </a:p>
        </p:txBody>
      </p:sp>
      <p:pic>
        <p:nvPicPr>
          <p:cNvPr id="4" name="Obraz 4">
            <a:extLst>
              <a:ext uri="{FF2B5EF4-FFF2-40B4-BE49-F238E27FC236}">
                <a16:creationId xmlns:a16="http://schemas.microsoft.com/office/drawing/2014/main" id="{7B93B52D-5CAC-9548-A9C0-942B9908A51E}"/>
              </a:ext>
            </a:extLst>
          </p:cNvPr>
          <p:cNvPicPr>
            <a:picLocks noChangeAspect="1"/>
          </p:cNvPicPr>
          <p:nvPr/>
        </p:nvPicPr>
        <p:blipFill>
          <a:blip r:embed="rId2"/>
          <a:stretch>
            <a:fillRect/>
          </a:stretch>
        </p:blipFill>
        <p:spPr>
          <a:xfrm>
            <a:off x="8420100" y="1295400"/>
            <a:ext cx="1553765" cy="2743200"/>
          </a:xfrm>
          <a:prstGeom prst="rect">
            <a:avLst/>
          </a:prstGeom>
        </p:spPr>
      </p:pic>
    </p:spTree>
    <p:extLst>
      <p:ext uri="{BB962C8B-B14F-4D97-AF65-F5344CB8AC3E}">
        <p14:creationId xmlns:p14="http://schemas.microsoft.com/office/powerpoint/2010/main" val="4137952151"/>
      </p:ext>
    </p:extLst>
  </p:cSld>
  <p:clrMapOvr>
    <a:masterClrMapping/>
  </p:clrMapOvr>
  <p:transition spd="med">
    <p:cover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B78FA3-ACF6-5F4C-B551-31FA56AF69BE}"/>
              </a:ext>
            </a:extLst>
          </p:cNvPr>
          <p:cNvSpPr>
            <a:spLocks noGrp="1"/>
          </p:cNvSpPr>
          <p:nvPr>
            <p:ph type="title"/>
          </p:nvPr>
        </p:nvSpPr>
        <p:spPr>
          <a:xfrm>
            <a:off x="1409700" y="445519"/>
            <a:ext cx="8425403" cy="715343"/>
          </a:xfrm>
        </p:spPr>
        <p:txBody>
          <a:bodyPr/>
          <a:lstStyle/>
          <a:p>
            <a:r>
              <a:rPr lang="pl-PL" b="1" dirty="0"/>
              <a:t>Narecznica grzebieniasta</a:t>
            </a:r>
          </a:p>
        </p:txBody>
      </p:sp>
      <p:sp>
        <p:nvSpPr>
          <p:cNvPr id="3" name="Symbol zastępczy zawartości 2">
            <a:extLst>
              <a:ext uri="{FF2B5EF4-FFF2-40B4-BE49-F238E27FC236}">
                <a16:creationId xmlns:a16="http://schemas.microsoft.com/office/drawing/2014/main" id="{8C29082D-DEDC-B047-8882-7D392FE5DB63}"/>
              </a:ext>
            </a:extLst>
          </p:cNvPr>
          <p:cNvSpPr>
            <a:spLocks noGrp="1"/>
          </p:cNvSpPr>
          <p:nvPr>
            <p:ph idx="1"/>
          </p:nvPr>
        </p:nvSpPr>
        <p:spPr>
          <a:xfrm>
            <a:off x="1257300" y="1160858"/>
            <a:ext cx="7848601" cy="5411391"/>
          </a:xfrm>
        </p:spPr>
        <p:txBody>
          <a:bodyPr/>
          <a:lstStyle/>
          <a:p>
            <a:r>
              <a:rPr lang="pl-PL" b="1" dirty="0"/>
              <a:t>Narecznica grzebieniasta: </a:t>
            </a:r>
            <a:r>
              <a:rPr lang="pl-PL" b="0" i="0" dirty="0">
                <a:solidFill>
                  <a:schemeClr val="tx1"/>
                </a:solidFill>
                <a:effectLst/>
              </a:rPr>
              <a:t>paprotnik grzebieniasty </a:t>
            </a:r>
          </a:p>
          <a:p>
            <a:pPr marL="0" indent="0">
              <a:buNone/>
            </a:pPr>
            <a:r>
              <a:rPr lang="pl-PL" b="0" i="0" dirty="0">
                <a:solidFill>
                  <a:schemeClr val="tx1"/>
                </a:solidFill>
                <a:effectLst/>
              </a:rPr>
              <a:t>(</a:t>
            </a:r>
            <a:r>
              <a:rPr lang="pl-PL" b="0" i="0" dirty="0" err="1">
                <a:solidFill>
                  <a:schemeClr val="tx1"/>
                </a:solidFill>
                <a:effectLst/>
              </a:rPr>
              <a:t>Dryopteris</a:t>
            </a:r>
            <a:r>
              <a:rPr lang="pl-PL" b="0" i="1" dirty="0">
                <a:solidFill>
                  <a:schemeClr val="tx1"/>
                </a:solidFill>
                <a:effectLst/>
              </a:rPr>
              <a:t> </a:t>
            </a:r>
            <a:r>
              <a:rPr lang="pl-PL" b="0" i="1" dirty="0" err="1">
                <a:solidFill>
                  <a:schemeClr val="tx1"/>
                </a:solidFill>
                <a:effectLst/>
              </a:rPr>
              <a:t>cristata</a:t>
            </a:r>
            <a:r>
              <a:rPr lang="pl-PL" b="0" i="0" dirty="0">
                <a:solidFill>
                  <a:schemeClr val="tx1"/>
                </a:solidFill>
                <a:effectLst/>
              </a:rPr>
              <a:t> (L.) A. Gray) – </a:t>
            </a:r>
            <a:r>
              <a:rPr lang="pl-PL" dirty="0">
                <a:solidFill>
                  <a:schemeClr val="tx1"/>
                </a:solidFill>
              </a:rPr>
              <a:t>gatunek</a:t>
            </a:r>
            <a:r>
              <a:rPr lang="pl-PL" b="0" i="0" dirty="0">
                <a:solidFill>
                  <a:schemeClr val="tx1"/>
                </a:solidFill>
                <a:effectLst/>
              </a:rPr>
              <a:t> rośliny należący do rodziny </a:t>
            </a:r>
            <a:r>
              <a:rPr lang="pl-PL" dirty="0" err="1">
                <a:solidFill>
                  <a:schemeClr val="tx1"/>
                </a:solidFill>
              </a:rPr>
              <a:t>nerecznicowatych</a:t>
            </a:r>
            <a:r>
              <a:rPr lang="pl-PL" dirty="0">
                <a:solidFill>
                  <a:schemeClr val="tx1"/>
                </a:solidFill>
              </a:rPr>
              <a:t>. </a:t>
            </a:r>
            <a:r>
              <a:rPr lang="pl-PL" b="1" dirty="0">
                <a:solidFill>
                  <a:schemeClr val="tx1"/>
                </a:solidFill>
              </a:rPr>
              <a:t>Jest pod ścisłą ochroną.</a:t>
            </a:r>
          </a:p>
          <a:p>
            <a:r>
              <a:rPr lang="pl-PL" b="1" dirty="0">
                <a:solidFill>
                  <a:schemeClr val="tx1"/>
                </a:solidFill>
              </a:rPr>
              <a:t>Występowanie: </a:t>
            </a:r>
            <a:r>
              <a:rPr lang="pl-PL" b="0" i="0" dirty="0">
                <a:solidFill>
                  <a:schemeClr val="tx1"/>
                </a:solidFill>
                <a:effectLst/>
              </a:rPr>
              <a:t>Występuje na </a:t>
            </a:r>
            <a:r>
              <a:rPr lang="pl-PL" dirty="0">
                <a:solidFill>
                  <a:schemeClr val="tx1"/>
                </a:solidFill>
              </a:rPr>
              <a:t>torfowiskach</a:t>
            </a:r>
            <a:r>
              <a:rPr lang="pl-PL" b="0" i="0" dirty="0">
                <a:solidFill>
                  <a:schemeClr val="tx1"/>
                </a:solidFill>
                <a:effectLst/>
              </a:rPr>
              <a:t>, w lasach</a:t>
            </a:r>
          </a:p>
          <a:p>
            <a:pPr marL="0" indent="0">
              <a:buNone/>
            </a:pPr>
            <a:r>
              <a:rPr lang="pl-PL" b="0" i="0" dirty="0">
                <a:solidFill>
                  <a:schemeClr val="tx1"/>
                </a:solidFill>
                <a:effectLst/>
              </a:rPr>
              <a:t> </a:t>
            </a:r>
            <a:r>
              <a:rPr lang="pl-PL" dirty="0" err="1">
                <a:solidFill>
                  <a:schemeClr val="tx1"/>
                </a:solidFill>
              </a:rPr>
              <a:t>olsowych</a:t>
            </a:r>
            <a:r>
              <a:rPr lang="pl-PL" dirty="0">
                <a:solidFill>
                  <a:schemeClr val="tx1"/>
                </a:solidFill>
              </a:rPr>
              <a:t> </a:t>
            </a:r>
            <a:r>
              <a:rPr lang="pl-PL" b="0" i="0" dirty="0">
                <a:solidFill>
                  <a:schemeClr val="tx1"/>
                </a:solidFill>
                <a:effectLst/>
              </a:rPr>
              <a:t>oraz </a:t>
            </a:r>
            <a:r>
              <a:rPr lang="pl-PL" b="0" i="0" dirty="0" err="1">
                <a:solidFill>
                  <a:schemeClr val="tx1"/>
                </a:solidFill>
                <a:effectLst/>
              </a:rPr>
              <a:t>łozowiskach</a:t>
            </a:r>
            <a:r>
              <a:rPr lang="pl-PL" b="0" i="0" dirty="0">
                <a:solidFill>
                  <a:schemeClr val="tx1"/>
                </a:solidFill>
                <a:effectLst/>
              </a:rPr>
              <a:t>. Rezerwat Stawinoga, Nadleśnictwo</a:t>
            </a:r>
          </a:p>
          <a:p>
            <a:pPr marL="0" indent="0">
              <a:buNone/>
            </a:pPr>
            <a:r>
              <a:rPr lang="pl-PL" dirty="0">
                <a:solidFill>
                  <a:schemeClr val="tx1"/>
                </a:solidFill>
              </a:rPr>
              <a:t>Pułtusk.</a:t>
            </a:r>
            <a:endParaRPr lang="pl-PL" b="0" i="0" dirty="0">
              <a:solidFill>
                <a:schemeClr val="tx1"/>
              </a:solidFill>
              <a:effectLst/>
            </a:endParaRPr>
          </a:p>
          <a:p>
            <a:r>
              <a:rPr lang="pl-PL" b="1" dirty="0">
                <a:solidFill>
                  <a:schemeClr val="tx1"/>
                </a:solidFill>
              </a:rPr>
              <a:t>Wygląd: </a:t>
            </a:r>
            <a:r>
              <a:rPr lang="pl-PL" dirty="0">
                <a:solidFill>
                  <a:schemeClr val="tx1"/>
                </a:solidFill>
              </a:rPr>
              <a:t>bylina ze</a:t>
            </a:r>
            <a:r>
              <a:rPr lang="pl-PL" b="0" i="0" dirty="0">
                <a:solidFill>
                  <a:srgbClr val="000000"/>
                </a:solidFill>
                <a:effectLst/>
              </a:rPr>
              <a:t> skośnym lub poziomym kłączem, do 15cm długości, pokrytym łuskami; tworzy stosunkowo luźną kępę </a:t>
            </a:r>
            <a:r>
              <a:rPr lang="pl-PL" b="0" i="0" dirty="0" err="1">
                <a:solidFill>
                  <a:srgbClr val="000000"/>
                </a:solidFill>
                <a:effectLst/>
              </a:rPr>
              <a:t>niezimotrwałych</a:t>
            </a:r>
            <a:r>
              <a:rPr lang="pl-PL" b="0" i="0" dirty="0">
                <a:solidFill>
                  <a:srgbClr val="000000"/>
                </a:solidFill>
                <a:effectLst/>
              </a:rPr>
              <a:t> </a:t>
            </a:r>
            <a:r>
              <a:rPr lang="pl-PL" b="0" i="0" dirty="0" err="1">
                <a:solidFill>
                  <a:srgbClr val="000000"/>
                </a:solidFill>
                <a:effectLst/>
              </a:rPr>
              <a:t>liści.Liście</a:t>
            </a:r>
            <a:r>
              <a:rPr lang="pl-PL" b="0" i="0" dirty="0">
                <a:solidFill>
                  <a:srgbClr val="000000"/>
                </a:solidFill>
                <a:effectLst/>
              </a:rPr>
              <a:t> płodne i płonne różnią się wielkością (płodne są znacznie dłuższe i wzniesione). Listki w dolnej połowie liścia szeroko jajowate do trójkątnych (2-3× dłuższe niż szersze), z 5-8(10) parami odcinków lub listków, brzegiem drobno piłkowano ząbkowanych lub całobrzegich poza wierzchołkiem.</a:t>
            </a:r>
            <a:endParaRPr lang="pl-PL" b="1" dirty="0">
              <a:solidFill>
                <a:schemeClr val="tx1"/>
              </a:solidFill>
            </a:endParaRPr>
          </a:p>
        </p:txBody>
      </p:sp>
      <p:pic>
        <p:nvPicPr>
          <p:cNvPr id="4" name="Obraz 4">
            <a:extLst>
              <a:ext uri="{FF2B5EF4-FFF2-40B4-BE49-F238E27FC236}">
                <a16:creationId xmlns:a16="http://schemas.microsoft.com/office/drawing/2014/main" id="{86E618DF-8127-D14D-85EF-982559043754}"/>
              </a:ext>
            </a:extLst>
          </p:cNvPr>
          <p:cNvPicPr>
            <a:picLocks noChangeAspect="1"/>
          </p:cNvPicPr>
          <p:nvPr/>
        </p:nvPicPr>
        <p:blipFill>
          <a:blip r:embed="rId2"/>
          <a:stretch>
            <a:fillRect/>
          </a:stretch>
        </p:blipFill>
        <p:spPr>
          <a:xfrm>
            <a:off x="8572500" y="1066800"/>
            <a:ext cx="1453590" cy="2755649"/>
          </a:xfrm>
          <a:prstGeom prst="rect">
            <a:avLst/>
          </a:prstGeom>
        </p:spPr>
      </p:pic>
    </p:spTree>
    <p:extLst>
      <p:ext uri="{BB962C8B-B14F-4D97-AF65-F5344CB8AC3E}">
        <p14:creationId xmlns:p14="http://schemas.microsoft.com/office/powerpoint/2010/main" val="3148883772"/>
      </p:ext>
    </p:extLst>
  </p:cSld>
  <p:clrMapOvr>
    <a:masterClrMapping/>
  </p:clrMapOvr>
  <p:transition spd="med">
    <p:pull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0D7F07-48D8-7D48-A9CC-3FC06C678A44}"/>
              </a:ext>
            </a:extLst>
          </p:cNvPr>
          <p:cNvSpPr>
            <a:spLocks noGrp="1"/>
          </p:cNvSpPr>
          <p:nvPr>
            <p:ph type="title"/>
          </p:nvPr>
        </p:nvSpPr>
        <p:spPr>
          <a:xfrm>
            <a:off x="1409700" y="624113"/>
            <a:ext cx="8297317" cy="661765"/>
          </a:xfrm>
        </p:spPr>
        <p:txBody>
          <a:bodyPr/>
          <a:lstStyle/>
          <a:p>
            <a:r>
              <a:rPr lang="pl-PL" b="1" dirty="0"/>
              <a:t>Gruszyczka okrągłolistna</a:t>
            </a:r>
          </a:p>
        </p:txBody>
      </p:sp>
      <p:sp>
        <p:nvSpPr>
          <p:cNvPr id="3" name="Symbol zastępczy zawartości 2">
            <a:extLst>
              <a:ext uri="{FF2B5EF4-FFF2-40B4-BE49-F238E27FC236}">
                <a16:creationId xmlns:a16="http://schemas.microsoft.com/office/drawing/2014/main" id="{53715CB6-9365-EA4D-90AD-81E757B5C711}"/>
              </a:ext>
            </a:extLst>
          </p:cNvPr>
          <p:cNvSpPr>
            <a:spLocks noGrp="1"/>
          </p:cNvSpPr>
          <p:nvPr>
            <p:ph idx="1"/>
          </p:nvPr>
        </p:nvSpPr>
        <p:spPr>
          <a:xfrm>
            <a:off x="1257301" y="1285875"/>
            <a:ext cx="8001000" cy="5572125"/>
          </a:xfrm>
        </p:spPr>
        <p:txBody>
          <a:bodyPr/>
          <a:lstStyle/>
          <a:p>
            <a:r>
              <a:rPr lang="pl-PL" b="1" dirty="0"/>
              <a:t>Gruszyczka okrągłolistna: </a:t>
            </a:r>
            <a:r>
              <a:rPr lang="pl-PL" b="0" i="0" dirty="0">
                <a:solidFill>
                  <a:schemeClr val="tx1"/>
                </a:solidFill>
                <a:effectLst/>
              </a:rPr>
              <a:t>gatunek </a:t>
            </a:r>
            <a:r>
              <a:rPr lang="pl-PL" dirty="0">
                <a:solidFill>
                  <a:schemeClr val="tx1"/>
                </a:solidFill>
              </a:rPr>
              <a:t>byliny</a:t>
            </a:r>
            <a:r>
              <a:rPr lang="pl-PL" b="0" i="0" dirty="0">
                <a:solidFill>
                  <a:schemeClr val="tx1"/>
                </a:solidFill>
                <a:effectLst/>
              </a:rPr>
              <a:t> z rodziny </a:t>
            </a:r>
          </a:p>
          <a:p>
            <a:pPr marL="0" indent="0">
              <a:buNone/>
            </a:pPr>
            <a:r>
              <a:rPr lang="pl-PL" dirty="0">
                <a:solidFill>
                  <a:schemeClr val="tx1"/>
                </a:solidFill>
              </a:rPr>
              <a:t>wrzosowatych</a:t>
            </a:r>
            <a:r>
              <a:rPr lang="pl-PL" b="0" i="0" dirty="0">
                <a:solidFill>
                  <a:schemeClr val="tx1"/>
                </a:solidFill>
                <a:effectLst/>
              </a:rPr>
              <a:t>.</a:t>
            </a:r>
          </a:p>
          <a:p>
            <a:r>
              <a:rPr lang="pl-PL" b="1" dirty="0">
                <a:solidFill>
                  <a:schemeClr val="tx1"/>
                </a:solidFill>
              </a:rPr>
              <a:t>Występowanie: </a:t>
            </a:r>
            <a:r>
              <a:rPr lang="pl-PL" b="0" i="0" dirty="0">
                <a:solidFill>
                  <a:schemeClr val="tx1"/>
                </a:solidFill>
                <a:effectLst/>
              </a:rPr>
              <a:t>Występuje w całej niemal Europie, </a:t>
            </a:r>
          </a:p>
          <a:p>
            <a:pPr marL="0" indent="0">
              <a:buNone/>
            </a:pPr>
            <a:r>
              <a:rPr lang="pl-PL" b="0" i="0" dirty="0">
                <a:solidFill>
                  <a:schemeClr val="tx1"/>
                </a:solidFill>
                <a:effectLst/>
              </a:rPr>
              <a:t>w zachodniej i środkowej Azji, w Chinach i na </a:t>
            </a:r>
            <a:r>
              <a:rPr lang="pl-PL" dirty="0">
                <a:solidFill>
                  <a:schemeClr val="tx1"/>
                </a:solidFill>
              </a:rPr>
              <a:t>Grenlandii</a:t>
            </a:r>
            <a:r>
              <a:rPr lang="pl-PL" b="0" i="0" dirty="0">
                <a:solidFill>
                  <a:schemeClr val="tx1"/>
                </a:solidFill>
                <a:effectLst/>
              </a:rPr>
              <a:t>. </a:t>
            </a:r>
          </a:p>
          <a:p>
            <a:pPr marL="0" indent="0">
              <a:buNone/>
            </a:pPr>
            <a:r>
              <a:rPr lang="pl-PL" b="0" i="0" dirty="0">
                <a:solidFill>
                  <a:schemeClr val="tx1"/>
                </a:solidFill>
                <a:effectLst/>
              </a:rPr>
              <a:t>W </a:t>
            </a:r>
            <a:r>
              <a:rPr lang="pl-PL" dirty="0">
                <a:solidFill>
                  <a:schemeClr val="tx1"/>
                </a:solidFill>
              </a:rPr>
              <a:t>Polsce</a:t>
            </a:r>
            <a:r>
              <a:rPr lang="pl-PL" b="0" i="0" dirty="0">
                <a:solidFill>
                  <a:schemeClr val="tx1"/>
                </a:solidFill>
                <a:effectLst/>
              </a:rPr>
              <a:t> dosyć często spotykana na niżu, choć w ostatnich </a:t>
            </a:r>
          </a:p>
          <a:p>
            <a:pPr marL="0" indent="0">
              <a:buNone/>
            </a:pPr>
            <a:r>
              <a:rPr lang="pl-PL" b="0" i="0" dirty="0">
                <a:solidFill>
                  <a:schemeClr val="tx1"/>
                </a:solidFill>
                <a:effectLst/>
              </a:rPr>
              <a:t>latach obs</a:t>
            </a:r>
            <a:r>
              <a:rPr lang="pl-PL" i="0" dirty="0">
                <a:solidFill>
                  <a:schemeClr val="tx1"/>
                </a:solidFill>
                <a:effectLst/>
              </a:rPr>
              <a:t>erwuje się szybki zanik stanowisk. </a:t>
            </a:r>
            <a:r>
              <a:rPr lang="pl-PL" b="1" i="0" dirty="0">
                <a:solidFill>
                  <a:schemeClr val="tx1"/>
                </a:solidFill>
                <a:effectLst/>
              </a:rPr>
              <a:t>Objęta </a:t>
            </a:r>
            <a:r>
              <a:rPr lang="pl-PL" b="1" dirty="0">
                <a:solidFill>
                  <a:schemeClr val="tx1"/>
                </a:solidFill>
              </a:rPr>
              <a:t>ochroną częściową.</a:t>
            </a:r>
          </a:p>
          <a:p>
            <a:r>
              <a:rPr lang="pl-PL" b="1" dirty="0">
                <a:solidFill>
                  <a:schemeClr val="tx1"/>
                </a:solidFill>
              </a:rPr>
              <a:t>Wygląd: </a:t>
            </a:r>
            <a:r>
              <a:rPr lang="pl-PL" dirty="0">
                <a:solidFill>
                  <a:schemeClr val="tx1"/>
                </a:solidFill>
              </a:rPr>
              <a:t>Liście</a:t>
            </a:r>
            <a:r>
              <a:rPr lang="pl-PL" dirty="0"/>
              <a:t> odziomkowe, zimotrwałe zebrane w rozetę. Długości 2,5-5 cm, </a:t>
            </a:r>
            <a:r>
              <a:rPr lang="pl-PL" dirty="0" err="1"/>
              <a:t>okrągłojajowate</a:t>
            </a:r>
            <a:r>
              <a:rPr lang="pl-PL" dirty="0"/>
              <a:t>, szypuła kwiatowa wysoka na 15-30 </a:t>
            </a:r>
            <a:r>
              <a:rPr lang="pl-PL" dirty="0" err="1"/>
              <a:t>cm.Kwiaty</a:t>
            </a:r>
            <a:r>
              <a:rPr lang="pl-PL" dirty="0"/>
              <a:t>, groniasty kwiatostan składający się z 8-15 białych kwiatów. Korona </a:t>
            </a:r>
            <a:r>
              <a:rPr lang="pl-PL" dirty="0" err="1"/>
              <a:t>szerokodzwonkowata</a:t>
            </a:r>
            <a:r>
              <a:rPr lang="pl-PL" dirty="0"/>
              <a:t>, lancetowate działki kielicha odstające, zaostrzone, prawie o połowę krótsze od płatków korony. Szyjka słupka długa, łukowato zgięta, znacznie wystająca z korony. Pokrój, roślina o odziomkowych liściach z groniastym kwiatostanem dorastająca 40 cm wysokości. Łodyga, pełzająca.</a:t>
            </a:r>
            <a:endParaRPr lang="pl-PL" b="1" dirty="0">
              <a:solidFill>
                <a:schemeClr val="tx1"/>
              </a:solidFill>
            </a:endParaRPr>
          </a:p>
        </p:txBody>
      </p:sp>
      <p:pic>
        <p:nvPicPr>
          <p:cNvPr id="4" name="Obraz 4">
            <a:extLst>
              <a:ext uri="{FF2B5EF4-FFF2-40B4-BE49-F238E27FC236}">
                <a16:creationId xmlns:a16="http://schemas.microsoft.com/office/drawing/2014/main" id="{0CF6213F-332E-B247-957D-28BDE539BBD6}"/>
              </a:ext>
            </a:extLst>
          </p:cNvPr>
          <p:cNvPicPr>
            <a:picLocks noChangeAspect="1"/>
          </p:cNvPicPr>
          <p:nvPr/>
        </p:nvPicPr>
        <p:blipFill>
          <a:blip r:embed="rId2"/>
          <a:stretch>
            <a:fillRect/>
          </a:stretch>
        </p:blipFill>
        <p:spPr>
          <a:xfrm>
            <a:off x="7658100" y="457200"/>
            <a:ext cx="2425036" cy="2347690"/>
          </a:xfrm>
          <a:prstGeom prst="rect">
            <a:avLst/>
          </a:prstGeom>
        </p:spPr>
      </p:pic>
    </p:spTree>
    <p:extLst>
      <p:ext uri="{BB962C8B-B14F-4D97-AF65-F5344CB8AC3E}">
        <p14:creationId xmlns:p14="http://schemas.microsoft.com/office/powerpoint/2010/main" val="3622066209"/>
      </p:ext>
    </p:extLst>
  </p:cSld>
  <p:clrMapOvr>
    <a:masterClrMapping/>
  </p:clrMapOvr>
  <p:transition spd="med">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9EDA2F-8F33-3441-B30A-9F9DF0B69224}"/>
              </a:ext>
            </a:extLst>
          </p:cNvPr>
          <p:cNvSpPr>
            <a:spLocks noGrp="1"/>
          </p:cNvSpPr>
          <p:nvPr>
            <p:ph type="title"/>
          </p:nvPr>
        </p:nvSpPr>
        <p:spPr/>
        <p:txBody>
          <a:bodyPr/>
          <a:lstStyle/>
          <a:p>
            <a:r>
              <a:rPr lang="pl-PL" b="1"/>
              <a:t>Źródło:</a:t>
            </a:r>
          </a:p>
        </p:txBody>
      </p:sp>
      <p:sp>
        <p:nvSpPr>
          <p:cNvPr id="3" name="Symbol zastępczy zawartości 2">
            <a:extLst>
              <a:ext uri="{FF2B5EF4-FFF2-40B4-BE49-F238E27FC236}">
                <a16:creationId xmlns:a16="http://schemas.microsoft.com/office/drawing/2014/main" id="{D96BF169-3A68-D34F-BA0F-4FFF58A9CAEB}"/>
              </a:ext>
            </a:extLst>
          </p:cNvPr>
          <p:cNvSpPr>
            <a:spLocks noGrp="1"/>
          </p:cNvSpPr>
          <p:nvPr>
            <p:ph idx="1"/>
          </p:nvPr>
        </p:nvSpPr>
        <p:spPr>
          <a:xfrm>
            <a:off x="2099258" y="1264557"/>
            <a:ext cx="7522368" cy="5593445"/>
          </a:xfrm>
        </p:spPr>
        <p:txBody>
          <a:bodyPr>
            <a:normAutofit/>
          </a:bodyPr>
          <a:lstStyle/>
          <a:p>
            <a:pPr marL="0" indent="0">
              <a:buNone/>
            </a:pPr>
            <a:r>
              <a:rPr lang="pl-PL" sz="800">
                <a:hlinkClick r:id="rId2"/>
              </a:rPr>
              <a:t>http://wrzesientomek.galeria.ekologia.pl/zwierzeta,2592,39895</a:t>
            </a:r>
            <a:endParaRPr lang="pl-PL" sz="800"/>
          </a:p>
          <a:p>
            <a:pPr marL="0" indent="0">
              <a:buNone/>
            </a:pPr>
            <a:r>
              <a:rPr lang="pl-PL" sz="800">
                <a:hlinkClick r:id="rId3"/>
              </a:rPr>
              <a:t>https://pl.m.wikipedia.org/wiki/Puszczyk_zwyczajny#Status_i_ochrona</a:t>
            </a:r>
            <a:endParaRPr lang="pl-PL" sz="800"/>
          </a:p>
          <a:p>
            <a:pPr marL="0" indent="0">
              <a:buNone/>
            </a:pPr>
            <a:r>
              <a:rPr lang="pl-PL" sz="800">
                <a:hlinkClick r:id="rId4"/>
              </a:rPr>
              <a:t>http://www.pultusk.warszawa.lasy.gov.pl/rezerwaty</a:t>
            </a:r>
            <a:endParaRPr lang="pl-PL" sz="800"/>
          </a:p>
          <a:p>
            <a:pPr marL="0" indent="0">
              <a:buNone/>
            </a:pPr>
            <a:r>
              <a:rPr lang="pl-PL" sz="800">
                <a:hlinkClick r:id="rId5"/>
              </a:rPr>
              <a:t>http://jerzygrzesiak.pl/lista16.html</a:t>
            </a:r>
            <a:endParaRPr lang="pl-PL" sz="800"/>
          </a:p>
          <a:p>
            <a:pPr marL="0" indent="0">
              <a:buNone/>
            </a:pPr>
            <a:r>
              <a:rPr lang="pl-PL" sz="800">
                <a:hlinkClick r:id="rId6"/>
              </a:rPr>
              <a:t>https://pl.m.wikipedia.org/wiki/Bocian_czarny</a:t>
            </a:r>
            <a:endParaRPr lang="pl-PL" sz="800"/>
          </a:p>
          <a:p>
            <a:pPr marL="0" indent="0">
              <a:buNone/>
            </a:pPr>
            <a:r>
              <a:rPr lang="pl-PL" sz="800">
                <a:hlinkClick r:id="rId7"/>
              </a:rPr>
              <a:t>http://dinoanimals.pl/zwierzeta/rybolow-sokol-znad-wod/</a:t>
            </a:r>
            <a:endParaRPr lang="pl-PL" sz="800"/>
          </a:p>
          <a:p>
            <a:pPr marL="0" indent="0">
              <a:buNone/>
            </a:pPr>
            <a:r>
              <a:rPr lang="pl-PL" sz="800">
                <a:hlinkClick r:id="rId8"/>
              </a:rPr>
              <a:t>https://pl.m.wikipedia.org/wiki/Rybołów_zwyczajny</a:t>
            </a:r>
            <a:endParaRPr lang="pl-PL" sz="800"/>
          </a:p>
          <a:p>
            <a:pPr marL="0" indent="0">
              <a:buNone/>
            </a:pPr>
            <a:r>
              <a:rPr lang="pl-PL" sz="800">
                <a:hlinkClick r:id="rId9"/>
              </a:rPr>
              <a:t>https://pl.m.wikipedia.org/wiki/Żmija_zygzakowata</a:t>
            </a:r>
            <a:endParaRPr lang="pl-PL" sz="800"/>
          </a:p>
          <a:p>
            <a:pPr marL="0" indent="0">
              <a:buNone/>
            </a:pPr>
            <a:r>
              <a:rPr lang="pl-PL" sz="800">
                <a:hlinkClick r:id="rId10"/>
              </a:rPr>
              <a:t>http://dinoanimals.pl/zwierzeta/zmija-zygzakowata-vipera-berus/attachment/zmija-zygzakowata/</a:t>
            </a:r>
            <a:endParaRPr lang="pl-PL" sz="800"/>
          </a:p>
          <a:p>
            <a:pPr marL="0" indent="0">
              <a:buNone/>
            </a:pPr>
            <a:r>
              <a:rPr lang="pl-PL" sz="800">
                <a:hlinkClick r:id="rId11"/>
              </a:rPr>
              <a:t>http://www.terrarium.com.pl/946-lacerta-agilis-jaszczurka-zwinka/</a:t>
            </a:r>
            <a:endParaRPr lang="pl-PL" sz="800"/>
          </a:p>
          <a:p>
            <a:pPr marL="0" indent="0">
              <a:buNone/>
            </a:pPr>
            <a:r>
              <a:rPr lang="pl-PL" sz="800">
                <a:hlinkClick r:id="rId12"/>
              </a:rPr>
              <a:t>https://pl.m.wikipedia.org/wiki/Jaszczurka_zwinka</a:t>
            </a:r>
            <a:endParaRPr lang="pl-PL" sz="800"/>
          </a:p>
          <a:p>
            <a:pPr marL="0" indent="0">
              <a:buNone/>
            </a:pPr>
            <a:r>
              <a:rPr lang="pl-PL" sz="800">
                <a:hlinkClick r:id="rId13"/>
              </a:rPr>
              <a:t>http://www.ekologia.pl/wiedza/zwierzeta/jaszczurka-zwinka</a:t>
            </a:r>
            <a:endParaRPr lang="pl-PL" sz="800"/>
          </a:p>
          <a:p>
            <a:pPr marL="0" indent="0">
              <a:buNone/>
            </a:pPr>
            <a:r>
              <a:rPr lang="pl-PL" sz="800">
                <a:hlinkClick r:id="rId14"/>
              </a:rPr>
              <a:t>http://cites.zoo.waw.pl/zwierze/rzekotka-drzewna</a:t>
            </a:r>
            <a:endParaRPr lang="pl-PL" sz="800"/>
          </a:p>
          <a:p>
            <a:pPr marL="0" indent="0">
              <a:buNone/>
            </a:pPr>
            <a:r>
              <a:rPr lang="pl-PL" sz="800">
                <a:hlinkClick r:id="rId15"/>
              </a:rPr>
              <a:t>https://pl.m.wikipedia.org/wiki/Rzekotka_drzewna</a:t>
            </a:r>
            <a:endParaRPr lang="pl-PL" sz="800"/>
          </a:p>
          <a:p>
            <a:pPr marL="0" indent="0">
              <a:buNone/>
            </a:pPr>
            <a:r>
              <a:rPr lang="pl-PL" sz="800">
                <a:hlinkClick r:id="rId16"/>
              </a:rPr>
              <a:t>http://dzieci.erys.pl/lesnoteka/plazy/rzekotka_drzewna</a:t>
            </a:r>
            <a:endParaRPr lang="pl-PL" sz="800"/>
          </a:p>
          <a:p>
            <a:pPr marL="0" indent="0">
              <a:buNone/>
            </a:pPr>
            <a:r>
              <a:rPr lang="pl-PL" sz="800">
                <a:hlinkClick r:id="rId17"/>
              </a:rPr>
              <a:t>http://terraflora.vot.pl/articles.php?article_id=41</a:t>
            </a:r>
            <a:endParaRPr lang="pl-PL" sz="800"/>
          </a:p>
          <a:p>
            <a:pPr marL="0" indent="0">
              <a:buNone/>
            </a:pPr>
            <a:r>
              <a:rPr lang="pl-PL" sz="800">
                <a:hlinkClick r:id="rId18"/>
              </a:rPr>
              <a:t>https://atlas.roslin.pl/plant/7446</a:t>
            </a:r>
            <a:endParaRPr lang="pl-PL" sz="800"/>
          </a:p>
          <a:p>
            <a:pPr marL="0" indent="0">
              <a:buNone/>
            </a:pPr>
            <a:r>
              <a:rPr lang="pl-PL" sz="800">
                <a:hlinkClick r:id="rId19"/>
              </a:rPr>
              <a:t>https://atlas-roslin.pl/gatunki/Dryopteris_cristata.htm</a:t>
            </a:r>
            <a:endParaRPr lang="pl-PL" sz="800"/>
          </a:p>
          <a:p>
            <a:pPr marL="0" indent="0">
              <a:buNone/>
            </a:pPr>
            <a:r>
              <a:rPr lang="pl-PL" sz="800">
                <a:hlinkClick r:id="rId20"/>
              </a:rPr>
              <a:t>https://atlas.roslin.pl/plant/7709</a:t>
            </a:r>
            <a:endParaRPr lang="pl-PL" sz="800"/>
          </a:p>
          <a:p>
            <a:pPr marL="0" indent="0">
              <a:buNone/>
            </a:pPr>
            <a:r>
              <a:rPr lang="pl-PL" sz="800">
                <a:hlinkClick r:id="rId21"/>
              </a:rPr>
              <a:t>http://zielnik-karpacki.pl/-GRUSZYCZKA_OKRĄGŁOLISTNA_222</a:t>
            </a:r>
            <a:endParaRPr lang="pl-PL" sz="800"/>
          </a:p>
          <a:p>
            <a:pPr marL="0" indent="0">
              <a:buNone/>
            </a:pPr>
            <a:endParaRPr lang="pl-PL" sz="800"/>
          </a:p>
        </p:txBody>
      </p:sp>
    </p:spTree>
    <p:extLst>
      <p:ext uri="{BB962C8B-B14F-4D97-AF65-F5344CB8AC3E}">
        <p14:creationId xmlns:p14="http://schemas.microsoft.com/office/powerpoint/2010/main" val="4002846779"/>
      </p:ext>
    </p:extLst>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5C15F0-AE69-074A-9B4D-BFA3BCEC39F2}"/>
              </a:ext>
            </a:extLst>
          </p:cNvPr>
          <p:cNvSpPr>
            <a:spLocks noGrp="1"/>
          </p:cNvSpPr>
          <p:nvPr>
            <p:ph type="title"/>
          </p:nvPr>
        </p:nvSpPr>
        <p:spPr>
          <a:xfrm>
            <a:off x="2187781" y="624110"/>
            <a:ext cx="7519236" cy="871762"/>
          </a:xfrm>
        </p:spPr>
        <p:txBody>
          <a:bodyPr>
            <a:normAutofit fontScale="90000"/>
          </a:bodyPr>
          <a:lstStyle/>
          <a:p>
            <a:r>
              <a:rPr lang="pl-PL" b="1" u="sng" dirty="0"/>
              <a:t>Fauna i flora Nadleśnictwa Pułtusk</a:t>
            </a:r>
          </a:p>
        </p:txBody>
      </p:sp>
      <p:sp>
        <p:nvSpPr>
          <p:cNvPr id="3" name="Symbol zastępczy zawartości 2">
            <a:extLst>
              <a:ext uri="{FF2B5EF4-FFF2-40B4-BE49-F238E27FC236}">
                <a16:creationId xmlns:a16="http://schemas.microsoft.com/office/drawing/2014/main" id="{AB888DF5-BDEC-FC43-9F73-A862D5050B94}"/>
              </a:ext>
            </a:extLst>
          </p:cNvPr>
          <p:cNvSpPr>
            <a:spLocks noGrp="1"/>
          </p:cNvSpPr>
          <p:nvPr>
            <p:ph idx="1"/>
          </p:nvPr>
        </p:nvSpPr>
        <p:spPr>
          <a:xfrm>
            <a:off x="2187781" y="1652735"/>
            <a:ext cx="6969677" cy="3777622"/>
          </a:xfrm>
        </p:spPr>
        <p:txBody>
          <a:bodyPr>
            <a:normAutofit lnSpcReduction="10000"/>
          </a:bodyPr>
          <a:lstStyle/>
          <a:p>
            <a:pPr marL="0" indent="0">
              <a:buNone/>
            </a:pPr>
            <a:r>
              <a:rPr lang="pl-PL"/>
              <a:t>Fauna i flora Nadleśnictwa Pułtusk jest niezwykle bogata oraz znajduje się tam wiele gatunków chronionych, które są nadzwyczaj piękne. Są to m.in.:  puszczyk, orzechówka, sójka, bocian czarny, rybołów, żuraw, dzięcioł zielony, dzięcioł duży,dzięcioł czarny, dzięciołek kowalik, mysikrólik, żmija zygzakowata, jaszczurka zwinka, zaskroniec, padalec, żaba trawna, żaba moczarowa, żaba wodna, rzekotka drzewna; </a:t>
            </a:r>
          </a:p>
          <a:p>
            <a:pPr marL="0" indent="0">
              <a:buNone/>
            </a:pPr>
            <a:r>
              <a:rPr lang="pl-PL"/>
              <a:t>Jest również całkiem sporo (ale i tak naprawdę o wiele więcej jest gatunków zwierząt pod ochroną) pod roślin pod ochroną i są to: listera jajowata, narecznica grzebieniasta, groszek błotny, czerniec gronkowy oraz gruszyczka okrągłolistna.</a:t>
            </a:r>
          </a:p>
        </p:txBody>
      </p:sp>
    </p:spTree>
    <p:extLst>
      <p:ext uri="{BB962C8B-B14F-4D97-AF65-F5344CB8AC3E}">
        <p14:creationId xmlns:p14="http://schemas.microsoft.com/office/powerpoint/2010/main" val="585377464"/>
      </p:ext>
    </p:extLst>
  </p:cSld>
  <p:clrMapOvr>
    <a:masterClrMapping/>
  </p:clrMapOvr>
  <p:transition spd="med">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296600-FE43-F44C-9154-9C8C171751FC}"/>
              </a:ext>
            </a:extLst>
          </p:cNvPr>
          <p:cNvSpPr>
            <a:spLocks noGrp="1"/>
          </p:cNvSpPr>
          <p:nvPr>
            <p:ph type="title"/>
          </p:nvPr>
        </p:nvSpPr>
        <p:spPr>
          <a:xfrm>
            <a:off x="1409700" y="624113"/>
            <a:ext cx="8297317" cy="768921"/>
          </a:xfrm>
        </p:spPr>
        <p:txBody>
          <a:bodyPr>
            <a:normAutofit fontScale="90000"/>
          </a:bodyPr>
          <a:lstStyle/>
          <a:p>
            <a:r>
              <a:rPr lang="pl-PL" b="1"/>
              <a:t>Fauna Nadleśnictwa Pułtusk- Puszczyk</a:t>
            </a:r>
          </a:p>
        </p:txBody>
      </p:sp>
      <p:sp>
        <p:nvSpPr>
          <p:cNvPr id="3" name="Symbol zastępczy zawartości 2">
            <a:extLst>
              <a:ext uri="{FF2B5EF4-FFF2-40B4-BE49-F238E27FC236}">
                <a16:creationId xmlns:a16="http://schemas.microsoft.com/office/drawing/2014/main" id="{D24B7084-CA62-5649-ACA2-7FBAACCAAD03}"/>
              </a:ext>
            </a:extLst>
          </p:cNvPr>
          <p:cNvSpPr>
            <a:spLocks noGrp="1"/>
          </p:cNvSpPr>
          <p:nvPr>
            <p:ph idx="1"/>
          </p:nvPr>
        </p:nvSpPr>
        <p:spPr>
          <a:xfrm>
            <a:off x="1333501" y="1540192"/>
            <a:ext cx="7696200" cy="5317811"/>
          </a:xfrm>
        </p:spPr>
        <p:txBody>
          <a:bodyPr>
            <a:normAutofit fontScale="92500" lnSpcReduction="10000"/>
          </a:bodyPr>
          <a:lstStyle/>
          <a:p>
            <a:r>
              <a:rPr lang="pl-PL" b="1" dirty="0"/>
              <a:t>Puszczyk(zwyczajny)</a:t>
            </a:r>
            <a:r>
              <a:rPr lang="pl-PL" dirty="0"/>
              <a:t>- gatunek ptaka z rodziny </a:t>
            </a:r>
          </a:p>
          <a:p>
            <a:pPr marL="0" indent="0">
              <a:buNone/>
            </a:pPr>
            <a:r>
              <a:rPr lang="pl-PL" dirty="0" err="1"/>
              <a:t>puszczykowatych</a:t>
            </a:r>
            <a:r>
              <a:rPr lang="pl-PL" dirty="0"/>
              <a:t>, który występuje m.in. Na terenie </a:t>
            </a:r>
          </a:p>
          <a:p>
            <a:pPr marL="0" indent="0">
              <a:buNone/>
            </a:pPr>
            <a:r>
              <a:rPr lang="pl-PL" dirty="0"/>
              <a:t>Nadleśnictwa Pułtusk w rezerwatach Popławy i Wielgolas.</a:t>
            </a:r>
          </a:p>
          <a:p>
            <a:pPr marL="0" indent="0">
              <a:buNone/>
            </a:pPr>
            <a:r>
              <a:rPr lang="pl-PL" dirty="0"/>
              <a:t>Występuje na terenach lasów liściastych i mieszanych.</a:t>
            </a:r>
          </a:p>
          <a:p>
            <a:r>
              <a:rPr lang="pl-PL" b="1" dirty="0"/>
              <a:t>Wygląd zewnętrzny: </a:t>
            </a:r>
            <a:r>
              <a:rPr lang="pl-PL" dirty="0"/>
              <a:t>Jest to sowa średniej wielkości i</a:t>
            </a:r>
          </a:p>
          <a:p>
            <a:pPr marL="0" indent="0">
              <a:buNone/>
            </a:pPr>
            <a:r>
              <a:rPr lang="pl-PL" dirty="0"/>
              <a:t>Krępej budowy ciała. Ubarwienie bardzo urozmaicone. </a:t>
            </a:r>
          </a:p>
          <a:p>
            <a:pPr marL="0" indent="0">
              <a:buNone/>
            </a:pPr>
            <a:r>
              <a:rPr lang="pl-PL" dirty="0"/>
              <a:t>Występuje głównie w dwóch podstawowych odmianach kolorystycznych, czyli: szarej i brązowej, od ochrowej po </a:t>
            </a:r>
            <a:r>
              <a:rPr lang="pl-PL" dirty="0" err="1"/>
              <a:t>rdzawobrązową</a:t>
            </a:r>
            <a:r>
              <a:rPr lang="pl-PL" dirty="0"/>
              <a:t>. Możliwe są też barwy pośredniej: rdzawe i szarobrunatne. Na głowie brak charakterystycznych uszów. Samice są większe od samców.</a:t>
            </a:r>
          </a:p>
          <a:p>
            <a:pPr marL="0" indent="0">
              <a:buNone/>
            </a:pPr>
            <a:r>
              <a:rPr lang="pl-PL" b="1" dirty="0"/>
              <a:t>Zachowanie</a:t>
            </a:r>
            <a:r>
              <a:rPr lang="pl-PL" dirty="0"/>
              <a:t>: Prowadzi tryb </a:t>
            </a:r>
            <a:r>
              <a:rPr lang="pl-PL" dirty="0" err="1"/>
              <a:t>nocny,przebywa</a:t>
            </a:r>
            <a:r>
              <a:rPr lang="pl-PL" dirty="0"/>
              <a:t> najczęściej samotnie. Ptak osiadły, przebywa na tym samym terytorium cały rok. Jak wszystkie sowy lata bezszelestnie, dzięki specjalnej strukturze lotek i ułożeniu w skrzydłach.</a:t>
            </a:r>
          </a:p>
          <a:p>
            <a:r>
              <a:rPr lang="pl-PL" b="1" dirty="0"/>
              <a:t>Żywienie</a:t>
            </a:r>
            <a:r>
              <a:rPr lang="pl-PL" dirty="0"/>
              <a:t>: Żywi się małymi gryzoniami, płazami, gadami, owadami, mięczakami oraz skorupiakami. </a:t>
            </a:r>
            <a:r>
              <a:rPr lang="pl-PL" b="1" dirty="0"/>
              <a:t>Objęty ścisłą ochroną.</a:t>
            </a:r>
          </a:p>
          <a:p>
            <a:pPr marL="0" indent="0">
              <a:buNone/>
            </a:pPr>
            <a:endParaRPr lang="pl-PL" dirty="0"/>
          </a:p>
          <a:p>
            <a:pPr marL="0" indent="0">
              <a:buNone/>
            </a:pPr>
            <a:endParaRPr lang="pl-PL" dirty="0"/>
          </a:p>
        </p:txBody>
      </p:sp>
      <p:pic>
        <p:nvPicPr>
          <p:cNvPr id="4" name="Obraz 4">
            <a:extLst>
              <a:ext uri="{FF2B5EF4-FFF2-40B4-BE49-F238E27FC236}">
                <a16:creationId xmlns:a16="http://schemas.microsoft.com/office/drawing/2014/main" id="{BAA35D02-D7AF-6449-9058-E1EF0634EF53}"/>
              </a:ext>
            </a:extLst>
          </p:cNvPr>
          <p:cNvPicPr>
            <a:picLocks noChangeAspect="1"/>
          </p:cNvPicPr>
          <p:nvPr/>
        </p:nvPicPr>
        <p:blipFill>
          <a:blip r:embed="rId2"/>
          <a:stretch>
            <a:fillRect/>
          </a:stretch>
        </p:blipFill>
        <p:spPr>
          <a:xfrm>
            <a:off x="7756071" y="1600200"/>
            <a:ext cx="2530929" cy="2289117"/>
          </a:xfrm>
          <a:prstGeom prst="rect">
            <a:avLst/>
          </a:prstGeom>
        </p:spPr>
      </p:pic>
    </p:spTree>
    <p:extLst>
      <p:ext uri="{BB962C8B-B14F-4D97-AF65-F5344CB8AC3E}">
        <p14:creationId xmlns:p14="http://schemas.microsoft.com/office/powerpoint/2010/main" val="4216131649"/>
      </p:ext>
    </p:extLst>
  </p:cSld>
  <p:clrMapOvr>
    <a:masterClrMapping/>
  </p:clrMapOvr>
  <p:transition spd="med">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896186F0-D80B-E64A-9ED5-0FDC89081A5A}"/>
              </a:ext>
            </a:extLst>
          </p:cNvPr>
          <p:cNvSpPr>
            <a:spLocks noGrp="1"/>
          </p:cNvSpPr>
          <p:nvPr>
            <p:ph type="title"/>
          </p:nvPr>
        </p:nvSpPr>
        <p:spPr>
          <a:xfrm>
            <a:off x="1638300" y="624113"/>
            <a:ext cx="8186590" cy="608187"/>
          </a:xfrm>
        </p:spPr>
        <p:txBody>
          <a:bodyPr>
            <a:normAutofit fontScale="90000"/>
          </a:bodyPr>
          <a:lstStyle/>
          <a:p>
            <a:r>
              <a:rPr lang="pl-PL" b="1" dirty="0"/>
              <a:t>Bocian czarny</a:t>
            </a:r>
          </a:p>
        </p:txBody>
      </p:sp>
      <p:sp>
        <p:nvSpPr>
          <p:cNvPr id="3" name="Symbol zastępczy zawartości 2">
            <a:extLst>
              <a:ext uri="{FF2B5EF4-FFF2-40B4-BE49-F238E27FC236}">
                <a16:creationId xmlns:a16="http://schemas.microsoft.com/office/drawing/2014/main" id="{EDCC27BF-1555-4A4D-AAE2-93C25709F244}"/>
              </a:ext>
            </a:extLst>
          </p:cNvPr>
          <p:cNvSpPr>
            <a:spLocks noGrp="1"/>
          </p:cNvSpPr>
          <p:nvPr>
            <p:ph idx="1"/>
          </p:nvPr>
        </p:nvSpPr>
        <p:spPr>
          <a:xfrm>
            <a:off x="1562101" y="1232299"/>
            <a:ext cx="7848600" cy="5001593"/>
          </a:xfrm>
        </p:spPr>
        <p:txBody>
          <a:bodyPr>
            <a:noAutofit/>
          </a:bodyPr>
          <a:lstStyle/>
          <a:p>
            <a:r>
              <a:rPr lang="pl-PL" b="1" dirty="0"/>
              <a:t>Bocian czarny- </a:t>
            </a:r>
            <a:r>
              <a:rPr lang="pl-PL" dirty="0"/>
              <a:t>gatunek dużego ptaka,</a:t>
            </a:r>
          </a:p>
          <a:p>
            <a:pPr marL="0" indent="0">
              <a:buNone/>
            </a:pPr>
            <a:r>
              <a:rPr lang="pl-PL" dirty="0"/>
              <a:t>Należą do rodziny bocianów.</a:t>
            </a:r>
            <a:r>
              <a:rPr lang="pl-PL" b="1" dirty="0"/>
              <a:t> Objęty ścisłą ochroną.</a:t>
            </a:r>
            <a:endParaRPr lang="pl-PL" dirty="0"/>
          </a:p>
          <a:p>
            <a:r>
              <a:rPr lang="pl-PL" b="1" dirty="0"/>
              <a:t>Występowanie: </a:t>
            </a:r>
            <a:r>
              <a:rPr lang="pl-PL" dirty="0"/>
              <a:t>Zamieszkuje Rezerwat Stawinoga znajdujący się </a:t>
            </a:r>
          </a:p>
          <a:p>
            <a:pPr marL="0" indent="0">
              <a:buNone/>
            </a:pPr>
            <a:r>
              <a:rPr lang="pl-PL" dirty="0"/>
              <a:t>w Nadleśnictwie Pułtusk, a ogólnie Eurazję (poza pustyniami w Azji Środkowej).</a:t>
            </a:r>
          </a:p>
          <a:p>
            <a:pPr marL="0" indent="0">
              <a:buNone/>
            </a:pPr>
            <a:r>
              <a:rPr lang="pl-PL" dirty="0"/>
              <a:t>W Europie Środkowej, to rzadki ptak lęgowy żyjący w lasach liściastych i mieszanych, gdzie są małe prześwietlenia na podmokłych łąkach, stawach i trzęsawiskach. Jest to ptak wędrowny. Zimuje w południowej i wschodniej Afryce oraz w południowej Azji.</a:t>
            </a:r>
          </a:p>
          <a:p>
            <a:r>
              <a:rPr lang="pl-PL" b="1" dirty="0"/>
              <a:t>Wygląd:</a:t>
            </a:r>
            <a:r>
              <a:rPr lang="pl-PL" dirty="0"/>
              <a:t> Czarne upierzenie z metalicznym, zielonkawym połyskiem. Brzuch, pokrywy </a:t>
            </a:r>
            <a:r>
              <a:rPr lang="pl-PL" dirty="0" err="1"/>
              <a:t>podoogonowej</a:t>
            </a:r>
            <a:r>
              <a:rPr lang="pl-PL" dirty="0"/>
              <a:t> i pierś są białe. Dziób, skóra wokół oczu i nogi są </a:t>
            </a:r>
            <a:r>
              <a:rPr lang="pl-PL" dirty="0" err="1"/>
              <a:t>czerwonopomarańczowe</a:t>
            </a:r>
            <a:r>
              <a:rPr lang="pl-PL" dirty="0"/>
              <a:t> u dorosłych, a u młodocianych szarozielone i bladoróżowe. Samce i samice są podobnej wielkości. Latają lotem szybowcowym. Są płochliwe.</a:t>
            </a:r>
          </a:p>
          <a:p>
            <a:r>
              <a:rPr lang="pl-PL" b="1" dirty="0"/>
              <a:t>Żywienie: </a:t>
            </a:r>
            <a:r>
              <a:rPr lang="pl-PL" dirty="0"/>
              <a:t>Bociany czarne żywią się rybami, płazami oraz gadami. Poszukują jedzenia na podmokłych terenach.</a:t>
            </a:r>
            <a:endParaRPr lang="pl-PL" b="1" dirty="0"/>
          </a:p>
        </p:txBody>
      </p:sp>
      <p:pic>
        <p:nvPicPr>
          <p:cNvPr id="5" name="Obraz 5">
            <a:extLst>
              <a:ext uri="{FF2B5EF4-FFF2-40B4-BE49-F238E27FC236}">
                <a16:creationId xmlns:a16="http://schemas.microsoft.com/office/drawing/2014/main" id="{6583F97E-C3AC-E240-8345-204B5CAA7CFD}"/>
              </a:ext>
            </a:extLst>
          </p:cNvPr>
          <p:cNvPicPr>
            <a:picLocks noChangeAspect="1"/>
          </p:cNvPicPr>
          <p:nvPr/>
        </p:nvPicPr>
        <p:blipFill>
          <a:blip r:embed="rId2"/>
          <a:stretch>
            <a:fillRect/>
          </a:stretch>
        </p:blipFill>
        <p:spPr>
          <a:xfrm>
            <a:off x="7579630" y="0"/>
            <a:ext cx="2707370" cy="1824639"/>
          </a:xfrm>
          <a:prstGeom prst="rect">
            <a:avLst/>
          </a:prstGeom>
        </p:spPr>
      </p:pic>
    </p:spTree>
    <p:extLst>
      <p:ext uri="{BB962C8B-B14F-4D97-AF65-F5344CB8AC3E}">
        <p14:creationId xmlns:p14="http://schemas.microsoft.com/office/powerpoint/2010/main" val="146563618"/>
      </p:ext>
    </p:extLst>
  </p:cSld>
  <p:clrMapOvr>
    <a:masterClrMapping/>
  </p:clrMapOvr>
  <p:transition spd="med">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AFDD69-BC25-7F48-B017-650D2FF0F08B}"/>
              </a:ext>
            </a:extLst>
          </p:cNvPr>
          <p:cNvSpPr>
            <a:spLocks noGrp="1"/>
          </p:cNvSpPr>
          <p:nvPr>
            <p:ph type="title"/>
          </p:nvPr>
        </p:nvSpPr>
        <p:spPr>
          <a:xfrm>
            <a:off x="1638300" y="624110"/>
            <a:ext cx="8068717" cy="697484"/>
          </a:xfrm>
        </p:spPr>
        <p:txBody>
          <a:bodyPr/>
          <a:lstStyle/>
          <a:p>
            <a:r>
              <a:rPr lang="pl-PL" b="1" dirty="0"/>
              <a:t>Rybołów</a:t>
            </a:r>
          </a:p>
        </p:txBody>
      </p:sp>
      <p:sp>
        <p:nvSpPr>
          <p:cNvPr id="3" name="Symbol zastępczy zawartości 2">
            <a:extLst>
              <a:ext uri="{FF2B5EF4-FFF2-40B4-BE49-F238E27FC236}">
                <a16:creationId xmlns:a16="http://schemas.microsoft.com/office/drawing/2014/main" id="{87D6A5DE-3891-A34C-8F9F-AA014D6CE83E}"/>
              </a:ext>
            </a:extLst>
          </p:cNvPr>
          <p:cNvSpPr>
            <a:spLocks noGrp="1"/>
          </p:cNvSpPr>
          <p:nvPr>
            <p:ph idx="1"/>
          </p:nvPr>
        </p:nvSpPr>
        <p:spPr>
          <a:xfrm>
            <a:off x="1562100" y="1321594"/>
            <a:ext cx="8144916" cy="5536406"/>
          </a:xfrm>
        </p:spPr>
        <p:txBody>
          <a:bodyPr>
            <a:normAutofit fontScale="92500" lnSpcReduction="10000"/>
          </a:bodyPr>
          <a:lstStyle/>
          <a:p>
            <a:r>
              <a:rPr lang="pl-PL" b="1" dirty="0"/>
              <a:t>Rybołów (zwyczajny)- </a:t>
            </a:r>
            <a:r>
              <a:rPr lang="pl-PL" b="0" i="0" dirty="0">
                <a:solidFill>
                  <a:schemeClr val="tx1"/>
                </a:solidFill>
                <a:effectLst/>
              </a:rPr>
              <a:t>gatunek dużego,</a:t>
            </a:r>
          </a:p>
          <a:p>
            <a:pPr marL="0" indent="0">
              <a:buNone/>
            </a:pPr>
            <a:r>
              <a:rPr lang="pl-PL" b="0" i="0" dirty="0">
                <a:solidFill>
                  <a:schemeClr val="tx1"/>
                </a:solidFill>
                <a:effectLst/>
              </a:rPr>
              <a:t> wędrownego ptaka drapieżnego z rodziny rybołowów. </a:t>
            </a:r>
          </a:p>
          <a:p>
            <a:pPr marL="0" indent="0">
              <a:buNone/>
            </a:pPr>
            <a:r>
              <a:rPr lang="pl-PL" b="1" i="0" dirty="0">
                <a:solidFill>
                  <a:schemeClr val="tx1"/>
                </a:solidFill>
                <a:effectLst/>
              </a:rPr>
              <a:t>Występuje pod ścisłą ochroną.</a:t>
            </a:r>
            <a:endParaRPr lang="pl-PL" b="0" i="0" dirty="0">
              <a:solidFill>
                <a:schemeClr val="tx1"/>
              </a:solidFill>
              <a:effectLst/>
            </a:endParaRPr>
          </a:p>
          <a:p>
            <a:r>
              <a:rPr lang="pl-PL" b="1" dirty="0">
                <a:solidFill>
                  <a:schemeClr val="tx1"/>
                </a:solidFill>
              </a:rPr>
              <a:t>Występowanie: </a:t>
            </a:r>
            <a:r>
              <a:rPr lang="pl-PL" dirty="0">
                <a:solidFill>
                  <a:schemeClr val="tx1"/>
                </a:solidFill>
              </a:rPr>
              <a:t>Występuje w Rezerwacie Stawinoga</a:t>
            </a:r>
          </a:p>
          <a:p>
            <a:pPr marL="0" indent="0">
              <a:buNone/>
            </a:pPr>
            <a:r>
              <a:rPr lang="pl-PL" dirty="0">
                <a:solidFill>
                  <a:schemeClr val="tx1"/>
                </a:solidFill>
              </a:rPr>
              <a:t>w Nadleśnictwie Pułtusk. </a:t>
            </a:r>
            <a:r>
              <a:rPr lang="pl-PL" b="0" i="0" dirty="0">
                <a:solidFill>
                  <a:srgbClr val="222222"/>
                </a:solidFill>
                <a:effectLst/>
              </a:rPr>
              <a:t>Pierwotnie rybołowy występowały w całej Europie, ale w zachodniej i środkowej jej części w XIX i na początku XX wieku został wytępiony. Pozostały jedynie szczątkowe populacje. Obecnie ocenia się, że w Europie żyje 8000 par, które przemieszczają się na krótkie lub długie dyst</a:t>
            </a:r>
            <a:r>
              <a:rPr lang="pl-PL" dirty="0">
                <a:solidFill>
                  <a:srgbClr val="222222"/>
                </a:solidFill>
              </a:rPr>
              <a:t>anse. </a:t>
            </a:r>
          </a:p>
          <a:p>
            <a:r>
              <a:rPr lang="pl-PL" b="1" dirty="0">
                <a:solidFill>
                  <a:schemeClr val="tx1"/>
                </a:solidFill>
              </a:rPr>
              <a:t>Wygląd: </a:t>
            </a:r>
            <a:r>
              <a:rPr lang="pl-PL" b="0" i="0" dirty="0">
                <a:solidFill>
                  <a:srgbClr val="222222"/>
                </a:solidFill>
                <a:effectLst/>
              </a:rPr>
              <a:t>Obie płci ubarwione jednakowo, lecz samice są trochę większe niż samce. U dorosłych rybołowów wierzch ciała jest całkowicie brązowy, </a:t>
            </a:r>
            <a:r>
              <a:rPr lang="pl-PL" b="0" i="0" dirty="0" err="1">
                <a:solidFill>
                  <a:srgbClr val="222222"/>
                </a:solidFill>
                <a:effectLst/>
              </a:rPr>
              <a:t>brązowy</a:t>
            </a:r>
            <a:r>
              <a:rPr lang="pl-PL" b="0" i="0" dirty="0">
                <a:solidFill>
                  <a:srgbClr val="222222"/>
                </a:solidFill>
                <a:effectLst/>
              </a:rPr>
              <a:t> pas biegnie też od oka, bokiem szyi na grzbiet. Spód biały, na szyi i piersi szeroki pas brązowych plamek. Gardło i potylica brudnobiałe. Na białej głowie ciemny pasek oczny i sterczące pióra na ciemieniu i potylicy. Dziób i nogi szaroniebieskie. Długie i wąskie brunatne skrzydła w locie są zgięte w nadgarstkach.</a:t>
            </a:r>
            <a:r>
              <a:rPr lang="pl-PL" b="0" i="0" dirty="0">
                <a:solidFill>
                  <a:srgbClr val="222222"/>
                </a:solidFill>
                <a:effectLst/>
                <a:latin typeface="Helvetica Neue"/>
              </a:rPr>
              <a:t> </a:t>
            </a:r>
            <a:r>
              <a:rPr lang="pl-PL" b="0" i="0" dirty="0">
                <a:solidFill>
                  <a:srgbClr val="222222"/>
                </a:solidFill>
                <a:effectLst/>
              </a:rPr>
              <a:t>Rybołowy są aktywne cały dzień i mogą przesiadywać na słupach lub wierzchołkach martwych drzew. Wędrują pojedynczo i są płochliwe.</a:t>
            </a:r>
          </a:p>
          <a:p>
            <a:r>
              <a:rPr lang="pl-PL" b="1" dirty="0">
                <a:solidFill>
                  <a:schemeClr val="tx1"/>
                </a:solidFill>
              </a:rPr>
              <a:t>Żywienie: </a:t>
            </a:r>
            <a:r>
              <a:rPr lang="pl-PL" dirty="0">
                <a:solidFill>
                  <a:schemeClr val="tx1"/>
                </a:solidFill>
              </a:rPr>
              <a:t>Żywią się głównie rybami.</a:t>
            </a:r>
          </a:p>
        </p:txBody>
      </p:sp>
      <p:pic>
        <p:nvPicPr>
          <p:cNvPr id="4" name="Obraz 4">
            <a:extLst>
              <a:ext uri="{FF2B5EF4-FFF2-40B4-BE49-F238E27FC236}">
                <a16:creationId xmlns:a16="http://schemas.microsoft.com/office/drawing/2014/main" id="{3375305E-FBC2-C342-8AE4-60A75108CC05}"/>
              </a:ext>
            </a:extLst>
          </p:cNvPr>
          <p:cNvPicPr>
            <a:picLocks noChangeAspect="1"/>
          </p:cNvPicPr>
          <p:nvPr/>
        </p:nvPicPr>
        <p:blipFill>
          <a:blip r:embed="rId2"/>
          <a:stretch>
            <a:fillRect/>
          </a:stretch>
        </p:blipFill>
        <p:spPr>
          <a:xfrm>
            <a:off x="7656147" y="624110"/>
            <a:ext cx="2518507" cy="1724026"/>
          </a:xfrm>
          <a:prstGeom prst="rect">
            <a:avLst/>
          </a:prstGeom>
        </p:spPr>
      </p:pic>
    </p:spTree>
    <p:extLst>
      <p:ext uri="{BB962C8B-B14F-4D97-AF65-F5344CB8AC3E}">
        <p14:creationId xmlns:p14="http://schemas.microsoft.com/office/powerpoint/2010/main" val="389348556"/>
      </p:ext>
    </p:extLst>
  </p:cSld>
  <p:clrMapOvr>
    <a:masterClrMapping/>
  </p:clrMapOvr>
  <p:transition spd="med">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A14243-3E90-9144-876D-7DACA42B8986}"/>
              </a:ext>
            </a:extLst>
          </p:cNvPr>
          <p:cNvSpPr>
            <a:spLocks noGrp="1"/>
          </p:cNvSpPr>
          <p:nvPr>
            <p:ph type="title"/>
          </p:nvPr>
        </p:nvSpPr>
        <p:spPr>
          <a:xfrm>
            <a:off x="1562100" y="624113"/>
            <a:ext cx="8144917" cy="768921"/>
          </a:xfrm>
        </p:spPr>
        <p:txBody>
          <a:bodyPr/>
          <a:lstStyle/>
          <a:p>
            <a:r>
              <a:rPr lang="pl-PL" b="1" dirty="0"/>
              <a:t>Żmija zygzakowata</a:t>
            </a:r>
          </a:p>
        </p:txBody>
      </p:sp>
      <p:sp>
        <p:nvSpPr>
          <p:cNvPr id="3" name="Symbol zastępczy zawartości 2">
            <a:extLst>
              <a:ext uri="{FF2B5EF4-FFF2-40B4-BE49-F238E27FC236}">
                <a16:creationId xmlns:a16="http://schemas.microsoft.com/office/drawing/2014/main" id="{DF88F4D9-C041-9742-8CC0-6333C83C0E1B}"/>
              </a:ext>
            </a:extLst>
          </p:cNvPr>
          <p:cNvSpPr>
            <a:spLocks noGrp="1"/>
          </p:cNvSpPr>
          <p:nvPr>
            <p:ph idx="1"/>
          </p:nvPr>
        </p:nvSpPr>
        <p:spPr>
          <a:xfrm>
            <a:off x="1333501" y="1208804"/>
            <a:ext cx="7696200" cy="5401977"/>
          </a:xfrm>
        </p:spPr>
        <p:txBody>
          <a:bodyPr>
            <a:normAutofit fontScale="92500"/>
          </a:bodyPr>
          <a:lstStyle/>
          <a:p>
            <a:r>
              <a:rPr lang="pl-PL" b="1" dirty="0"/>
              <a:t>Żmija zygzakowata- </a:t>
            </a:r>
            <a:r>
              <a:rPr lang="pl-PL" dirty="0"/>
              <a:t>gatunek</a:t>
            </a:r>
            <a:r>
              <a:rPr lang="pl-PL" b="0" i="0" dirty="0">
                <a:solidFill>
                  <a:srgbClr val="222222"/>
                </a:solidFill>
                <a:effectLst/>
              </a:rPr>
              <a:t> jadowitego </a:t>
            </a:r>
            <a:r>
              <a:rPr lang="pl-PL" b="0" i="0" dirty="0">
                <a:solidFill>
                  <a:schemeClr val="tx1"/>
                </a:solidFill>
                <a:effectLst/>
              </a:rPr>
              <a:t>węża</a:t>
            </a:r>
            <a:r>
              <a:rPr lang="pl-PL" b="0" i="0" dirty="0">
                <a:solidFill>
                  <a:srgbClr val="222222"/>
                </a:solidFill>
                <a:effectLst/>
              </a:rPr>
              <a:t> </a:t>
            </a:r>
          </a:p>
          <a:p>
            <a:pPr marL="0" indent="0">
              <a:buNone/>
            </a:pPr>
            <a:r>
              <a:rPr lang="pl-PL" dirty="0">
                <a:solidFill>
                  <a:srgbClr val="222222"/>
                </a:solidFill>
              </a:rPr>
              <a:t>z</a:t>
            </a:r>
            <a:r>
              <a:rPr lang="pl-PL" b="0" i="0" dirty="0" smtClean="0">
                <a:solidFill>
                  <a:srgbClr val="222222"/>
                </a:solidFill>
                <a:effectLst/>
              </a:rPr>
              <a:t> </a:t>
            </a:r>
            <a:r>
              <a:rPr lang="pl-PL" b="0" i="0" dirty="0">
                <a:solidFill>
                  <a:srgbClr val="222222"/>
                </a:solidFill>
                <a:effectLst/>
              </a:rPr>
              <a:t>rodziny </a:t>
            </a:r>
            <a:r>
              <a:rPr lang="pl-PL" b="0" i="0" dirty="0">
                <a:solidFill>
                  <a:schemeClr val="tx1"/>
                </a:solidFill>
                <a:effectLst/>
              </a:rPr>
              <a:t>żmijowatych. </a:t>
            </a:r>
            <a:r>
              <a:rPr lang="pl-PL" b="1" i="0" dirty="0">
                <a:solidFill>
                  <a:schemeClr val="tx1"/>
                </a:solidFill>
                <a:effectLst/>
              </a:rPr>
              <a:t>Występuje pod częściową ochroną.</a:t>
            </a:r>
            <a:endParaRPr lang="pl-PL" i="0" dirty="0">
              <a:solidFill>
                <a:schemeClr val="tx1"/>
              </a:solidFill>
              <a:effectLst/>
            </a:endParaRPr>
          </a:p>
          <a:p>
            <a:r>
              <a:rPr lang="pl-PL" b="1" dirty="0">
                <a:solidFill>
                  <a:schemeClr val="tx1"/>
                </a:solidFill>
              </a:rPr>
              <a:t>Występowanie: </a:t>
            </a:r>
            <a:r>
              <a:rPr lang="pl-PL" dirty="0">
                <a:solidFill>
                  <a:schemeClr val="tx1"/>
                </a:solidFill>
              </a:rPr>
              <a:t>Występuje w Rezerwacie Popławy oraz </a:t>
            </a:r>
          </a:p>
          <a:p>
            <a:pPr marL="0" indent="0">
              <a:buNone/>
            </a:pPr>
            <a:r>
              <a:rPr lang="pl-PL" dirty="0">
                <a:solidFill>
                  <a:schemeClr val="tx1"/>
                </a:solidFill>
              </a:rPr>
              <a:t>Rezerwacie Bartnika, które są w Nadleśnictwie Pułtusk.</a:t>
            </a:r>
          </a:p>
          <a:p>
            <a:pPr marL="0" indent="0">
              <a:buNone/>
            </a:pPr>
            <a:r>
              <a:rPr lang="pl-PL" dirty="0">
                <a:solidFill>
                  <a:schemeClr val="tx1"/>
                </a:solidFill>
              </a:rPr>
              <a:t> </a:t>
            </a:r>
            <a:r>
              <a:rPr lang="pl-PL" b="0" i="0" dirty="0">
                <a:solidFill>
                  <a:srgbClr val="222222"/>
                </a:solidFill>
                <a:effectLst/>
              </a:rPr>
              <a:t>Żmija Zygzakowata występuje na terenach od północno-zachodniej Francji po wschodnią Syberię i Sachalin. W Skandynawii przekracza koło podbiegunowe, a na południe sięga do </a:t>
            </a:r>
            <a:r>
              <a:rPr lang="pl-PL" b="0" i="0" dirty="0" err="1">
                <a:solidFill>
                  <a:srgbClr val="222222"/>
                </a:solidFill>
                <a:effectLst/>
              </a:rPr>
              <a:t>Wloch</a:t>
            </a:r>
            <a:r>
              <a:rPr lang="pl-PL" b="0" i="0" dirty="0">
                <a:solidFill>
                  <a:srgbClr val="222222"/>
                </a:solidFill>
                <a:effectLst/>
              </a:rPr>
              <a:t> i Azji Mniejszej. W Polsce występuje na całym obszarze.</a:t>
            </a:r>
          </a:p>
          <a:p>
            <a:r>
              <a:rPr lang="pl-PL" b="1" dirty="0">
                <a:solidFill>
                  <a:srgbClr val="222222"/>
                </a:solidFill>
              </a:rPr>
              <a:t>Wygląd</a:t>
            </a:r>
            <a:r>
              <a:rPr lang="pl-PL" dirty="0">
                <a:solidFill>
                  <a:srgbClr val="222222"/>
                </a:solidFill>
              </a:rPr>
              <a:t>: Wąż ten występuje</a:t>
            </a:r>
            <a:r>
              <a:rPr lang="pl-PL" b="0" i="0" dirty="0">
                <a:solidFill>
                  <a:srgbClr val="222222"/>
                </a:solidFill>
                <a:effectLst/>
              </a:rPr>
              <a:t> kilku odmianach, z których najbardziej charakterystyczne są: jasna (szara lub rudobrązowa z czarnym zygzakiem wzdłuż całego grzbietu) i czarna. Na grzbiecie ciemniejszy od barwy podstawowej zygzak, tzw. "wstęga kainowa".</a:t>
            </a:r>
            <a:r>
              <a:rPr lang="pl-PL" b="0" i="0" dirty="0">
                <a:solidFill>
                  <a:srgbClr val="222222"/>
                </a:solidFill>
                <a:effectLst/>
                <a:latin typeface="Helvetica Neue"/>
              </a:rPr>
              <a:t> </a:t>
            </a:r>
            <a:r>
              <a:rPr lang="pl-PL" b="0" i="0" dirty="0">
                <a:solidFill>
                  <a:srgbClr val="222222"/>
                </a:solidFill>
                <a:effectLst/>
              </a:rPr>
              <a:t>Zygzak nie zawsze jest </a:t>
            </a:r>
            <a:r>
              <a:rPr lang="pl-PL" b="0" i="0" dirty="0">
                <a:solidFill>
                  <a:srgbClr val="222222"/>
                </a:solidFill>
                <a:effectLst/>
                <a:latin typeface="Helvetica Neue"/>
              </a:rPr>
              <a:t>widoczny. </a:t>
            </a:r>
            <a:r>
              <a:rPr lang="pl-PL" b="0" i="0" dirty="0">
                <a:solidFill>
                  <a:srgbClr val="222222"/>
                </a:solidFill>
                <a:effectLst/>
              </a:rPr>
              <a:t>Płaska głowa o trójkątnym zarysie, wyraźnie oddzielona od reszty ciała. Ciało zwęża się w kierunku głowy.</a:t>
            </a:r>
            <a:r>
              <a:rPr lang="pl-PL" b="0" i="0" dirty="0">
                <a:solidFill>
                  <a:srgbClr val="222222"/>
                </a:solidFill>
                <a:effectLst/>
                <a:latin typeface="Helvetica Neue"/>
              </a:rPr>
              <a:t> </a:t>
            </a:r>
            <a:r>
              <a:rPr lang="pl-PL" b="0" i="0" dirty="0">
                <a:solidFill>
                  <a:srgbClr val="222222"/>
                </a:solidFill>
                <a:effectLst/>
              </a:rPr>
              <a:t>Tryb życia dzienny. Chętnie przebywa pod kamieniami, krzewami lub wśród korzeni drzew. Najczęściej ucieka przed napastnikiem, atakuje w sytuacji, gdy jest osaczona. Najpierw jednak zazwyczaj głośno syczy, stosunkowo rzadko kąsa</a:t>
            </a:r>
            <a:r>
              <a:rPr lang="pl-PL" b="0" i="0" dirty="0">
                <a:solidFill>
                  <a:srgbClr val="222222"/>
                </a:solidFill>
                <a:effectLst/>
                <a:latin typeface="Helvetica Neue"/>
              </a:rPr>
              <a:t>.</a:t>
            </a:r>
            <a:endParaRPr lang="pl-PL" dirty="0">
              <a:solidFill>
                <a:schemeClr val="tx1"/>
              </a:solidFill>
            </a:endParaRPr>
          </a:p>
        </p:txBody>
      </p:sp>
      <p:pic>
        <p:nvPicPr>
          <p:cNvPr id="4" name="Obraz 4">
            <a:extLst>
              <a:ext uri="{FF2B5EF4-FFF2-40B4-BE49-F238E27FC236}">
                <a16:creationId xmlns:a16="http://schemas.microsoft.com/office/drawing/2014/main" id="{38A8E998-2586-7246-8484-5C9EFCF3385F}"/>
              </a:ext>
            </a:extLst>
          </p:cNvPr>
          <p:cNvPicPr>
            <a:picLocks noChangeAspect="1"/>
          </p:cNvPicPr>
          <p:nvPr/>
        </p:nvPicPr>
        <p:blipFill>
          <a:blip r:embed="rId2"/>
          <a:stretch>
            <a:fillRect/>
          </a:stretch>
        </p:blipFill>
        <p:spPr>
          <a:xfrm>
            <a:off x="7823060" y="304800"/>
            <a:ext cx="2463940" cy="2324101"/>
          </a:xfrm>
          <a:prstGeom prst="rect">
            <a:avLst/>
          </a:prstGeom>
        </p:spPr>
      </p:pic>
    </p:spTree>
    <p:extLst>
      <p:ext uri="{BB962C8B-B14F-4D97-AF65-F5344CB8AC3E}">
        <p14:creationId xmlns:p14="http://schemas.microsoft.com/office/powerpoint/2010/main" val="1595098720"/>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E8889D-3847-FB45-9F76-7484C821528F}"/>
              </a:ext>
            </a:extLst>
          </p:cNvPr>
          <p:cNvSpPr>
            <a:spLocks noGrp="1"/>
          </p:cNvSpPr>
          <p:nvPr>
            <p:ph type="title"/>
          </p:nvPr>
        </p:nvSpPr>
        <p:spPr>
          <a:xfrm>
            <a:off x="1562100" y="624110"/>
            <a:ext cx="8144917" cy="1280890"/>
          </a:xfrm>
        </p:spPr>
        <p:txBody>
          <a:bodyPr/>
          <a:lstStyle/>
          <a:p>
            <a:r>
              <a:rPr lang="pl-PL" b="1" dirty="0"/>
              <a:t>Żmija zygzakowata- cz. II</a:t>
            </a:r>
          </a:p>
        </p:txBody>
      </p:sp>
      <p:sp>
        <p:nvSpPr>
          <p:cNvPr id="3" name="Symbol zastępczy zawartości 2">
            <a:extLst>
              <a:ext uri="{FF2B5EF4-FFF2-40B4-BE49-F238E27FC236}">
                <a16:creationId xmlns:a16="http://schemas.microsoft.com/office/drawing/2014/main" id="{941252E0-2DA3-464A-AE14-D89527227F61}"/>
              </a:ext>
            </a:extLst>
          </p:cNvPr>
          <p:cNvSpPr>
            <a:spLocks noGrp="1"/>
          </p:cNvSpPr>
          <p:nvPr>
            <p:ph idx="1"/>
          </p:nvPr>
        </p:nvSpPr>
        <p:spPr>
          <a:xfrm>
            <a:off x="1409701" y="1540191"/>
            <a:ext cx="7924800" cy="4907045"/>
          </a:xfrm>
        </p:spPr>
        <p:txBody>
          <a:bodyPr>
            <a:normAutofit/>
          </a:bodyPr>
          <a:lstStyle/>
          <a:p>
            <a:r>
              <a:rPr lang="pl-PL" b="1" dirty="0"/>
              <a:t>Żywienie: </a:t>
            </a:r>
            <a:r>
              <a:rPr lang="pl-PL" dirty="0">
                <a:solidFill>
                  <a:srgbClr val="222222"/>
                </a:solidFill>
                <a:latin typeface="Helvetica Neue"/>
              </a:rPr>
              <a:t>Są to </a:t>
            </a:r>
            <a:r>
              <a:rPr lang="pl-PL" b="0" i="0" dirty="0">
                <a:solidFill>
                  <a:srgbClr val="222222"/>
                </a:solidFill>
                <a:effectLst/>
                <a:latin typeface="Helvetica Neue"/>
              </a:rPr>
              <a:t>małe ssaki owadożerne oraz gryzonie </a:t>
            </a:r>
            <a:r>
              <a:rPr lang="pl-PL" b="0" i="0" dirty="0">
                <a:solidFill>
                  <a:schemeClr val="tx1"/>
                </a:solidFill>
                <a:effectLst/>
                <a:latin typeface="Helvetica Neue"/>
              </a:rPr>
              <a:t>płazy</a:t>
            </a:r>
            <a:r>
              <a:rPr lang="pl-PL" b="0" i="0" dirty="0">
                <a:solidFill>
                  <a:srgbClr val="222222"/>
                </a:solidFill>
                <a:effectLst/>
                <a:latin typeface="Helvetica Neue"/>
              </a:rPr>
              <a:t>, gady, pisklętami </a:t>
            </a:r>
            <a:r>
              <a:rPr lang="pl-PL" dirty="0">
                <a:solidFill>
                  <a:schemeClr val="tx1"/>
                </a:solidFill>
                <a:latin typeface="Helvetica Neue"/>
              </a:rPr>
              <a:t>ptaków</a:t>
            </a:r>
            <a:r>
              <a:rPr lang="pl-PL" b="0" i="0" dirty="0">
                <a:solidFill>
                  <a:srgbClr val="222222"/>
                </a:solidFill>
                <a:effectLst/>
                <a:latin typeface="Helvetica Neue"/>
              </a:rPr>
              <a:t> oraz owady. Młode odżywiają się głównie owadami, ślimakami, dżdżownicami oraz </a:t>
            </a:r>
            <a:r>
              <a:rPr lang="pl-PL" b="0" i="0" dirty="0" err="1">
                <a:solidFill>
                  <a:srgbClr val="222222"/>
                </a:solidFill>
                <a:effectLst/>
                <a:latin typeface="Helvetica Neue"/>
              </a:rPr>
              <a:t>łodymi</a:t>
            </a:r>
            <a:r>
              <a:rPr lang="pl-PL" b="0" i="0" dirty="0">
                <a:solidFill>
                  <a:srgbClr val="222222"/>
                </a:solidFill>
                <a:effectLst/>
                <a:latin typeface="Helvetica Neue"/>
              </a:rPr>
              <a:t> płazami i jaszczurkami.</a:t>
            </a:r>
          </a:p>
          <a:p>
            <a:r>
              <a:rPr lang="pl-PL" b="1" u="sng" dirty="0"/>
              <a:t>Działanie jadu i leczenie ukąszeń: </a:t>
            </a:r>
            <a:r>
              <a:rPr lang="pl-PL" dirty="0"/>
              <a:t>Żmije rzadko atakują człowieka, starając się raczej uciec. Jeśli zostaną zmuszone do obrony, ich ukąszenie często  jest suche (tj. Bez wstrzyknięcia jadu), jednak ze względu na możliwość martwicy, należy zawsze zasięgnąć pomocy medycznej przy potwierdzonym ukąszeniu żmii. Jad tego oto węża jest mieszaniną kilku toksyn o różnorakim działaniu: uszkadzającym układ nerwowy, powodującym martwicę tkanek, zmniejszającym krzepliwość krwi, zmiany rytmu pracy serca. Po ukąszeniu na skórze poszkodowanego pozostają dwie charakterystyczne ranki. Ukąszenie jest szczególnie niebezpieczne dla dzieci i osób starszych. Na szczęście nie stanowi śmiertelnego zagrożenia dla zdrowego dorosłego człowieka. Leczenie swoiste polega na podaniu antytoksyny końskiej.</a:t>
            </a:r>
            <a:endParaRPr lang="pl-PL" b="1" u="sng" dirty="0">
              <a:solidFill>
                <a:schemeClr val="tx1"/>
              </a:solidFill>
            </a:endParaRPr>
          </a:p>
        </p:txBody>
      </p:sp>
    </p:spTree>
    <p:extLst>
      <p:ext uri="{BB962C8B-B14F-4D97-AF65-F5344CB8AC3E}">
        <p14:creationId xmlns:p14="http://schemas.microsoft.com/office/powerpoint/2010/main" val="891364002"/>
      </p:ext>
    </p:extLst>
  </p:cSld>
  <p:clrMapOvr>
    <a:masterClrMapping/>
  </p:clrMapOvr>
  <p:transition spd="med">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3297DF-DC64-3046-8EA8-26688FA54285}"/>
              </a:ext>
            </a:extLst>
          </p:cNvPr>
          <p:cNvSpPr>
            <a:spLocks noGrp="1"/>
          </p:cNvSpPr>
          <p:nvPr>
            <p:ph type="title"/>
          </p:nvPr>
        </p:nvSpPr>
        <p:spPr>
          <a:xfrm>
            <a:off x="1638300" y="179610"/>
            <a:ext cx="8036570" cy="626046"/>
          </a:xfrm>
        </p:spPr>
        <p:txBody>
          <a:bodyPr>
            <a:normAutofit fontScale="90000"/>
          </a:bodyPr>
          <a:lstStyle/>
          <a:p>
            <a:r>
              <a:rPr lang="pl-PL" b="1" dirty="0"/>
              <a:t>Jaszczurka zwinka</a:t>
            </a:r>
          </a:p>
        </p:txBody>
      </p:sp>
      <p:sp>
        <p:nvSpPr>
          <p:cNvPr id="3" name="Symbol zastępczy zawartości 2">
            <a:extLst>
              <a:ext uri="{FF2B5EF4-FFF2-40B4-BE49-F238E27FC236}">
                <a16:creationId xmlns:a16="http://schemas.microsoft.com/office/drawing/2014/main" id="{1D3AAFAF-6F31-E54C-B26B-0506D43841DA}"/>
              </a:ext>
            </a:extLst>
          </p:cNvPr>
          <p:cNvSpPr>
            <a:spLocks noGrp="1"/>
          </p:cNvSpPr>
          <p:nvPr>
            <p:ph idx="1"/>
          </p:nvPr>
        </p:nvSpPr>
        <p:spPr>
          <a:xfrm>
            <a:off x="1562100" y="805659"/>
            <a:ext cx="7467600" cy="6195219"/>
          </a:xfrm>
        </p:spPr>
        <p:txBody>
          <a:bodyPr>
            <a:normAutofit fontScale="92500" lnSpcReduction="20000"/>
          </a:bodyPr>
          <a:lstStyle/>
          <a:p>
            <a:r>
              <a:rPr lang="pl-PL" b="1" dirty="0"/>
              <a:t>Jaszczurka zwinka- </a:t>
            </a:r>
            <a:r>
              <a:rPr lang="pl-PL" b="0" i="0" dirty="0">
                <a:solidFill>
                  <a:srgbClr val="222222"/>
                </a:solidFill>
                <a:effectLst/>
              </a:rPr>
              <a:t>gatunek </a:t>
            </a:r>
            <a:r>
              <a:rPr lang="pl-PL" dirty="0">
                <a:solidFill>
                  <a:schemeClr val="tx1"/>
                </a:solidFill>
              </a:rPr>
              <a:t>jaszczurki</a:t>
            </a:r>
            <a:r>
              <a:rPr lang="pl-PL" b="0" i="0" dirty="0">
                <a:solidFill>
                  <a:srgbClr val="222222"/>
                </a:solidFill>
                <a:effectLst/>
              </a:rPr>
              <a:t> z rodziny </a:t>
            </a:r>
          </a:p>
          <a:p>
            <a:pPr marL="0" indent="0">
              <a:buNone/>
            </a:pPr>
            <a:r>
              <a:rPr lang="pl-PL" b="0" i="0" dirty="0" smtClean="0">
                <a:solidFill>
                  <a:srgbClr val="222222"/>
                </a:solidFill>
                <a:effectLst/>
              </a:rPr>
              <a:t>Jaszczurek </a:t>
            </a:r>
            <a:r>
              <a:rPr lang="pl-PL" dirty="0" smtClean="0">
                <a:solidFill>
                  <a:schemeClr val="tx1"/>
                </a:solidFill>
              </a:rPr>
              <a:t>właściwych</a:t>
            </a:r>
            <a:r>
              <a:rPr lang="pl-PL" b="0" i="0" dirty="0">
                <a:solidFill>
                  <a:srgbClr val="222222"/>
                </a:solidFill>
                <a:effectLst/>
              </a:rPr>
              <a:t>. Występuje na terenie całej </a:t>
            </a:r>
            <a:r>
              <a:rPr lang="pl-PL" dirty="0">
                <a:solidFill>
                  <a:schemeClr val="tx1"/>
                </a:solidFill>
              </a:rPr>
              <a:t>Polski</a:t>
            </a:r>
          </a:p>
          <a:p>
            <a:pPr marL="0" indent="0">
              <a:buNone/>
            </a:pPr>
            <a:r>
              <a:rPr lang="pl-PL" b="0" i="0" dirty="0">
                <a:solidFill>
                  <a:srgbClr val="222222"/>
                </a:solidFill>
                <a:effectLst/>
              </a:rPr>
              <a:t> i jest najczęściej występującym </a:t>
            </a:r>
            <a:r>
              <a:rPr lang="pl-PL" dirty="0">
                <a:solidFill>
                  <a:schemeClr val="tx1"/>
                </a:solidFill>
              </a:rPr>
              <a:t>gadem</a:t>
            </a:r>
            <a:r>
              <a:rPr lang="pl-PL" b="0" i="0" dirty="0">
                <a:solidFill>
                  <a:srgbClr val="222222"/>
                </a:solidFill>
                <a:effectLst/>
              </a:rPr>
              <a:t> na terenie kraju.</a:t>
            </a:r>
          </a:p>
          <a:p>
            <a:pPr marL="0" indent="0">
              <a:buNone/>
            </a:pPr>
            <a:r>
              <a:rPr lang="pl-PL" b="0" i="0" dirty="0">
                <a:solidFill>
                  <a:srgbClr val="222222"/>
                </a:solidFill>
                <a:effectLst/>
              </a:rPr>
              <a:t> </a:t>
            </a:r>
            <a:r>
              <a:rPr lang="pl-PL" b="1" i="0" dirty="0">
                <a:solidFill>
                  <a:srgbClr val="222222"/>
                </a:solidFill>
                <a:effectLst/>
              </a:rPr>
              <a:t>Jest pod częściową ochroną.</a:t>
            </a:r>
            <a:endParaRPr lang="pl-PL" b="0" i="0" dirty="0">
              <a:solidFill>
                <a:srgbClr val="222222"/>
              </a:solidFill>
              <a:effectLst/>
            </a:endParaRPr>
          </a:p>
          <a:p>
            <a:r>
              <a:rPr lang="pl-PL" b="1" dirty="0"/>
              <a:t>Występowanie: </a:t>
            </a:r>
            <a:r>
              <a:rPr lang="pl-PL" dirty="0"/>
              <a:t>Jak wyżej jest napisane, występuje na</a:t>
            </a:r>
          </a:p>
          <a:p>
            <a:pPr marL="0" indent="0">
              <a:buNone/>
            </a:pPr>
            <a:r>
              <a:rPr lang="pl-PL" dirty="0"/>
              <a:t>Terenie całej Polski, lecz dokładniej zamieszkuje np. Rezerwat Popławy i Rezerwat Stawinoga, które rzecz jasna znajdują się na terenie Nadleśnictwa Pułtusk. </a:t>
            </a:r>
            <a:r>
              <a:rPr lang="pl-PL" b="0" i="0" dirty="0">
                <a:solidFill>
                  <a:srgbClr val="222222"/>
                </a:solidFill>
                <a:effectLst/>
              </a:rPr>
              <a:t>Zwinka występuje na większości </a:t>
            </a:r>
            <a:r>
              <a:rPr lang="pl-PL" dirty="0">
                <a:solidFill>
                  <a:schemeClr val="tx1"/>
                </a:solidFill>
              </a:rPr>
              <a:t>kontynentu europejskiego</a:t>
            </a:r>
            <a:r>
              <a:rPr lang="pl-PL" b="0" i="0" dirty="0">
                <a:solidFill>
                  <a:srgbClr val="222222"/>
                </a:solidFill>
                <a:effectLst/>
              </a:rPr>
              <a:t> poza jego południowymi krańcami.</a:t>
            </a:r>
          </a:p>
          <a:p>
            <a:r>
              <a:rPr lang="pl-PL" b="1" dirty="0"/>
              <a:t>Wygląd: </a:t>
            </a:r>
            <a:r>
              <a:rPr lang="pl-PL" b="0" i="0" dirty="0">
                <a:solidFill>
                  <a:srgbClr val="333333"/>
                </a:solidFill>
                <a:effectLst/>
              </a:rPr>
              <a:t>Krępa jaszczurka o stosunkowo mocnej budowie. Głowa duża o zaokrąglonym pysku, płynnie przechodzi w masywny grzbiet. Kończyny silne o długich palcach zakończonych pazurkami, ogon długi i walcowaty stanowi nawet połowę długości ciała. Wyraźnie zaznaczony dymorfizm płciowy, samice mają jasnobrązowy lub szarawy grzbiet i kremowo-żółty brzuch. Kończyny przeważnie brązowe, a na grzbiecie i ogonie wzór z ciemniejszych, najczęściej czarnych plam. U samców boki ciała intensywnie zielone, podobnie brzuch, który najczęściej jest pokryty ciemniejszymi plamami. Osobniki młode są ciemnobrązowe, dopiero z wiekiem jaśnieją i przyjmują ubarwienie dorosłych. Podobnie jak wiele innych jaszczurek w sytuacji zagrożenia potrafi odrzucić ogon, który potem się regeneruje, nie osiągając jednak pierwotnych rozmiarów.</a:t>
            </a:r>
          </a:p>
          <a:p>
            <a:endParaRPr lang="pl-PL" b="1" dirty="0"/>
          </a:p>
        </p:txBody>
      </p:sp>
      <p:pic>
        <p:nvPicPr>
          <p:cNvPr id="4" name="Obraz 4">
            <a:extLst>
              <a:ext uri="{FF2B5EF4-FFF2-40B4-BE49-F238E27FC236}">
                <a16:creationId xmlns:a16="http://schemas.microsoft.com/office/drawing/2014/main" id="{5EE0B48D-9B24-404B-B687-263B9684ECC5}"/>
              </a:ext>
            </a:extLst>
          </p:cNvPr>
          <p:cNvPicPr>
            <a:picLocks noChangeAspect="1"/>
          </p:cNvPicPr>
          <p:nvPr/>
        </p:nvPicPr>
        <p:blipFill>
          <a:blip r:embed="rId2"/>
          <a:stretch>
            <a:fillRect/>
          </a:stretch>
        </p:blipFill>
        <p:spPr>
          <a:xfrm>
            <a:off x="7670132" y="0"/>
            <a:ext cx="2616868" cy="2209800"/>
          </a:xfrm>
          <a:prstGeom prst="rect">
            <a:avLst/>
          </a:prstGeom>
        </p:spPr>
      </p:pic>
    </p:spTree>
    <p:extLst>
      <p:ext uri="{BB962C8B-B14F-4D97-AF65-F5344CB8AC3E}">
        <p14:creationId xmlns:p14="http://schemas.microsoft.com/office/powerpoint/2010/main" val="2337793914"/>
      </p:ext>
    </p:extLst>
  </p:cSld>
  <p:clrMapOvr>
    <a:masterClrMapping/>
  </p:clrMapOvr>
  <p:transition spd="med">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EDAC16-A1C7-A94B-8D5C-08C780499F8F}"/>
              </a:ext>
            </a:extLst>
          </p:cNvPr>
          <p:cNvSpPr>
            <a:spLocks noGrp="1"/>
          </p:cNvSpPr>
          <p:nvPr>
            <p:ph type="title"/>
          </p:nvPr>
        </p:nvSpPr>
        <p:spPr>
          <a:xfrm>
            <a:off x="1714500" y="624110"/>
            <a:ext cx="7992517" cy="1280890"/>
          </a:xfrm>
        </p:spPr>
        <p:txBody>
          <a:bodyPr/>
          <a:lstStyle/>
          <a:p>
            <a:r>
              <a:rPr lang="pl-PL" b="1" dirty="0"/>
              <a:t>Jaszczurka zwinka- cz. II</a:t>
            </a:r>
          </a:p>
        </p:txBody>
      </p:sp>
      <p:sp>
        <p:nvSpPr>
          <p:cNvPr id="3" name="Symbol zastępczy zawartości 2">
            <a:extLst>
              <a:ext uri="{FF2B5EF4-FFF2-40B4-BE49-F238E27FC236}">
                <a16:creationId xmlns:a16="http://schemas.microsoft.com/office/drawing/2014/main" id="{5C75C6DE-C35E-8D42-AC63-6309AFA366DA}"/>
              </a:ext>
            </a:extLst>
          </p:cNvPr>
          <p:cNvSpPr>
            <a:spLocks noGrp="1"/>
          </p:cNvSpPr>
          <p:nvPr>
            <p:ph idx="1"/>
          </p:nvPr>
        </p:nvSpPr>
        <p:spPr>
          <a:xfrm>
            <a:off x="1638300" y="1264555"/>
            <a:ext cx="6042411" cy="5063728"/>
          </a:xfrm>
        </p:spPr>
        <p:txBody>
          <a:bodyPr>
            <a:normAutofit/>
          </a:bodyPr>
          <a:lstStyle/>
          <a:p>
            <a:r>
              <a:rPr lang="pl-PL" b="1" dirty="0"/>
              <a:t>Zachowanie: </a:t>
            </a:r>
            <a:r>
              <a:rPr lang="pl-PL" b="0" i="0" dirty="0">
                <a:solidFill>
                  <a:srgbClr val="222222"/>
                </a:solidFill>
                <a:effectLst/>
              </a:rPr>
              <a:t>Jaszczurki te są aktywne za dnia. Lubią wygrzewać się rankiem na słońcu, co zwinkom, jako zwierzętom </a:t>
            </a:r>
            <a:r>
              <a:rPr lang="pl-PL" dirty="0">
                <a:solidFill>
                  <a:schemeClr val="tx1"/>
                </a:solidFill>
              </a:rPr>
              <a:t>zmiennocieplnym</a:t>
            </a:r>
            <a:r>
              <a:rPr lang="pl-PL" b="0" i="0" dirty="0">
                <a:solidFill>
                  <a:srgbClr val="222222"/>
                </a:solidFill>
                <a:effectLst/>
              </a:rPr>
              <a:t>, jest potrzebne do prawidłowego funkcjonowania organizmu. Wygrzewają się rano, by po południu polować w niskiej trawie. Gdy temperatura przekracza 40ºC, chowają się do wykopanych przez siebie norek. Wieczorem wracają do swoich kryjówek, gdzie spędzają noc. Gady te mają swoje małe terytoria, których bronią i na których spędzają czasem całe życie.</a:t>
            </a:r>
          </a:p>
          <a:p>
            <a:r>
              <a:rPr lang="pl-PL" b="1" dirty="0"/>
              <a:t>Żywienie: </a:t>
            </a:r>
            <a:r>
              <a:rPr lang="pl-PL" b="0" i="0" dirty="0">
                <a:solidFill>
                  <a:srgbClr val="222222"/>
                </a:solidFill>
                <a:effectLst/>
              </a:rPr>
              <a:t>Najczęstszym łupem tego gada padają </a:t>
            </a:r>
            <a:r>
              <a:rPr lang="pl-PL" dirty="0">
                <a:solidFill>
                  <a:schemeClr val="tx1"/>
                </a:solidFill>
              </a:rPr>
              <a:t>bezkręgowce</a:t>
            </a:r>
            <a:r>
              <a:rPr lang="pl-PL" b="0" i="0" dirty="0">
                <a:solidFill>
                  <a:srgbClr val="222222"/>
                </a:solidFill>
                <a:effectLst/>
              </a:rPr>
              <a:t>. W skład codziennej diety wchodzą pająki, śli</a:t>
            </a:r>
            <a:r>
              <a:rPr lang="pl-PL" b="0" i="0" dirty="0">
                <a:solidFill>
                  <a:schemeClr val="tx1"/>
                </a:solidFill>
                <a:effectLst/>
              </a:rPr>
              <a:t>maki.</a:t>
            </a:r>
            <a:r>
              <a:rPr lang="pl-PL" b="0" i="0" dirty="0">
                <a:solidFill>
                  <a:srgbClr val="222222"/>
                </a:solidFill>
                <a:effectLst/>
              </a:rPr>
              <a:t> Zdarza się również, że jaszczurka pożywia się </a:t>
            </a:r>
            <a:r>
              <a:rPr lang="pl-PL" dirty="0">
                <a:solidFill>
                  <a:schemeClr val="tx1"/>
                </a:solidFill>
              </a:rPr>
              <a:t>gąsienic</a:t>
            </a:r>
            <a:r>
              <a:rPr lang="pl-PL" b="0" i="0" u="none" strike="noStrike" dirty="0">
                <a:solidFill>
                  <a:schemeClr val="tx1"/>
                </a:solidFill>
                <a:effectLst/>
              </a:rPr>
              <a:t>ami</a:t>
            </a:r>
            <a:r>
              <a:rPr lang="pl-PL" b="0" i="0" dirty="0">
                <a:solidFill>
                  <a:srgbClr val="222222"/>
                </a:solidFill>
                <a:effectLst/>
              </a:rPr>
              <a:t> Czasem zwinka staje się </a:t>
            </a:r>
            <a:r>
              <a:rPr lang="pl-PL" dirty="0">
                <a:solidFill>
                  <a:schemeClr val="tx1"/>
                </a:solidFill>
              </a:rPr>
              <a:t>kanibalem</a:t>
            </a:r>
            <a:endParaRPr lang="pl-PL" b="1" dirty="0">
              <a:solidFill>
                <a:schemeClr val="tx1"/>
              </a:solidFill>
            </a:endParaRPr>
          </a:p>
        </p:txBody>
      </p:sp>
    </p:spTree>
    <p:extLst>
      <p:ext uri="{BB962C8B-B14F-4D97-AF65-F5344CB8AC3E}">
        <p14:creationId xmlns:p14="http://schemas.microsoft.com/office/powerpoint/2010/main" val="1336186102"/>
      </p:ext>
    </p:extLst>
  </p:cSld>
  <p:clrMapOvr>
    <a:masterClrMapping/>
  </p:clrMapOvr>
  <p:transition spd="med">
    <p:newsflash/>
  </p:transition>
  <p:timing>
    <p:tnLst>
      <p:par>
        <p:cTn id="1" dur="indefinite" restart="never" nodeType="tmRoot"/>
      </p:par>
    </p:tnLst>
  </p:timing>
</p:sld>
</file>

<file path=ppt/theme/theme1.xml><?xml version="1.0" encoding="utf-8"?>
<a:theme xmlns:a="http://schemas.openxmlformats.org/drawingml/2006/main" name="Smug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29</TotalTime>
  <Words>599</Words>
  <Application>Microsoft Office PowerPoint</Application>
  <PresentationFormat>Slajdy 35 mm</PresentationFormat>
  <Paragraphs>99</Paragraphs>
  <Slides>14</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14</vt:i4>
      </vt:variant>
    </vt:vector>
  </HeadingPairs>
  <TitlesOfParts>
    <vt:vector size="19" baseType="lpstr">
      <vt:lpstr>Arial</vt:lpstr>
      <vt:lpstr>Century Gothic</vt:lpstr>
      <vt:lpstr>Helvetica Neue</vt:lpstr>
      <vt:lpstr>Wingdings 3</vt:lpstr>
      <vt:lpstr>Smuga</vt:lpstr>
      <vt:lpstr>Gatunki chronione występujące na terenie Nadleśnictwa Pułtusk</vt:lpstr>
      <vt:lpstr>Fauna i flora Nadleśnictwa Pułtusk</vt:lpstr>
      <vt:lpstr>Fauna Nadleśnictwa Pułtusk- Puszczyk</vt:lpstr>
      <vt:lpstr>Bocian czarny</vt:lpstr>
      <vt:lpstr>Rybołów</vt:lpstr>
      <vt:lpstr>Żmija zygzakowata</vt:lpstr>
      <vt:lpstr>Żmija zygzakowata- cz. II</vt:lpstr>
      <vt:lpstr>Jaszczurka zwinka</vt:lpstr>
      <vt:lpstr>Jaszczurka zwinka- cz. II</vt:lpstr>
      <vt:lpstr>Rzekotka drzewna</vt:lpstr>
      <vt:lpstr>Flora Nadleśnictwa Pułtusk- Listera jajowata</vt:lpstr>
      <vt:lpstr>Narecznica grzebieniasta</vt:lpstr>
      <vt:lpstr>Gruszyczka okrągłolistna</vt:lpstr>
      <vt:lpstr>Źródło: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Gatunki chronione występujące na terenie Nadleśnictwa Pułtusk</dc:title>
  <dc:creator>Joanna</dc:creator>
  <cp:lastModifiedBy>Joanna</cp:lastModifiedBy>
  <cp:revision>13</cp:revision>
  <dcterms:modified xsi:type="dcterms:W3CDTF">2019-06-03T08:40:30Z</dcterms:modified>
</cp:coreProperties>
</file>