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Helvetica Neu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1194" y="-13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495422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pPr marL="0" lvl="0" indent="0" algn="r" rtl="0">
                <a:spcBef>
                  <a:spcPts val="0"/>
                </a:spcBef>
                <a:spcAft>
                  <a:spcPts val="0"/>
                </a:spcAft>
                <a:buNone/>
              </a:pPr>
              <a:t>1</a:t>
            </a:fld>
            <a:endParaRPr/>
          </a:p>
        </p:txBody>
      </p:sp>
      <p:sp>
        <p:nvSpPr>
          <p:cNvPr id="50" name="Google Shape;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70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 name="Google Shape;1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792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99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 name="Google Shape;13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364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 name="Google Shape;13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653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 name="Google Shape;14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50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 name="Google Shape;15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64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pPr marL="0" lvl="0" indent="0" algn="r" rtl="0">
                <a:spcBef>
                  <a:spcPts val="0"/>
                </a:spcBef>
                <a:spcAft>
                  <a:spcPts val="0"/>
                </a:spcAft>
                <a:buNone/>
              </a:pPr>
              <a:t>2</a:t>
            </a:fld>
            <a:endParaRPr/>
          </a:p>
        </p:txBody>
      </p:sp>
      <p:sp>
        <p:nvSpPr>
          <p:cNvPr id="57" name="Google Shape;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16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pPr marL="0" lvl="0" indent="0" algn="r" rtl="0">
                <a:spcBef>
                  <a:spcPts val="0"/>
                </a:spcBef>
                <a:spcAft>
                  <a:spcPts val="0"/>
                </a:spcAft>
                <a:buNone/>
              </a:pPr>
              <a:t>3</a:t>
            </a:fld>
            <a:endParaRPr/>
          </a:p>
        </p:txBody>
      </p:sp>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52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 name="Google Shape;7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25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99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70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571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99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 name="Google Shape;10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93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90600" y="5334000"/>
            <a:ext cx="7772400" cy="704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3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990600" y="5867400"/>
            <a:ext cx="7772400" cy="533400"/>
          </a:xfrm>
          <a:prstGeom prst="rect">
            <a:avLst/>
          </a:prstGeom>
          <a:noFill/>
          <a:ln>
            <a:noFill/>
          </a:ln>
        </p:spPr>
        <p:txBody>
          <a:bodyPr spcFirstLastPara="1" wrap="square" lIns="91425" tIns="45700" rIns="91425" bIns="45700" anchor="t" anchorCtr="0">
            <a:noAutofit/>
          </a:bodyPr>
          <a:lstStyle>
            <a:lvl1pPr lvl="0" algn="r">
              <a:spcBef>
                <a:spcPts val="480"/>
              </a:spcBef>
              <a:spcAft>
                <a:spcPts val="0"/>
              </a:spcAft>
              <a:buClr>
                <a:schemeClr val="lt1"/>
              </a:buClr>
              <a:buSzPts val="2400"/>
              <a:buFont typeface="Helvetica Neue"/>
              <a:buNone/>
              <a:defRPr sz="2400">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914400" y="1417638"/>
            <a:ext cx="7315200" cy="715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body" idx="1"/>
          </p:nvPr>
        </p:nvSpPr>
        <p:spPr>
          <a:xfrm rot="5400000">
            <a:off x="2476500" y="876300"/>
            <a:ext cx="4191000" cy="7315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rot="5400000">
            <a:off x="4709319" y="3109119"/>
            <a:ext cx="5211762" cy="1828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rot="5400000">
            <a:off x="975519" y="1356519"/>
            <a:ext cx="5211762" cy="5334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914400" y="1417638"/>
            <a:ext cx="7315200" cy="715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914400" y="2438400"/>
            <a:ext cx="7315200" cy="4191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14400" y="1417638"/>
            <a:ext cx="7315200" cy="715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Helvetica Neue"/>
              <a:buNone/>
              <a:defRPr sz="2000"/>
            </a:lvl1pPr>
            <a:lvl2pPr marL="914400" lvl="1" indent="-228600" algn="l">
              <a:spcBef>
                <a:spcPts val="360"/>
              </a:spcBef>
              <a:spcAft>
                <a:spcPts val="0"/>
              </a:spcAft>
              <a:buClr>
                <a:schemeClr val="dk1"/>
              </a:buClr>
              <a:buSzPts val="1800"/>
              <a:buFont typeface="Helvetica Neue"/>
              <a:buNone/>
              <a:defRPr sz="1800"/>
            </a:lvl2pPr>
            <a:lvl3pPr marL="1371600" lvl="2" indent="-228600" algn="l">
              <a:spcBef>
                <a:spcPts val="320"/>
              </a:spcBef>
              <a:spcAft>
                <a:spcPts val="0"/>
              </a:spcAft>
              <a:buClr>
                <a:schemeClr val="dk1"/>
              </a:buClr>
              <a:buSzPts val="1600"/>
              <a:buFont typeface="Helvetica Neue"/>
              <a:buNone/>
              <a:defRPr sz="1600"/>
            </a:lvl3pPr>
            <a:lvl4pPr marL="1828800" lvl="3" indent="-228600" algn="l">
              <a:spcBef>
                <a:spcPts val="280"/>
              </a:spcBef>
              <a:spcAft>
                <a:spcPts val="0"/>
              </a:spcAft>
              <a:buClr>
                <a:schemeClr val="dk1"/>
              </a:buClr>
              <a:buSzPts val="1400"/>
              <a:buFont typeface="Helvetica Neue"/>
              <a:buNone/>
              <a:defRPr sz="1400"/>
            </a:lvl4pPr>
            <a:lvl5pPr marL="2286000" lvl="4" indent="-228600" algn="l">
              <a:spcBef>
                <a:spcPts val="280"/>
              </a:spcBef>
              <a:spcAft>
                <a:spcPts val="0"/>
              </a:spcAft>
              <a:buClr>
                <a:schemeClr val="dk1"/>
              </a:buClr>
              <a:buSzPts val="1400"/>
              <a:buFont typeface="Helvetica Neue"/>
              <a:buNone/>
              <a:defRPr sz="1400"/>
            </a:lvl5pPr>
            <a:lvl6pPr marL="2743200" lvl="5" indent="-228600" algn="l">
              <a:spcBef>
                <a:spcPts val="280"/>
              </a:spcBef>
              <a:spcAft>
                <a:spcPts val="0"/>
              </a:spcAft>
              <a:buClr>
                <a:schemeClr val="dk1"/>
              </a:buClr>
              <a:buSzPts val="1400"/>
              <a:buFont typeface="Helvetica Neue"/>
              <a:buNone/>
              <a:defRPr sz="1400"/>
            </a:lvl6pPr>
            <a:lvl7pPr marL="3200400" lvl="6" indent="-228600" algn="l">
              <a:spcBef>
                <a:spcPts val="280"/>
              </a:spcBef>
              <a:spcAft>
                <a:spcPts val="0"/>
              </a:spcAft>
              <a:buClr>
                <a:schemeClr val="dk1"/>
              </a:buClr>
              <a:buSzPts val="1400"/>
              <a:buFont typeface="Helvetica Neue"/>
              <a:buNone/>
              <a:defRPr sz="1400"/>
            </a:lvl7pPr>
            <a:lvl8pPr marL="3657600" lvl="7" indent="-228600" algn="l">
              <a:spcBef>
                <a:spcPts val="280"/>
              </a:spcBef>
              <a:spcAft>
                <a:spcPts val="0"/>
              </a:spcAft>
              <a:buClr>
                <a:schemeClr val="dk1"/>
              </a:buClr>
              <a:buSzPts val="1400"/>
              <a:buFont typeface="Helvetica Neue"/>
              <a:buNone/>
              <a:defRPr sz="1400"/>
            </a:lvl8pPr>
            <a:lvl9pPr marL="4114800" lvl="8" indent="-228600" algn="l">
              <a:spcBef>
                <a:spcPts val="280"/>
              </a:spcBef>
              <a:spcAft>
                <a:spcPts val="0"/>
              </a:spcAft>
              <a:buClr>
                <a:schemeClr val="dk1"/>
              </a:buClr>
              <a:buSzPts val="1400"/>
              <a:buFont typeface="Helvetica Neue"/>
              <a:buNone/>
              <a:defRPr sz="1400"/>
            </a:lvl9pPr>
          </a:lstStyle>
          <a:p>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14400" y="1417638"/>
            <a:ext cx="7315200" cy="715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914400" y="2438400"/>
            <a:ext cx="3581400" cy="4191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Helvetica Neue"/>
              <a:buChar char="•"/>
              <a:defRPr sz="2800"/>
            </a:lvl1pPr>
            <a:lvl2pPr marL="914400" lvl="1" indent="-381000" algn="l">
              <a:spcBef>
                <a:spcPts val="480"/>
              </a:spcBef>
              <a:spcAft>
                <a:spcPts val="0"/>
              </a:spcAft>
              <a:buClr>
                <a:schemeClr val="dk1"/>
              </a:buClr>
              <a:buSzPts val="2400"/>
              <a:buFont typeface="Helvetica Neue"/>
              <a:buChar char="–"/>
              <a:defRPr sz="2400"/>
            </a:lvl2pPr>
            <a:lvl3pPr marL="1371600" lvl="2" indent="-355600" algn="l">
              <a:spcBef>
                <a:spcPts val="400"/>
              </a:spcBef>
              <a:spcAft>
                <a:spcPts val="0"/>
              </a:spcAft>
              <a:buClr>
                <a:schemeClr val="dk1"/>
              </a:buClr>
              <a:buSzPts val="2000"/>
              <a:buFont typeface="Helvetica Neue"/>
              <a:buChar char="•"/>
              <a:defRPr sz="2000"/>
            </a:lvl3pPr>
            <a:lvl4pPr marL="1828800" lvl="3" indent="-342900" algn="l">
              <a:spcBef>
                <a:spcPts val="360"/>
              </a:spcBef>
              <a:spcAft>
                <a:spcPts val="0"/>
              </a:spcAft>
              <a:buClr>
                <a:schemeClr val="dk1"/>
              </a:buClr>
              <a:buSzPts val="1800"/>
              <a:buFont typeface="Helvetica Neue"/>
              <a:buChar char="–"/>
              <a:defRPr sz="1800"/>
            </a:lvl4pPr>
            <a:lvl5pPr marL="2286000" lvl="4" indent="-342900" algn="l">
              <a:spcBef>
                <a:spcPts val="360"/>
              </a:spcBef>
              <a:spcAft>
                <a:spcPts val="0"/>
              </a:spcAft>
              <a:buClr>
                <a:schemeClr val="dk1"/>
              </a:buClr>
              <a:buSzPts val="1800"/>
              <a:buFont typeface="Helvetica Neue"/>
              <a:buChar char="»"/>
              <a:defRPr sz="1800"/>
            </a:lvl5pPr>
            <a:lvl6pPr marL="2743200" lvl="5" indent="-342900" algn="l">
              <a:spcBef>
                <a:spcPts val="360"/>
              </a:spcBef>
              <a:spcAft>
                <a:spcPts val="0"/>
              </a:spcAft>
              <a:buClr>
                <a:schemeClr val="dk1"/>
              </a:buClr>
              <a:buSzPts val="1800"/>
              <a:buFont typeface="Helvetica Neue"/>
              <a:buChar char="»"/>
              <a:defRPr sz="1800"/>
            </a:lvl6pPr>
            <a:lvl7pPr marL="3200400" lvl="6" indent="-342900" algn="l">
              <a:spcBef>
                <a:spcPts val="360"/>
              </a:spcBef>
              <a:spcAft>
                <a:spcPts val="0"/>
              </a:spcAft>
              <a:buClr>
                <a:schemeClr val="dk1"/>
              </a:buClr>
              <a:buSzPts val="1800"/>
              <a:buFont typeface="Helvetica Neue"/>
              <a:buChar char="»"/>
              <a:defRPr sz="1800"/>
            </a:lvl7pPr>
            <a:lvl8pPr marL="3657600" lvl="7" indent="-342900" algn="l">
              <a:spcBef>
                <a:spcPts val="360"/>
              </a:spcBef>
              <a:spcAft>
                <a:spcPts val="0"/>
              </a:spcAft>
              <a:buClr>
                <a:schemeClr val="dk1"/>
              </a:buClr>
              <a:buSzPts val="1800"/>
              <a:buFont typeface="Helvetica Neue"/>
              <a:buChar char="»"/>
              <a:defRPr sz="1800"/>
            </a:lvl8pPr>
            <a:lvl9pPr marL="4114800" lvl="8" indent="-342900" algn="l">
              <a:spcBef>
                <a:spcPts val="360"/>
              </a:spcBef>
              <a:spcAft>
                <a:spcPts val="0"/>
              </a:spcAft>
              <a:buClr>
                <a:schemeClr val="dk1"/>
              </a:buClr>
              <a:buSzPts val="1800"/>
              <a:buFont typeface="Helvetica Neue"/>
              <a:buChar char="»"/>
              <a:defRPr sz="1800"/>
            </a:lvl9pPr>
          </a:lstStyle>
          <a:p>
            <a:endParaRPr/>
          </a:p>
        </p:txBody>
      </p:sp>
      <p:sp>
        <p:nvSpPr>
          <p:cNvPr id="26" name="Google Shape;26;p6"/>
          <p:cNvSpPr txBox="1">
            <a:spLocks noGrp="1"/>
          </p:cNvSpPr>
          <p:nvPr>
            <p:ph type="body" idx="2"/>
          </p:nvPr>
        </p:nvSpPr>
        <p:spPr>
          <a:xfrm>
            <a:off x="4648200" y="2438400"/>
            <a:ext cx="3581400" cy="4191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Helvetica Neue"/>
              <a:buChar char="•"/>
              <a:defRPr sz="2800"/>
            </a:lvl1pPr>
            <a:lvl2pPr marL="914400" lvl="1" indent="-381000" algn="l">
              <a:spcBef>
                <a:spcPts val="480"/>
              </a:spcBef>
              <a:spcAft>
                <a:spcPts val="0"/>
              </a:spcAft>
              <a:buClr>
                <a:schemeClr val="dk1"/>
              </a:buClr>
              <a:buSzPts val="2400"/>
              <a:buFont typeface="Helvetica Neue"/>
              <a:buChar char="–"/>
              <a:defRPr sz="2400"/>
            </a:lvl2pPr>
            <a:lvl3pPr marL="1371600" lvl="2" indent="-355600" algn="l">
              <a:spcBef>
                <a:spcPts val="400"/>
              </a:spcBef>
              <a:spcAft>
                <a:spcPts val="0"/>
              </a:spcAft>
              <a:buClr>
                <a:schemeClr val="dk1"/>
              </a:buClr>
              <a:buSzPts val="2000"/>
              <a:buFont typeface="Helvetica Neue"/>
              <a:buChar char="•"/>
              <a:defRPr sz="2000"/>
            </a:lvl3pPr>
            <a:lvl4pPr marL="1828800" lvl="3" indent="-342900" algn="l">
              <a:spcBef>
                <a:spcPts val="360"/>
              </a:spcBef>
              <a:spcAft>
                <a:spcPts val="0"/>
              </a:spcAft>
              <a:buClr>
                <a:schemeClr val="dk1"/>
              </a:buClr>
              <a:buSzPts val="1800"/>
              <a:buFont typeface="Helvetica Neue"/>
              <a:buChar char="–"/>
              <a:defRPr sz="1800"/>
            </a:lvl4pPr>
            <a:lvl5pPr marL="2286000" lvl="4" indent="-342900" algn="l">
              <a:spcBef>
                <a:spcPts val="360"/>
              </a:spcBef>
              <a:spcAft>
                <a:spcPts val="0"/>
              </a:spcAft>
              <a:buClr>
                <a:schemeClr val="dk1"/>
              </a:buClr>
              <a:buSzPts val="1800"/>
              <a:buFont typeface="Helvetica Neue"/>
              <a:buChar char="»"/>
              <a:defRPr sz="1800"/>
            </a:lvl5pPr>
            <a:lvl6pPr marL="2743200" lvl="5" indent="-342900" algn="l">
              <a:spcBef>
                <a:spcPts val="360"/>
              </a:spcBef>
              <a:spcAft>
                <a:spcPts val="0"/>
              </a:spcAft>
              <a:buClr>
                <a:schemeClr val="dk1"/>
              </a:buClr>
              <a:buSzPts val="1800"/>
              <a:buFont typeface="Helvetica Neue"/>
              <a:buChar char="»"/>
              <a:defRPr sz="1800"/>
            </a:lvl6pPr>
            <a:lvl7pPr marL="3200400" lvl="6" indent="-342900" algn="l">
              <a:spcBef>
                <a:spcPts val="360"/>
              </a:spcBef>
              <a:spcAft>
                <a:spcPts val="0"/>
              </a:spcAft>
              <a:buClr>
                <a:schemeClr val="dk1"/>
              </a:buClr>
              <a:buSzPts val="1800"/>
              <a:buFont typeface="Helvetica Neue"/>
              <a:buChar char="»"/>
              <a:defRPr sz="1800"/>
            </a:lvl7pPr>
            <a:lvl8pPr marL="3657600" lvl="7" indent="-342900" algn="l">
              <a:spcBef>
                <a:spcPts val="360"/>
              </a:spcBef>
              <a:spcAft>
                <a:spcPts val="0"/>
              </a:spcAft>
              <a:buClr>
                <a:schemeClr val="dk1"/>
              </a:buClr>
              <a:buSzPts val="1800"/>
              <a:buFont typeface="Helvetica Neue"/>
              <a:buChar char="»"/>
              <a:defRPr sz="1800"/>
            </a:lvl8pPr>
            <a:lvl9pPr marL="4114800" lvl="8" indent="-342900" algn="l">
              <a:spcBef>
                <a:spcPts val="360"/>
              </a:spcBef>
              <a:spcAft>
                <a:spcPts val="0"/>
              </a:spcAft>
              <a:buClr>
                <a:schemeClr val="dk1"/>
              </a:buClr>
              <a:buSzPts val="1800"/>
              <a:buFont typeface="Helvetica Neue"/>
              <a:buChar char="»"/>
              <a:defRPr sz="1800"/>
            </a:lvl9pPr>
          </a:lstStyle>
          <a:p>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Helvetica Neue"/>
              <a:buNone/>
              <a:defRPr sz="2400" b="1"/>
            </a:lvl1pPr>
            <a:lvl2pPr marL="914400" lvl="1" indent="-228600" algn="l">
              <a:spcBef>
                <a:spcPts val="400"/>
              </a:spcBef>
              <a:spcAft>
                <a:spcPts val="0"/>
              </a:spcAft>
              <a:buClr>
                <a:schemeClr val="dk1"/>
              </a:buClr>
              <a:buSzPts val="2000"/>
              <a:buFont typeface="Helvetica Neue"/>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Helvetica Neue"/>
              <a:buNone/>
              <a:defRPr sz="1600" b="1"/>
            </a:lvl6pPr>
            <a:lvl7pPr marL="3200400" lvl="6" indent="-228600" algn="l">
              <a:spcBef>
                <a:spcPts val="320"/>
              </a:spcBef>
              <a:spcAft>
                <a:spcPts val="0"/>
              </a:spcAft>
              <a:buClr>
                <a:schemeClr val="dk1"/>
              </a:buClr>
              <a:buSzPts val="1600"/>
              <a:buFont typeface="Helvetica Neue"/>
              <a:buNone/>
              <a:defRPr sz="1600" b="1"/>
            </a:lvl7pPr>
            <a:lvl8pPr marL="3657600" lvl="7" indent="-228600" algn="l">
              <a:spcBef>
                <a:spcPts val="320"/>
              </a:spcBef>
              <a:spcAft>
                <a:spcPts val="0"/>
              </a:spcAft>
              <a:buClr>
                <a:schemeClr val="dk1"/>
              </a:buClr>
              <a:buSzPts val="1600"/>
              <a:buFont typeface="Helvetica Neue"/>
              <a:buNone/>
              <a:defRPr sz="1600" b="1"/>
            </a:lvl8pPr>
            <a:lvl9pPr marL="4114800" lvl="8" indent="-228600" algn="l">
              <a:spcBef>
                <a:spcPts val="320"/>
              </a:spcBef>
              <a:spcAft>
                <a:spcPts val="0"/>
              </a:spcAft>
              <a:buClr>
                <a:schemeClr val="dk1"/>
              </a:buClr>
              <a:buSzPts val="1600"/>
              <a:buFont typeface="Helvetica Neue"/>
              <a:buNone/>
              <a:defRPr sz="1600" b="1"/>
            </a:lvl9pPr>
          </a:lstStyle>
          <a:p>
            <a:endParaRPr/>
          </a:p>
        </p:txBody>
      </p:sp>
      <p:sp>
        <p:nvSpPr>
          <p:cNvPr id="30" name="Google Shape;30;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Helvetica Neue"/>
              <a:buChar char="•"/>
              <a:defRPr sz="2400"/>
            </a:lvl1pPr>
            <a:lvl2pPr marL="914400" lvl="1" indent="-355600" algn="l">
              <a:spcBef>
                <a:spcPts val="400"/>
              </a:spcBef>
              <a:spcAft>
                <a:spcPts val="0"/>
              </a:spcAft>
              <a:buClr>
                <a:schemeClr val="dk1"/>
              </a:buClr>
              <a:buSzPts val="2000"/>
              <a:buFont typeface="Helvetica Neue"/>
              <a:buChar char="–"/>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Helvetica Neue"/>
              <a:buChar char="»"/>
              <a:defRPr sz="1600"/>
            </a:lvl6pPr>
            <a:lvl7pPr marL="3200400" lvl="6" indent="-330200" algn="l">
              <a:spcBef>
                <a:spcPts val="320"/>
              </a:spcBef>
              <a:spcAft>
                <a:spcPts val="0"/>
              </a:spcAft>
              <a:buClr>
                <a:schemeClr val="dk1"/>
              </a:buClr>
              <a:buSzPts val="1600"/>
              <a:buFont typeface="Helvetica Neue"/>
              <a:buChar char="»"/>
              <a:defRPr sz="1600"/>
            </a:lvl7pPr>
            <a:lvl8pPr marL="3657600" lvl="7" indent="-330200" algn="l">
              <a:spcBef>
                <a:spcPts val="320"/>
              </a:spcBef>
              <a:spcAft>
                <a:spcPts val="0"/>
              </a:spcAft>
              <a:buClr>
                <a:schemeClr val="dk1"/>
              </a:buClr>
              <a:buSzPts val="1600"/>
              <a:buFont typeface="Helvetica Neue"/>
              <a:buChar char="»"/>
              <a:defRPr sz="1600"/>
            </a:lvl8pPr>
            <a:lvl9pPr marL="4114800" lvl="8" indent="-330200" algn="l">
              <a:spcBef>
                <a:spcPts val="320"/>
              </a:spcBef>
              <a:spcAft>
                <a:spcPts val="0"/>
              </a:spcAft>
              <a:buClr>
                <a:schemeClr val="dk1"/>
              </a:buClr>
              <a:buSzPts val="1600"/>
              <a:buFont typeface="Helvetica Neue"/>
              <a:buChar char="»"/>
              <a:defRPr sz="1600"/>
            </a:lvl9pPr>
          </a:lstStyle>
          <a:p>
            <a:endParaRPr/>
          </a:p>
        </p:txBody>
      </p:sp>
      <p:sp>
        <p:nvSpPr>
          <p:cNvPr id="31" name="Google Shape;31;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Helvetica Neue"/>
              <a:buNone/>
              <a:defRPr sz="2400" b="1"/>
            </a:lvl1pPr>
            <a:lvl2pPr marL="914400" lvl="1" indent="-228600" algn="l">
              <a:spcBef>
                <a:spcPts val="400"/>
              </a:spcBef>
              <a:spcAft>
                <a:spcPts val="0"/>
              </a:spcAft>
              <a:buClr>
                <a:schemeClr val="dk1"/>
              </a:buClr>
              <a:buSzPts val="2000"/>
              <a:buFont typeface="Helvetica Neue"/>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Helvetica Neue"/>
              <a:buNone/>
              <a:defRPr sz="1600" b="1"/>
            </a:lvl6pPr>
            <a:lvl7pPr marL="3200400" lvl="6" indent="-228600" algn="l">
              <a:spcBef>
                <a:spcPts val="320"/>
              </a:spcBef>
              <a:spcAft>
                <a:spcPts val="0"/>
              </a:spcAft>
              <a:buClr>
                <a:schemeClr val="dk1"/>
              </a:buClr>
              <a:buSzPts val="1600"/>
              <a:buFont typeface="Helvetica Neue"/>
              <a:buNone/>
              <a:defRPr sz="1600" b="1"/>
            </a:lvl7pPr>
            <a:lvl8pPr marL="3657600" lvl="7" indent="-228600" algn="l">
              <a:spcBef>
                <a:spcPts val="320"/>
              </a:spcBef>
              <a:spcAft>
                <a:spcPts val="0"/>
              </a:spcAft>
              <a:buClr>
                <a:schemeClr val="dk1"/>
              </a:buClr>
              <a:buSzPts val="1600"/>
              <a:buFont typeface="Helvetica Neue"/>
              <a:buNone/>
              <a:defRPr sz="1600" b="1"/>
            </a:lvl8pPr>
            <a:lvl9pPr marL="4114800" lvl="8" indent="-228600" algn="l">
              <a:spcBef>
                <a:spcPts val="320"/>
              </a:spcBef>
              <a:spcAft>
                <a:spcPts val="0"/>
              </a:spcAft>
              <a:buClr>
                <a:schemeClr val="dk1"/>
              </a:buClr>
              <a:buSzPts val="1600"/>
              <a:buFont typeface="Helvetica Neue"/>
              <a:buNone/>
              <a:defRPr sz="1600" b="1"/>
            </a:lvl9pPr>
          </a:lstStyle>
          <a:p>
            <a:endParaRPr/>
          </a:p>
        </p:txBody>
      </p:sp>
      <p:sp>
        <p:nvSpPr>
          <p:cNvPr id="32" name="Google Shape;32;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Helvetica Neue"/>
              <a:buChar char="•"/>
              <a:defRPr sz="2400"/>
            </a:lvl1pPr>
            <a:lvl2pPr marL="914400" lvl="1" indent="-355600" algn="l">
              <a:spcBef>
                <a:spcPts val="400"/>
              </a:spcBef>
              <a:spcAft>
                <a:spcPts val="0"/>
              </a:spcAft>
              <a:buClr>
                <a:schemeClr val="dk1"/>
              </a:buClr>
              <a:buSzPts val="2000"/>
              <a:buFont typeface="Helvetica Neue"/>
              <a:buChar char="–"/>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Helvetica Neue"/>
              <a:buChar char="»"/>
              <a:defRPr sz="1600"/>
            </a:lvl6pPr>
            <a:lvl7pPr marL="3200400" lvl="6" indent="-330200" algn="l">
              <a:spcBef>
                <a:spcPts val="320"/>
              </a:spcBef>
              <a:spcAft>
                <a:spcPts val="0"/>
              </a:spcAft>
              <a:buClr>
                <a:schemeClr val="dk1"/>
              </a:buClr>
              <a:buSzPts val="1600"/>
              <a:buFont typeface="Helvetica Neue"/>
              <a:buChar char="»"/>
              <a:defRPr sz="1600"/>
            </a:lvl7pPr>
            <a:lvl8pPr marL="3657600" lvl="7" indent="-330200" algn="l">
              <a:spcBef>
                <a:spcPts val="320"/>
              </a:spcBef>
              <a:spcAft>
                <a:spcPts val="0"/>
              </a:spcAft>
              <a:buClr>
                <a:schemeClr val="dk1"/>
              </a:buClr>
              <a:buSzPts val="1600"/>
              <a:buFont typeface="Helvetica Neue"/>
              <a:buChar char="»"/>
              <a:defRPr sz="1600"/>
            </a:lvl8pPr>
            <a:lvl9pPr marL="4114800" lvl="8" indent="-330200" algn="l">
              <a:spcBef>
                <a:spcPts val="320"/>
              </a:spcBef>
              <a:spcAft>
                <a:spcPts val="0"/>
              </a:spcAft>
              <a:buClr>
                <a:schemeClr val="dk1"/>
              </a:buClr>
              <a:buSzPts val="1600"/>
              <a:buFont typeface="Helvetica Neue"/>
              <a:buChar char="»"/>
              <a:defRPr sz="1600"/>
            </a:lvl9pPr>
          </a:lstStyle>
          <a:p>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33"/>
        <p:cNvGrpSpPr/>
        <p:nvPr/>
      </p:nvGrpSpPr>
      <p:grpSpPr>
        <a:xfrm>
          <a:off x="0" y="0"/>
          <a:ext cx="0" cy="0"/>
          <a:chOff x="0" y="0"/>
          <a:chExt cx="0" cy="0"/>
        </a:xfrm>
      </p:grpSpPr>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Helvetica Neue"/>
              <a:buChar char="•"/>
              <a:defRPr sz="3200"/>
            </a:lvl1pPr>
            <a:lvl2pPr marL="914400" lvl="1" indent="-406400" algn="l">
              <a:spcBef>
                <a:spcPts val="560"/>
              </a:spcBef>
              <a:spcAft>
                <a:spcPts val="0"/>
              </a:spcAft>
              <a:buClr>
                <a:schemeClr val="dk1"/>
              </a:buClr>
              <a:buSzPts val="2800"/>
              <a:buFont typeface="Helvetica Neue"/>
              <a:buChar char="–"/>
              <a:defRPr sz="2800"/>
            </a:lvl2pPr>
            <a:lvl3pPr marL="1371600" lvl="2" indent="-381000" algn="l">
              <a:spcBef>
                <a:spcPts val="480"/>
              </a:spcBef>
              <a:spcAft>
                <a:spcPts val="0"/>
              </a:spcAft>
              <a:buClr>
                <a:schemeClr val="dk1"/>
              </a:buClr>
              <a:buSzPts val="2400"/>
              <a:buFont typeface="Helvetica Neue"/>
              <a:buChar char="•"/>
              <a:defRPr sz="2400"/>
            </a:lvl3pPr>
            <a:lvl4pPr marL="1828800" lvl="3" indent="-355600" algn="l">
              <a:spcBef>
                <a:spcPts val="400"/>
              </a:spcBef>
              <a:spcAft>
                <a:spcPts val="0"/>
              </a:spcAft>
              <a:buClr>
                <a:schemeClr val="dk1"/>
              </a:buClr>
              <a:buSzPts val="2000"/>
              <a:buFont typeface="Helvetica Neue"/>
              <a:buChar char="–"/>
              <a:defRPr sz="2000"/>
            </a:lvl4pPr>
            <a:lvl5pPr marL="2286000" lvl="4" indent="-355600" algn="l">
              <a:spcBef>
                <a:spcPts val="400"/>
              </a:spcBef>
              <a:spcAft>
                <a:spcPts val="0"/>
              </a:spcAft>
              <a:buClr>
                <a:schemeClr val="dk1"/>
              </a:buClr>
              <a:buSzPts val="2000"/>
              <a:buFont typeface="Helvetica Neue"/>
              <a:buChar char="»"/>
              <a:defRPr sz="2000"/>
            </a:lvl5pPr>
            <a:lvl6pPr marL="2743200" lvl="5" indent="-355600" algn="l">
              <a:spcBef>
                <a:spcPts val="400"/>
              </a:spcBef>
              <a:spcAft>
                <a:spcPts val="0"/>
              </a:spcAft>
              <a:buClr>
                <a:schemeClr val="dk1"/>
              </a:buClr>
              <a:buSzPts val="2000"/>
              <a:buFont typeface="Helvetica Neue"/>
              <a:buChar char="»"/>
              <a:defRPr sz="2000"/>
            </a:lvl6pPr>
            <a:lvl7pPr marL="3200400" lvl="6" indent="-355600" algn="l">
              <a:spcBef>
                <a:spcPts val="400"/>
              </a:spcBef>
              <a:spcAft>
                <a:spcPts val="0"/>
              </a:spcAft>
              <a:buClr>
                <a:schemeClr val="dk1"/>
              </a:buClr>
              <a:buSzPts val="2000"/>
              <a:buFont typeface="Helvetica Neue"/>
              <a:buChar char="»"/>
              <a:defRPr sz="2000"/>
            </a:lvl7pPr>
            <a:lvl8pPr marL="3657600" lvl="7" indent="-355600" algn="l">
              <a:spcBef>
                <a:spcPts val="400"/>
              </a:spcBef>
              <a:spcAft>
                <a:spcPts val="0"/>
              </a:spcAft>
              <a:buClr>
                <a:schemeClr val="dk1"/>
              </a:buClr>
              <a:buSzPts val="2000"/>
              <a:buFont typeface="Helvetica Neue"/>
              <a:buChar char="»"/>
              <a:defRPr sz="2000"/>
            </a:lvl8pPr>
            <a:lvl9pPr marL="4114800" lvl="8" indent="-355600" algn="l">
              <a:spcBef>
                <a:spcPts val="400"/>
              </a:spcBef>
              <a:spcAft>
                <a:spcPts val="0"/>
              </a:spcAft>
              <a:buClr>
                <a:schemeClr val="dk1"/>
              </a:buClr>
              <a:buSzPts val="2000"/>
              <a:buFont typeface="Helvetica Neue"/>
              <a:buChar char="»"/>
              <a:defRPr sz="2000"/>
            </a:lvl9pPr>
          </a:lstStyle>
          <a:p>
            <a:endParaRPr/>
          </a:p>
        </p:txBody>
      </p:sp>
      <p:sp>
        <p:nvSpPr>
          <p:cNvPr id="37" name="Google Shape;3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Helvetica Neue"/>
              <a:buNone/>
              <a:defRPr sz="1400"/>
            </a:lvl1pPr>
            <a:lvl2pPr marL="914400" lvl="1" indent="-228600" algn="l">
              <a:spcBef>
                <a:spcPts val="240"/>
              </a:spcBef>
              <a:spcAft>
                <a:spcPts val="0"/>
              </a:spcAft>
              <a:buClr>
                <a:schemeClr val="dk1"/>
              </a:buClr>
              <a:buSzPts val="1200"/>
              <a:buFont typeface="Helvetica Neue"/>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Helvetica Neue"/>
              <a:buNone/>
              <a:defRPr sz="900"/>
            </a:lvl6pPr>
            <a:lvl7pPr marL="3200400" lvl="6" indent="-228600" algn="l">
              <a:spcBef>
                <a:spcPts val="180"/>
              </a:spcBef>
              <a:spcAft>
                <a:spcPts val="0"/>
              </a:spcAft>
              <a:buClr>
                <a:schemeClr val="dk1"/>
              </a:buClr>
              <a:buSzPts val="900"/>
              <a:buFont typeface="Helvetica Neue"/>
              <a:buNone/>
              <a:defRPr sz="900"/>
            </a:lvl7pPr>
            <a:lvl8pPr marL="3657600" lvl="7" indent="-228600" algn="l">
              <a:spcBef>
                <a:spcPts val="180"/>
              </a:spcBef>
              <a:spcAft>
                <a:spcPts val="0"/>
              </a:spcAft>
              <a:buClr>
                <a:schemeClr val="dk1"/>
              </a:buClr>
              <a:buSzPts val="900"/>
              <a:buFont typeface="Helvetica Neue"/>
              <a:buNone/>
              <a:defRPr sz="900"/>
            </a:lvl8pPr>
            <a:lvl9pPr marL="4114800" lvl="8" indent="-228600" algn="l">
              <a:spcBef>
                <a:spcPts val="180"/>
              </a:spcBef>
              <a:spcAft>
                <a:spcPts val="0"/>
              </a:spcAft>
              <a:buClr>
                <a:schemeClr val="dk1"/>
              </a:buClr>
              <a:buSzPts val="900"/>
              <a:buFont typeface="Helvetica Neue"/>
              <a:buNone/>
              <a:defRPr sz="900"/>
            </a:lvl9pPr>
          </a:lstStyle>
          <a:p>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chemeClr val="dk1"/>
              </a:buClr>
              <a:buSzPts val="2400"/>
              <a:buFont typeface="Helvetica Neue"/>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chemeClr val="dk1"/>
              </a:buClr>
              <a:buSzPts val="2000"/>
              <a:buFont typeface="Helvetica Neue"/>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chemeClr val="dk1"/>
              </a:buClr>
              <a:buSzPts val="2000"/>
              <a:buFont typeface="Helvetica Neue"/>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Helvetica Neue"/>
              <a:buNone/>
              <a:defRPr sz="2000" b="0" i="0" u="none" strike="noStrike" cap="none">
                <a:solidFill>
                  <a:schemeClr val="dk1"/>
                </a:solidFill>
                <a:latin typeface="Helvetica Neue"/>
                <a:ea typeface="Helvetica Neue"/>
                <a:cs typeface="Helvetica Neue"/>
                <a:sym typeface="Helvetica Neue"/>
              </a:defRPr>
            </a:lvl6pPr>
            <a:lvl7pPr marR="0" lvl="6" algn="l" rtl="0">
              <a:spcBef>
                <a:spcPts val="400"/>
              </a:spcBef>
              <a:spcAft>
                <a:spcPts val="0"/>
              </a:spcAft>
              <a:buClr>
                <a:schemeClr val="dk1"/>
              </a:buClr>
              <a:buSzPts val="2000"/>
              <a:buFont typeface="Helvetica Neue"/>
              <a:buNone/>
              <a:defRPr sz="2000" b="0" i="0" u="none" strike="noStrike" cap="none">
                <a:solidFill>
                  <a:schemeClr val="dk1"/>
                </a:solidFill>
                <a:latin typeface="Helvetica Neue"/>
                <a:ea typeface="Helvetica Neue"/>
                <a:cs typeface="Helvetica Neue"/>
                <a:sym typeface="Helvetica Neue"/>
              </a:defRPr>
            </a:lvl7pPr>
            <a:lvl8pPr marR="0" lvl="7" algn="l" rtl="0">
              <a:spcBef>
                <a:spcPts val="400"/>
              </a:spcBef>
              <a:spcAft>
                <a:spcPts val="0"/>
              </a:spcAft>
              <a:buClr>
                <a:schemeClr val="dk1"/>
              </a:buClr>
              <a:buSzPts val="2000"/>
              <a:buFont typeface="Helvetica Neue"/>
              <a:buNone/>
              <a:defRPr sz="2000" b="0" i="0" u="none" strike="noStrike" cap="none">
                <a:solidFill>
                  <a:schemeClr val="dk1"/>
                </a:solidFill>
                <a:latin typeface="Helvetica Neue"/>
                <a:ea typeface="Helvetica Neue"/>
                <a:cs typeface="Helvetica Neue"/>
                <a:sym typeface="Helvetica Neue"/>
              </a:defRPr>
            </a:lvl8pPr>
            <a:lvl9pPr marR="0" lvl="8" algn="l" rtl="0">
              <a:spcBef>
                <a:spcPts val="400"/>
              </a:spcBef>
              <a:spcAft>
                <a:spcPts val="0"/>
              </a:spcAft>
              <a:buClr>
                <a:schemeClr val="dk1"/>
              </a:buClr>
              <a:buSzPts val="2000"/>
              <a:buFont typeface="Helvetica Neue"/>
              <a:buNone/>
              <a:defRPr sz="2000" b="0" i="0" u="none" strike="noStrike" cap="none">
                <a:solidFill>
                  <a:schemeClr val="dk1"/>
                </a:solidFill>
                <a:latin typeface="Helvetica Neue"/>
                <a:ea typeface="Helvetica Neue"/>
                <a:cs typeface="Helvetica Neue"/>
                <a:sym typeface="Helvetica Neue"/>
              </a:defRPr>
            </a:lvl9pPr>
          </a:lstStyle>
          <a:p>
            <a:endParaRPr/>
          </a:p>
        </p:txBody>
      </p:sp>
      <p:sp>
        <p:nvSpPr>
          <p:cNvPr id="41" name="Google Shape;4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Helvetica Neue"/>
              <a:buNone/>
              <a:defRPr sz="1400"/>
            </a:lvl1pPr>
            <a:lvl2pPr marL="914400" lvl="1" indent="-228600" algn="l">
              <a:spcBef>
                <a:spcPts val="240"/>
              </a:spcBef>
              <a:spcAft>
                <a:spcPts val="0"/>
              </a:spcAft>
              <a:buClr>
                <a:schemeClr val="dk1"/>
              </a:buClr>
              <a:buSzPts val="1200"/>
              <a:buFont typeface="Helvetica Neue"/>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Helvetica Neue"/>
              <a:buNone/>
              <a:defRPr sz="900"/>
            </a:lvl6pPr>
            <a:lvl7pPr marL="3200400" lvl="6" indent="-228600" algn="l">
              <a:spcBef>
                <a:spcPts val="180"/>
              </a:spcBef>
              <a:spcAft>
                <a:spcPts val="0"/>
              </a:spcAft>
              <a:buClr>
                <a:schemeClr val="dk1"/>
              </a:buClr>
              <a:buSzPts val="900"/>
              <a:buFont typeface="Helvetica Neue"/>
              <a:buNone/>
              <a:defRPr sz="900"/>
            </a:lvl7pPr>
            <a:lvl8pPr marL="3657600" lvl="7" indent="-228600" algn="l">
              <a:spcBef>
                <a:spcPts val="180"/>
              </a:spcBef>
              <a:spcAft>
                <a:spcPts val="0"/>
              </a:spcAft>
              <a:buClr>
                <a:schemeClr val="dk1"/>
              </a:buClr>
              <a:buSzPts val="900"/>
              <a:buFont typeface="Helvetica Neue"/>
              <a:buNone/>
              <a:defRPr sz="900"/>
            </a:lvl8pPr>
            <a:lvl9pPr marL="4114800" lvl="8" indent="-228600" algn="l">
              <a:spcBef>
                <a:spcPts val="180"/>
              </a:spcBef>
              <a:spcAft>
                <a:spcPts val="0"/>
              </a:spcAft>
              <a:buClr>
                <a:schemeClr val="dk1"/>
              </a:buClr>
              <a:buSzPts val="900"/>
              <a:buFont typeface="Helvetica Neue"/>
              <a:buNone/>
              <a:defRPr sz="900"/>
            </a:lvl9pPr>
          </a:lstStyle>
          <a:p>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14400" y="1417638"/>
            <a:ext cx="7315200" cy="7159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44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44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44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44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44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44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44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440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914400" y="2438400"/>
            <a:ext cx="7315200" cy="4191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Helvetica Neue"/>
              <a:buChar char="•"/>
              <a:defRPr sz="3200" b="0" i="0" u="none" strike="noStrike" cap="none">
                <a:solidFill>
                  <a:schemeClr val="dk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Helvetica Neue"/>
              <a:buChar char="–"/>
              <a:defRPr sz="28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chemeClr val="dk1"/>
              </a:buClr>
              <a:buSzPts val="240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6pPr>
            <a:lvl7pPr marL="3200400" marR="0" lvl="6"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7pPr>
            <a:lvl8pPr marL="3657600" marR="0" lvl="7"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8pPr>
            <a:lvl9pPr marL="4114800" marR="0" lvl="8"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oogle.pl/url?sa=i&amp;url=https://moraldiplomacy.com/dyplomacja-a/etyka-a-dyplomacja-wprowadzenie/&amp;psig=AOvVaw2FP7OIxNBq0wnHUjoOMTQ6&amp;ust=1589555348813000&amp;source=images&amp;cd=vfe&amp;ved=0CA0QjhxqFwoTCND7j6LRs-kCFQAAAAAdAAAAABAD" TargetMode="External"/><Relationship Id="rId5" Type="http://schemas.openxmlformats.org/officeDocument/2006/relationships/hyperlink" Target="https://www.google.pl/url?sa=i&amp;url=https://moraldiplomacy.com/dyplomacja-a/etyka-a-dyplomacja-wprowadzenie/&amp;psig=AOvVaw2FP7OIxNBq0wnHUjoOMTQ6&amp;ust=1589555348813000&amp;source=images&amp;cd=vfe&amp;ved=0CAMQjB1qFwoTCND7j6LRs-kCFQAAAAAdAAAAABAD"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dzp.pl/blog/compliance/sprawiedliwosc-bezpieczenstwo-program-reform-ministerstwa-sprawiedliwosc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ziennikpolski24.pl/sw-jan-pawel-ii-doktorem-kosciola-biskupi-pisza-list-do-franciszka/ar/c1-1452639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stacja7.pl/swieci/matka-teresa-kalkuty-dar-dla-kosciola-swiat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ls.com.pl/wp-content/uploads/2019/12/etyka.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ally24.pl/obraz-na-dibondzie-0-94412750-wooden-blocks-with-the-text-moral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iki.banjak.pl/index.php?title=Plik:Kciuk_w_g%C3%B3r%C4%99.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iki.banjak.pl/index.php?title=Plik:Kciuk_w_d%C3%B3%C5%82.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lovebydgoszcz.pl/legalna-sciana-na-graffiti-w-koncu-w-bydgoszcz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ig.waw.pl/kto-powinien-placic-podatki/" TargetMode="External"/><Relationship Id="rId3" Type="http://schemas.openxmlformats.org/officeDocument/2006/relationships/image" Target="../media/image10.jpeg"/><Relationship Id="rId7" Type="http://schemas.openxmlformats.org/officeDocument/2006/relationships/hyperlink" Target="https://wroclife.pl/nasze-miasto/dlaczego-warto-glosowa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hyperlink" Target="http://www.lubenia-biblioteka.pl/?aktualnosci/nasze-symbole-narodowe.htm" TargetMode="External"/><Relationship Id="rId4" Type="http://schemas.openxmlformats.org/officeDocument/2006/relationships/image" Target="../media/image11.jpeg"/><Relationship Id="rId9" Type="http://schemas.openxmlformats.org/officeDocument/2006/relationships/hyperlink" Target="http://e-wpis.pl/pl/kontrakt-podpisali-tylko-zojczyz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ctrTitle"/>
          </p:nvPr>
        </p:nvSpPr>
        <p:spPr>
          <a:xfrm>
            <a:off x="3500430" y="857232"/>
            <a:ext cx="5438780" cy="17145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sz="4800">
                <a:solidFill>
                  <a:srgbClr val="891EAE"/>
                </a:solidFill>
                <a:latin typeface="Times New Roman"/>
                <a:ea typeface="Times New Roman"/>
                <a:cs typeface="Times New Roman"/>
                <a:sym typeface="Times New Roman"/>
              </a:rPr>
              <a:t>Moje etyczne drogowskazy</a:t>
            </a:r>
            <a:endParaRPr sz="4800">
              <a:solidFill>
                <a:srgbClr val="891EAE"/>
              </a:solidFill>
              <a:latin typeface="Times New Roman"/>
              <a:ea typeface="Times New Roman"/>
              <a:cs typeface="Times New Roman"/>
              <a:sym typeface="Times New Roman"/>
            </a:endParaRPr>
          </a:p>
        </p:txBody>
      </p:sp>
      <p:pic>
        <p:nvPicPr>
          <p:cNvPr id="54" name="Google Shape;54;p13" descr="1.jpg"/>
          <p:cNvPicPr preferRelativeResize="0"/>
          <p:nvPr/>
        </p:nvPicPr>
        <p:blipFill rotWithShape="1">
          <a:blip r:embed="rId4">
            <a:alphaModFix/>
          </a:blip>
          <a:srcRect/>
          <a:stretch/>
        </p:blipFill>
        <p:spPr>
          <a:xfrm>
            <a:off x="4786314" y="4143380"/>
            <a:ext cx="3744682" cy="2190751"/>
          </a:xfrm>
          <a:prstGeom prst="roundRect">
            <a:avLst>
              <a:gd name="adj" fmla="val 8594"/>
            </a:avLst>
          </a:prstGeom>
          <a:solidFill>
            <a:srgbClr val="ECECEC"/>
          </a:solidFill>
          <a:ln>
            <a:noFill/>
          </a:ln>
          <a:effectLst>
            <a:reflection stA="38000" endPos="28000" dist="5000" dir="5400000" sy="-100000" algn="bl" rotWithShape="0"/>
          </a:effectLst>
        </p:spPr>
      </p:pic>
      <p:sp>
        <p:nvSpPr>
          <p:cNvPr id="4" name="pole tekstowe 3"/>
          <p:cNvSpPr txBox="1"/>
          <p:nvPr/>
        </p:nvSpPr>
        <p:spPr>
          <a:xfrm>
            <a:off x="154237" y="5519451"/>
            <a:ext cx="4087258" cy="1169551"/>
          </a:xfrm>
          <a:prstGeom prst="rect">
            <a:avLst/>
          </a:prstGeom>
          <a:noFill/>
        </p:spPr>
        <p:txBody>
          <a:bodyPr wrap="square" rtlCol="0">
            <a:spAutoFit/>
          </a:bodyPr>
          <a:lstStyle/>
          <a:p>
            <a:r>
              <a:rPr lang="pl-PL" dirty="0" smtClean="0">
                <a:latin typeface="Times New Roman" pitchFamily="18" charset="0"/>
                <a:cs typeface="Times New Roman" pitchFamily="18" charset="0"/>
              </a:rPr>
              <a:t>Źródło fotografii: </a:t>
            </a:r>
            <a:r>
              <a:rPr lang="pl-PL" dirty="0" smtClean="0">
                <a:latin typeface="Times New Roman" pitchFamily="18" charset="0"/>
                <a:cs typeface="Times New Roman" pitchFamily="18" charset="0"/>
                <a:hlinkClick r:id="rId5"/>
              </a:rPr>
              <a:t/>
            </a:r>
            <a:br>
              <a:rPr lang="pl-PL" dirty="0" smtClean="0">
                <a:latin typeface="Times New Roman" pitchFamily="18" charset="0"/>
                <a:cs typeface="Times New Roman" pitchFamily="18" charset="0"/>
                <a:hlinkClick r:id="rId5"/>
              </a:rPr>
            </a:br>
            <a:r>
              <a:rPr lang="pl-PL" dirty="0" err="1" smtClean="0">
                <a:solidFill>
                  <a:schemeClr val="accent5">
                    <a:lumMod val="10000"/>
                  </a:schemeClr>
                </a:solidFill>
                <a:latin typeface="Times New Roman" pitchFamily="18" charset="0"/>
                <a:cs typeface="Times New Roman" pitchFamily="18" charset="0"/>
                <a:hlinkClick r:id="rId5"/>
              </a:rPr>
              <a:t>Moral</a:t>
            </a:r>
            <a:r>
              <a:rPr lang="pl-PL" dirty="0" smtClean="0">
                <a:solidFill>
                  <a:schemeClr val="accent5">
                    <a:lumMod val="10000"/>
                  </a:schemeClr>
                </a:solidFill>
                <a:latin typeface="Times New Roman" pitchFamily="18" charset="0"/>
                <a:cs typeface="Times New Roman" pitchFamily="18" charset="0"/>
                <a:hlinkClick r:id="rId5"/>
              </a:rPr>
              <a:t> </a:t>
            </a:r>
            <a:r>
              <a:rPr lang="pl-PL" dirty="0" err="1" smtClean="0">
                <a:solidFill>
                  <a:srgbClr val="FF0000"/>
                </a:solidFill>
                <a:latin typeface="Times New Roman" pitchFamily="18" charset="0"/>
                <a:cs typeface="Times New Roman" pitchFamily="18" charset="0"/>
                <a:hlinkClick r:id="rId5"/>
              </a:rPr>
              <a:t>Diplomacy</a:t>
            </a:r>
            <a:endParaRPr lang="pl-PL" dirty="0" smtClean="0">
              <a:solidFill>
                <a:srgbClr val="FF0000"/>
              </a:solidFill>
              <a:latin typeface="Times New Roman" pitchFamily="18" charset="0"/>
              <a:cs typeface="Times New Roman" pitchFamily="18" charset="0"/>
              <a:hlinkClick r:id="rId5"/>
            </a:endParaRPr>
          </a:p>
          <a:p>
            <a:r>
              <a:rPr lang="pl-PL" dirty="0" smtClean="0">
                <a:solidFill>
                  <a:schemeClr val="accent5">
                    <a:lumMod val="10000"/>
                  </a:schemeClr>
                </a:solidFill>
                <a:latin typeface="Times New Roman" pitchFamily="18" charset="0"/>
                <a:cs typeface="Times New Roman" pitchFamily="18" charset="0"/>
                <a:hlinkClick r:id="rId6"/>
              </a:rPr>
              <a:t>Etyka a dyplomacja – wprowadzenie | </a:t>
            </a:r>
            <a:r>
              <a:rPr lang="pl-PL" dirty="0" err="1" smtClean="0">
                <a:solidFill>
                  <a:schemeClr val="accent5">
                    <a:lumMod val="10000"/>
                  </a:schemeClr>
                </a:solidFill>
                <a:latin typeface="Times New Roman" pitchFamily="18" charset="0"/>
                <a:cs typeface="Times New Roman" pitchFamily="18" charset="0"/>
                <a:hlinkClick r:id="rId6"/>
              </a:rPr>
              <a:t>Moral</a:t>
            </a:r>
            <a:r>
              <a:rPr lang="pl-PL" dirty="0" smtClean="0">
                <a:solidFill>
                  <a:schemeClr val="accent5">
                    <a:lumMod val="10000"/>
                  </a:schemeClr>
                </a:solidFill>
                <a:latin typeface="Times New Roman" pitchFamily="18" charset="0"/>
                <a:cs typeface="Times New Roman" pitchFamily="18" charset="0"/>
                <a:hlinkClick r:id="rId6"/>
              </a:rPr>
              <a:t> </a:t>
            </a:r>
            <a:r>
              <a:rPr lang="pl-PL" dirty="0" err="1" smtClean="0">
                <a:solidFill>
                  <a:schemeClr val="accent5">
                    <a:lumMod val="10000"/>
                  </a:schemeClr>
                </a:solidFill>
                <a:latin typeface="Times New Roman" pitchFamily="18" charset="0"/>
                <a:cs typeface="Times New Roman" pitchFamily="18" charset="0"/>
                <a:hlinkClick r:id="rId6"/>
              </a:rPr>
              <a:t>Diplomacy</a:t>
            </a:r>
            <a:endParaRPr lang="pl-PL" dirty="0" smtClean="0">
              <a:solidFill>
                <a:schemeClr val="accent5">
                  <a:lumMod val="10000"/>
                </a:schemeClr>
              </a:solidFill>
              <a:latin typeface="Times New Roman" pitchFamily="18" charset="0"/>
              <a:cs typeface="Times New Roman" pitchFamily="18" charset="0"/>
            </a:endParaRPr>
          </a:p>
          <a:p>
            <a:endParaRPr lang="pl-PL" dirty="0">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2000"/>
                                        <p:tgtEl>
                                          <p:spTgt spid="5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2914632" y="500042"/>
            <a:ext cx="6229368"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a:solidFill>
                  <a:srgbClr val="7030A0"/>
                </a:solidFill>
                <a:latin typeface="Times New Roman"/>
                <a:ea typeface="Times New Roman"/>
                <a:cs typeface="Times New Roman"/>
                <a:sym typeface="Times New Roman"/>
              </a:rPr>
              <a:t>Sprawiedliwość - definicja</a:t>
            </a:r>
            <a:endParaRPr>
              <a:solidFill>
                <a:srgbClr val="7030A0"/>
              </a:solidFill>
              <a:latin typeface="Times New Roman"/>
              <a:ea typeface="Times New Roman"/>
              <a:cs typeface="Times New Roman"/>
              <a:sym typeface="Times New Roman"/>
            </a:endParaRPr>
          </a:p>
        </p:txBody>
      </p:sp>
      <p:sp>
        <p:nvSpPr>
          <p:cNvPr id="120" name="Google Shape;120;p22"/>
          <p:cNvSpPr txBox="1">
            <a:spLocks noGrp="1"/>
          </p:cNvSpPr>
          <p:nvPr>
            <p:ph type="body" idx="1"/>
          </p:nvPr>
        </p:nvSpPr>
        <p:spPr>
          <a:xfrm>
            <a:off x="933652" y="1529049"/>
            <a:ext cx="7315200" cy="378621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2400"/>
              <a:buFont typeface="Times New Roman"/>
              <a:buChar char="•"/>
            </a:pPr>
            <a:r>
              <a:rPr lang="pl-PL" sz="2400" dirty="0">
                <a:solidFill>
                  <a:srgbClr val="FF0000"/>
                </a:solidFill>
                <a:latin typeface="Times New Roman"/>
                <a:ea typeface="Times New Roman"/>
                <a:cs typeface="Times New Roman"/>
                <a:sym typeface="Times New Roman"/>
              </a:rPr>
              <a:t>Sprawiedliwość</a:t>
            </a:r>
            <a:r>
              <a:rPr lang="pl-PL" sz="2400" dirty="0">
                <a:solidFill>
                  <a:srgbClr val="292929"/>
                </a:solidFill>
                <a:latin typeface="Times New Roman"/>
                <a:ea typeface="Times New Roman"/>
                <a:cs typeface="Times New Roman"/>
                <a:sym typeface="Times New Roman"/>
              </a:rPr>
              <a:t> – uczciwe</a:t>
            </a:r>
            <a:r>
              <a:rPr lang="pl-PL" sz="2400" dirty="0"/>
              <a:t> </a:t>
            </a:r>
            <a:r>
              <a:rPr lang="pl-PL" sz="2400" dirty="0">
                <a:solidFill>
                  <a:srgbClr val="292929"/>
                </a:solidFill>
                <a:latin typeface="Times New Roman"/>
                <a:ea typeface="Times New Roman"/>
                <a:cs typeface="Times New Roman"/>
                <a:sym typeface="Times New Roman"/>
              </a:rPr>
              <a:t>postępowanie wobec siebie i innych ludzi według określonych norm i zasad oraz traktowanie wszystkich w jednakowy sposób.</a:t>
            </a:r>
            <a:endParaRPr dirty="0"/>
          </a:p>
          <a:p>
            <a:pPr marL="342900" lvl="0" indent="-342900" algn="l" rtl="0">
              <a:spcBef>
                <a:spcPts val="480"/>
              </a:spcBef>
              <a:spcAft>
                <a:spcPts val="0"/>
              </a:spcAft>
              <a:buClr>
                <a:srgbClr val="292929"/>
              </a:buClr>
              <a:buSzPts val="2400"/>
              <a:buFont typeface="Times New Roman"/>
              <a:buChar char="•"/>
            </a:pPr>
            <a:r>
              <a:rPr lang="pl-PL" sz="2400" dirty="0">
                <a:solidFill>
                  <a:srgbClr val="292929"/>
                </a:solidFill>
                <a:latin typeface="Times New Roman"/>
                <a:ea typeface="Times New Roman"/>
                <a:cs typeface="Times New Roman"/>
                <a:sym typeface="Times New Roman"/>
              </a:rPr>
              <a:t>Piękny cytat wypowiedział Jan Paweł II: </a:t>
            </a:r>
            <a:endParaRPr dirty="0"/>
          </a:p>
          <a:p>
            <a:pPr marL="342900" lvl="0" indent="-342900" algn="l" rtl="0">
              <a:spcBef>
                <a:spcPts val="480"/>
              </a:spcBef>
              <a:spcAft>
                <a:spcPts val="0"/>
              </a:spcAft>
              <a:buClr>
                <a:srgbClr val="292929"/>
              </a:buClr>
              <a:buSzPts val="2400"/>
              <a:buFont typeface="Times New Roman"/>
              <a:buNone/>
            </a:pPr>
            <a:r>
              <a:rPr lang="pl-PL" sz="2400" dirty="0">
                <a:solidFill>
                  <a:srgbClr val="292929"/>
                </a:solidFill>
                <a:latin typeface="Times New Roman"/>
                <a:ea typeface="Times New Roman"/>
                <a:cs typeface="Times New Roman"/>
                <a:sym typeface="Times New Roman"/>
              </a:rPr>
              <a:t>     </a:t>
            </a:r>
            <a:r>
              <a:rPr lang="pl-PL" sz="2400" dirty="0">
                <a:solidFill>
                  <a:schemeClr val="accent1"/>
                </a:solidFill>
                <a:latin typeface="Times New Roman"/>
                <a:ea typeface="Times New Roman"/>
                <a:cs typeface="Times New Roman"/>
                <a:sym typeface="Times New Roman"/>
              </a:rPr>
              <a:t>„Potrzeba nieustannej odnowy umysłów i serc, aby przepełniała je miłość i sprawiedliwość, uczciwość </a:t>
            </a:r>
            <a:br>
              <a:rPr lang="pl-PL" sz="2400" dirty="0">
                <a:solidFill>
                  <a:schemeClr val="accent1"/>
                </a:solidFill>
                <a:latin typeface="Times New Roman"/>
                <a:ea typeface="Times New Roman"/>
                <a:cs typeface="Times New Roman"/>
                <a:sym typeface="Times New Roman"/>
              </a:rPr>
            </a:br>
            <a:r>
              <a:rPr lang="pl-PL" sz="2400" dirty="0">
                <a:solidFill>
                  <a:schemeClr val="accent1"/>
                </a:solidFill>
                <a:latin typeface="Times New Roman"/>
                <a:ea typeface="Times New Roman"/>
                <a:cs typeface="Times New Roman"/>
                <a:sym typeface="Times New Roman"/>
              </a:rPr>
              <a:t>i ofiarność, szacunek dla innych i troska o dobro wspólne, szczególnie o to dobro, jakim jest wolna Ojczyzna.”</a:t>
            </a:r>
            <a:endParaRPr dirty="0"/>
          </a:p>
          <a:p>
            <a:pPr marL="342900" lvl="0" indent="-342900" algn="l" rtl="0">
              <a:spcBef>
                <a:spcPts val="480"/>
              </a:spcBef>
              <a:spcAft>
                <a:spcPts val="0"/>
              </a:spcAft>
              <a:buClr>
                <a:schemeClr val="dk1"/>
              </a:buClr>
              <a:buSzPts val="2400"/>
              <a:buFont typeface="Helvetica Neue"/>
              <a:buNone/>
            </a:pPr>
            <a:endParaRPr sz="2400" dirty="0">
              <a:latin typeface="Times New Roman"/>
              <a:ea typeface="Times New Roman"/>
              <a:cs typeface="Times New Roman"/>
              <a:sym typeface="Times New Roman"/>
            </a:endParaRPr>
          </a:p>
        </p:txBody>
      </p:sp>
      <p:pic>
        <p:nvPicPr>
          <p:cNvPr id="5" name="Obraz 4" descr="Fotolia_117537974_M_1588936.jpg"/>
          <p:cNvPicPr>
            <a:picLocks noChangeAspect="1"/>
          </p:cNvPicPr>
          <p:nvPr/>
        </p:nvPicPr>
        <p:blipFill>
          <a:blip r:embed="rId3"/>
          <a:stretch>
            <a:fillRect/>
          </a:stretch>
        </p:blipFill>
        <p:spPr>
          <a:xfrm>
            <a:off x="4782423" y="4854438"/>
            <a:ext cx="3602515" cy="1788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ole tekstowe 8"/>
          <p:cNvSpPr txBox="1"/>
          <p:nvPr/>
        </p:nvSpPr>
        <p:spPr>
          <a:xfrm>
            <a:off x="2835192" y="5133572"/>
            <a:ext cx="1916935" cy="1600438"/>
          </a:xfrm>
          <a:prstGeom prst="rect">
            <a:avLst/>
          </a:prstGeom>
          <a:noFill/>
        </p:spPr>
        <p:txBody>
          <a:bodyPr wrap="square" rtlCol="0">
            <a:spAutoFit/>
          </a:bodyPr>
          <a:lstStyle/>
          <a:p>
            <a:r>
              <a:rPr lang="pl-PL" dirty="0" smtClean="0">
                <a:latin typeface="Times New Roman" pitchFamily="18" charset="0"/>
                <a:cs typeface="Times New Roman" pitchFamily="18" charset="0"/>
              </a:rPr>
              <a:t>Źródło fotografii: </a:t>
            </a:r>
          </a:p>
          <a:p>
            <a:r>
              <a:rPr lang="pl-PL" dirty="0" smtClean="0">
                <a:latin typeface="Times New Roman" pitchFamily="18" charset="0"/>
                <a:cs typeface="Times New Roman" pitchFamily="18" charset="0"/>
                <a:hlinkClick r:id="rId4"/>
              </a:rPr>
              <a:t>https://www.dzp.pl/blog/compliance/sprawiedliwosc-bezpieczenstwo-program-reform-ministerstwa-sprawiedliwosci/</a:t>
            </a:r>
            <a:endParaRPr lang="pl-PL" dirty="0">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2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0" end="0"/>
                                            </p:txEl>
                                          </p:spTgt>
                                        </p:tgtEl>
                                        <p:attrNameLst>
                                          <p:attrName>style.visibility</p:attrName>
                                        </p:attrNameLst>
                                      </p:cBhvr>
                                      <p:to>
                                        <p:strVal val="visible"/>
                                      </p:to>
                                    </p:set>
                                    <p:animEffect transition="in" filter="fade">
                                      <p:cBhvr>
                                        <p:cTn id="12" dur="1822"/>
                                        <p:tgtEl>
                                          <p:spTgt spid="1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xEl>
                                              <p:pRg st="1" end="1"/>
                                            </p:txEl>
                                          </p:spTgt>
                                        </p:tgtEl>
                                        <p:attrNameLst>
                                          <p:attrName>style.visibility</p:attrName>
                                        </p:attrNameLst>
                                      </p:cBhvr>
                                      <p:to>
                                        <p:strVal val="visible"/>
                                      </p:to>
                                    </p:set>
                                    <p:animEffect transition="in" filter="fade">
                                      <p:cBhvr>
                                        <p:cTn id="17" dur="1822"/>
                                        <p:tgtEl>
                                          <p:spTgt spid="1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xEl>
                                              <p:pRg st="2" end="2"/>
                                            </p:txEl>
                                          </p:spTgt>
                                        </p:tgtEl>
                                        <p:attrNameLst>
                                          <p:attrName>style.visibility</p:attrName>
                                        </p:attrNameLst>
                                      </p:cBhvr>
                                      <p:to>
                                        <p:strVal val="visible"/>
                                      </p:to>
                                    </p:set>
                                    <p:animEffect transition="in" filter="fade">
                                      <p:cBhvr>
                                        <p:cTn id="22" dur="1822"/>
                                        <p:tgtEl>
                                          <p:spTgt spid="1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000" fill="hold"/>
                                        <p:tgtEl>
                                          <p:spTgt spid="5"/>
                                        </p:tgtEl>
                                        <p:attrNameLst>
                                          <p:attrName>ppt_x</p:attrName>
                                        </p:attrNameLst>
                                      </p:cBhvr>
                                      <p:tavLst>
                                        <p:tav tm="0">
                                          <p:val>
                                            <p:strVal val="#ppt_x"/>
                                          </p:val>
                                        </p:tav>
                                        <p:tav tm="100000">
                                          <p:val>
                                            <p:strVal val="#ppt_x"/>
                                          </p:val>
                                        </p:tav>
                                      </p:tavLst>
                                    </p:anim>
                                    <p:anim calcmode="lin" valueType="num">
                                      <p:cBhvr additive="base">
                                        <p:cTn id="2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2000" fill="hold"/>
                                        <p:tgtEl>
                                          <p:spTgt spid="9"/>
                                        </p:tgtEl>
                                        <p:attrNameLst>
                                          <p:attrName>ppt_x</p:attrName>
                                        </p:attrNameLst>
                                      </p:cBhvr>
                                      <p:tavLst>
                                        <p:tav tm="0">
                                          <p:val>
                                            <p:strVal val="#ppt_x"/>
                                          </p:val>
                                        </p:tav>
                                        <p:tav tm="100000">
                                          <p:val>
                                            <p:strVal val="#ppt_x"/>
                                          </p:val>
                                        </p:tav>
                                      </p:tavLst>
                                    </p:anim>
                                    <p:anim calcmode="lin" valueType="num">
                                      <p:cBhvr additive="base">
                                        <p:cTn id="3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571868" y="214290"/>
            <a:ext cx="5572132" cy="100169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dirty="0">
                <a:solidFill>
                  <a:srgbClr val="7030A0"/>
                </a:solidFill>
                <a:latin typeface="Times New Roman"/>
                <a:ea typeface="Times New Roman"/>
                <a:cs typeface="Times New Roman"/>
                <a:sym typeface="Times New Roman"/>
              </a:rPr>
              <a:t>Życzliwość, tolerancja, uczciwość </a:t>
            </a:r>
            <a:r>
              <a:rPr lang="pl-PL" dirty="0" smtClean="0">
                <a:solidFill>
                  <a:srgbClr val="7030A0"/>
                </a:solidFill>
                <a:latin typeface="Times New Roman"/>
                <a:ea typeface="Times New Roman"/>
                <a:cs typeface="Times New Roman"/>
                <a:sym typeface="Times New Roman"/>
              </a:rPr>
              <a:t>- definicja</a:t>
            </a:r>
            <a:endParaRPr dirty="0">
              <a:solidFill>
                <a:srgbClr val="7030A0"/>
              </a:solidFill>
              <a:latin typeface="Times New Roman"/>
              <a:ea typeface="Times New Roman"/>
              <a:cs typeface="Times New Roman"/>
              <a:sym typeface="Times New Roman"/>
            </a:endParaRPr>
          </a:p>
        </p:txBody>
      </p:sp>
      <p:sp>
        <p:nvSpPr>
          <p:cNvPr id="127" name="Google Shape;127;p23"/>
          <p:cNvSpPr txBox="1">
            <a:spLocks noGrp="1"/>
          </p:cNvSpPr>
          <p:nvPr>
            <p:ph type="body" idx="1"/>
          </p:nvPr>
        </p:nvSpPr>
        <p:spPr>
          <a:xfrm>
            <a:off x="857224" y="1428736"/>
            <a:ext cx="7315200" cy="507209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2800"/>
              <a:buFont typeface="Times New Roman"/>
              <a:buChar char="•"/>
            </a:pPr>
            <a:r>
              <a:rPr lang="pl-PL" sz="2800">
                <a:solidFill>
                  <a:srgbClr val="FF0000"/>
                </a:solidFill>
                <a:latin typeface="Times New Roman"/>
                <a:ea typeface="Times New Roman"/>
                <a:cs typeface="Times New Roman"/>
                <a:sym typeface="Times New Roman"/>
              </a:rPr>
              <a:t>Życzliwość</a:t>
            </a:r>
            <a:r>
              <a:rPr lang="pl-PL" sz="2800">
                <a:solidFill>
                  <a:srgbClr val="292929"/>
                </a:solidFill>
                <a:latin typeface="Times New Roman"/>
                <a:ea typeface="Times New Roman"/>
                <a:cs typeface="Times New Roman"/>
                <a:sym typeface="Times New Roman"/>
              </a:rPr>
              <a:t> – to bycie uprzejmym i miłym, życzliwość to dobroć płynąca z głębi naszego serca. Człowiek życzliwy to przyjaźnie usposobiony. </a:t>
            </a:r>
            <a:endParaRPr/>
          </a:p>
          <a:p>
            <a:pPr marL="342900" lvl="0" indent="-342900" algn="l" rtl="0">
              <a:spcBef>
                <a:spcPts val="560"/>
              </a:spcBef>
              <a:spcAft>
                <a:spcPts val="0"/>
              </a:spcAft>
              <a:buClr>
                <a:srgbClr val="FF0000"/>
              </a:buClr>
              <a:buSzPts val="2800"/>
              <a:buFont typeface="Times New Roman"/>
              <a:buChar char="•"/>
            </a:pPr>
            <a:r>
              <a:rPr lang="pl-PL" sz="2800">
                <a:solidFill>
                  <a:srgbClr val="FF0000"/>
                </a:solidFill>
                <a:latin typeface="Times New Roman"/>
                <a:ea typeface="Times New Roman"/>
                <a:cs typeface="Times New Roman"/>
                <a:sym typeface="Times New Roman"/>
              </a:rPr>
              <a:t>Tolerancja</a:t>
            </a:r>
            <a:r>
              <a:rPr lang="pl-PL" sz="2800">
                <a:solidFill>
                  <a:srgbClr val="292929"/>
                </a:solidFill>
                <a:latin typeface="Times New Roman"/>
                <a:ea typeface="Times New Roman"/>
                <a:cs typeface="Times New Roman"/>
                <a:sym typeface="Times New Roman"/>
              </a:rPr>
              <a:t> – akceptacja innych zachowań, kultur oraz odmiennych poglądów. </a:t>
            </a:r>
            <a:endParaRPr/>
          </a:p>
          <a:p>
            <a:pPr marL="342900" lvl="0" indent="-342900" algn="l" rtl="0">
              <a:spcBef>
                <a:spcPts val="560"/>
              </a:spcBef>
              <a:spcAft>
                <a:spcPts val="0"/>
              </a:spcAft>
              <a:buClr>
                <a:srgbClr val="FF0000"/>
              </a:buClr>
              <a:buSzPts val="2800"/>
              <a:buFont typeface="Times New Roman"/>
              <a:buChar char="•"/>
            </a:pPr>
            <a:r>
              <a:rPr lang="pl-PL" sz="2800">
                <a:solidFill>
                  <a:srgbClr val="FF0000"/>
                </a:solidFill>
                <a:latin typeface="Times New Roman"/>
                <a:ea typeface="Times New Roman"/>
                <a:cs typeface="Times New Roman"/>
                <a:sym typeface="Times New Roman"/>
              </a:rPr>
              <a:t>Uczciwość</a:t>
            </a:r>
            <a:r>
              <a:rPr lang="pl-PL" sz="2800">
                <a:solidFill>
                  <a:srgbClr val="292929"/>
                </a:solidFill>
                <a:latin typeface="Times New Roman"/>
                <a:ea typeface="Times New Roman"/>
                <a:cs typeface="Times New Roman"/>
                <a:sym typeface="Times New Roman"/>
              </a:rPr>
              <a:t> – to zachowywanie uznanych norm moralnych, rzetelność w ich spełnianiu, prawość; określa zarówno konkretne postępowanie w danych okolicznościach, </a:t>
            </a:r>
            <a:br>
              <a:rPr lang="pl-PL" sz="2800">
                <a:solidFill>
                  <a:srgbClr val="292929"/>
                </a:solidFill>
                <a:latin typeface="Times New Roman"/>
                <a:ea typeface="Times New Roman"/>
                <a:cs typeface="Times New Roman"/>
                <a:sym typeface="Times New Roman"/>
              </a:rPr>
            </a:br>
            <a:r>
              <a:rPr lang="pl-PL" sz="2800">
                <a:solidFill>
                  <a:srgbClr val="292929"/>
                </a:solidFill>
                <a:latin typeface="Times New Roman"/>
                <a:ea typeface="Times New Roman"/>
                <a:cs typeface="Times New Roman"/>
                <a:sym typeface="Times New Roman"/>
              </a:rPr>
              <a:t>jak i trwałą cechę charakteru.</a:t>
            </a:r>
            <a:endParaRPr sz="2800">
              <a:solidFill>
                <a:srgbClr val="292929"/>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0" end="0"/>
                                            </p:txEl>
                                          </p:spTgt>
                                        </p:tgtEl>
                                        <p:attrNameLst>
                                          <p:attrName>style.visibility</p:attrName>
                                        </p:attrNameLst>
                                      </p:cBhvr>
                                      <p:to>
                                        <p:strVal val="visible"/>
                                      </p:to>
                                    </p:set>
                                    <p:animEffect transition="in" filter="fade">
                                      <p:cBhvr>
                                        <p:cTn id="12" dur="1822"/>
                                        <p:tgtEl>
                                          <p:spTgt spid="1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1" end="1"/>
                                            </p:txEl>
                                          </p:spTgt>
                                        </p:tgtEl>
                                        <p:attrNameLst>
                                          <p:attrName>style.visibility</p:attrName>
                                        </p:attrNameLst>
                                      </p:cBhvr>
                                      <p:to>
                                        <p:strVal val="visible"/>
                                      </p:to>
                                    </p:set>
                                    <p:animEffect transition="in" filter="fade">
                                      <p:cBhvr>
                                        <p:cTn id="17" dur="1822"/>
                                        <p:tgtEl>
                                          <p:spTgt spid="1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2" end="2"/>
                                            </p:txEl>
                                          </p:spTgt>
                                        </p:tgtEl>
                                        <p:attrNameLst>
                                          <p:attrName>style.visibility</p:attrName>
                                        </p:attrNameLst>
                                      </p:cBhvr>
                                      <p:to>
                                        <p:strVal val="visible"/>
                                      </p:to>
                                    </p:set>
                                    <p:animEffect transition="in" filter="fade">
                                      <p:cBhvr>
                                        <p:cTn id="22" dur="1822"/>
                                        <p:tgtEl>
                                          <p:spTgt spid="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2114520" y="214290"/>
            <a:ext cx="7029480" cy="142876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a:solidFill>
                  <a:srgbClr val="7030A0"/>
                </a:solidFill>
                <a:latin typeface="Times New Roman"/>
                <a:ea typeface="Times New Roman"/>
                <a:cs typeface="Times New Roman"/>
                <a:sym typeface="Times New Roman"/>
              </a:rPr>
              <a:t>Prawdomówność, odpowiedzialność za słowo – definicja </a:t>
            </a:r>
            <a:endParaRPr>
              <a:solidFill>
                <a:srgbClr val="7030A0"/>
              </a:solidFill>
              <a:latin typeface="Times New Roman"/>
              <a:ea typeface="Times New Roman"/>
              <a:cs typeface="Times New Roman"/>
              <a:sym typeface="Times New Roman"/>
            </a:endParaRPr>
          </a:p>
        </p:txBody>
      </p:sp>
      <p:sp>
        <p:nvSpPr>
          <p:cNvPr id="133" name="Google Shape;133;p24"/>
          <p:cNvSpPr txBox="1">
            <a:spLocks noGrp="1"/>
          </p:cNvSpPr>
          <p:nvPr>
            <p:ph type="body" idx="1"/>
          </p:nvPr>
        </p:nvSpPr>
        <p:spPr>
          <a:xfrm>
            <a:off x="928662" y="2143116"/>
            <a:ext cx="7786742" cy="450059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2400"/>
              <a:buFont typeface="Times New Roman"/>
              <a:buChar char="•"/>
            </a:pPr>
            <a:r>
              <a:rPr lang="pl-PL" sz="2400" dirty="0">
                <a:solidFill>
                  <a:srgbClr val="FF0000"/>
                </a:solidFill>
                <a:latin typeface="Times New Roman"/>
                <a:ea typeface="Times New Roman"/>
                <a:cs typeface="Times New Roman"/>
                <a:sym typeface="Times New Roman"/>
              </a:rPr>
              <a:t>Prawdomówność</a:t>
            </a:r>
            <a:r>
              <a:rPr lang="pl-PL" sz="2400" dirty="0">
                <a:solidFill>
                  <a:srgbClr val="292929"/>
                </a:solidFill>
                <a:latin typeface="Times New Roman"/>
                <a:ea typeface="Times New Roman"/>
                <a:cs typeface="Times New Roman"/>
                <a:sym typeface="Times New Roman"/>
              </a:rPr>
              <a:t> to szczerość, otwartość i prawdziwość swoich wypowiedzi. Należy mówić prawdę zawsze, mimo że nie będzie się to podobało innym, ale jest to dowodem naszej mądrości.</a:t>
            </a:r>
            <a:endParaRPr dirty="0"/>
          </a:p>
          <a:p>
            <a:pPr marL="342900" lvl="0" indent="-342900" algn="l" rtl="0">
              <a:spcBef>
                <a:spcPts val="480"/>
              </a:spcBef>
              <a:spcAft>
                <a:spcPts val="0"/>
              </a:spcAft>
              <a:buClr>
                <a:srgbClr val="FF0000"/>
              </a:buClr>
              <a:buSzPts val="2400"/>
              <a:buFont typeface="Times New Roman"/>
              <a:buChar char="•"/>
            </a:pPr>
            <a:r>
              <a:rPr lang="pl-PL" sz="2400" dirty="0">
                <a:solidFill>
                  <a:srgbClr val="FF0000"/>
                </a:solidFill>
                <a:latin typeface="Times New Roman"/>
                <a:ea typeface="Times New Roman"/>
                <a:cs typeface="Times New Roman"/>
                <a:sym typeface="Times New Roman"/>
              </a:rPr>
              <a:t>Odpowiedzialność za wypowiedziane słowo </a:t>
            </a:r>
            <a:r>
              <a:rPr lang="pl-PL" sz="2400" dirty="0">
                <a:solidFill>
                  <a:srgbClr val="292929"/>
                </a:solidFill>
                <a:latin typeface="Times New Roman"/>
                <a:ea typeface="Times New Roman"/>
                <a:cs typeface="Times New Roman"/>
                <a:sym typeface="Times New Roman"/>
              </a:rPr>
              <a:t>ma swoją, dość </a:t>
            </a:r>
            <a:r>
              <a:rPr lang="pl-PL" sz="2400" dirty="0" smtClean="0">
                <a:solidFill>
                  <a:srgbClr val="292929"/>
                </a:solidFill>
                <a:latin typeface="Times New Roman"/>
                <a:ea typeface="Times New Roman"/>
                <a:cs typeface="Times New Roman"/>
                <a:sym typeface="Times New Roman"/>
              </a:rPr>
              <a:t>prostą </a:t>
            </a:r>
            <a:r>
              <a:rPr lang="pl-PL" sz="2400" dirty="0">
                <a:solidFill>
                  <a:srgbClr val="292929"/>
                </a:solidFill>
                <a:latin typeface="Times New Roman"/>
                <a:ea typeface="Times New Roman"/>
                <a:cs typeface="Times New Roman"/>
                <a:sym typeface="Times New Roman"/>
              </a:rPr>
              <a:t>przyczynę. Wiąże się to z tym, że ta druga osoba zupełnie nie zwraca uwagi na to, co do niej mówisz, nastawia się wyłącznie na reagowanie. Tendencja do wypowiadania słów, zanim się jeszcze je przemyśli, należy do najczęstszych błędów, jakie ludzie popełniają w trakcie wzajemnej komunikacji.</a:t>
            </a:r>
            <a:endParaRPr sz="2400" dirty="0">
              <a:solidFill>
                <a:srgbClr val="292929"/>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2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xEl>
                                              <p:pRg st="0" end="0"/>
                                            </p:txEl>
                                          </p:spTgt>
                                        </p:tgtEl>
                                        <p:attrNameLst>
                                          <p:attrName>style.visibility</p:attrName>
                                        </p:attrNameLst>
                                      </p:cBhvr>
                                      <p:to>
                                        <p:strVal val="visible"/>
                                      </p:to>
                                    </p:set>
                                    <p:animEffect transition="in" filter="fade">
                                      <p:cBhvr>
                                        <p:cTn id="12" dur="1822"/>
                                        <p:tgtEl>
                                          <p:spTgt spid="1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xEl>
                                              <p:pRg st="1" end="1"/>
                                            </p:txEl>
                                          </p:spTgt>
                                        </p:tgtEl>
                                        <p:attrNameLst>
                                          <p:attrName>style.visibility</p:attrName>
                                        </p:attrNameLst>
                                      </p:cBhvr>
                                      <p:to>
                                        <p:strVal val="visible"/>
                                      </p:to>
                                    </p:set>
                                    <p:animEffect transition="in" filter="fade">
                                      <p:cBhvr>
                                        <p:cTn id="17" dur="1822"/>
                                        <p:tgtEl>
                                          <p:spTgt spid="1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1643042" y="320168"/>
            <a:ext cx="7315200" cy="106205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dirty="0">
                <a:solidFill>
                  <a:srgbClr val="7030A0"/>
                </a:solidFill>
                <a:latin typeface="Times New Roman"/>
                <a:ea typeface="Times New Roman"/>
                <a:cs typeface="Times New Roman"/>
                <a:sym typeface="Times New Roman"/>
              </a:rPr>
              <a:t>Osoby godne naśladowania pod względem etycznym </a:t>
            </a:r>
            <a:endParaRPr dirty="0">
              <a:solidFill>
                <a:srgbClr val="7030A0"/>
              </a:solidFill>
              <a:latin typeface="Times New Roman"/>
              <a:ea typeface="Times New Roman"/>
              <a:cs typeface="Times New Roman"/>
              <a:sym typeface="Times New Roman"/>
            </a:endParaRPr>
          </a:p>
        </p:txBody>
      </p:sp>
      <p:sp>
        <p:nvSpPr>
          <p:cNvPr id="139" name="Google Shape;139;p25"/>
          <p:cNvSpPr txBox="1">
            <a:spLocks noGrp="1"/>
          </p:cNvSpPr>
          <p:nvPr>
            <p:ph type="body" idx="1"/>
          </p:nvPr>
        </p:nvSpPr>
        <p:spPr>
          <a:xfrm>
            <a:off x="203265" y="1417376"/>
            <a:ext cx="8715436" cy="3187675"/>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292929"/>
              </a:buClr>
              <a:buSzPts val="1900"/>
              <a:buNone/>
            </a:pPr>
            <a:r>
              <a:rPr lang="pl-PL" sz="1900" dirty="0">
                <a:solidFill>
                  <a:srgbClr val="292929"/>
                </a:solidFill>
                <a:latin typeface="Times New Roman"/>
                <a:ea typeface="Times New Roman"/>
                <a:cs typeface="Times New Roman"/>
                <a:sym typeface="Times New Roman"/>
              </a:rPr>
              <a:t>Według mnie osobą, która może być wzorem do </a:t>
            </a:r>
            <a:r>
              <a:rPr lang="pl-PL" sz="1900" dirty="0" smtClean="0">
                <a:solidFill>
                  <a:srgbClr val="292929"/>
                </a:solidFill>
                <a:latin typeface="Times New Roman"/>
                <a:ea typeface="Times New Roman"/>
                <a:cs typeface="Times New Roman"/>
                <a:sym typeface="Times New Roman"/>
              </a:rPr>
              <a:t>naśladowania </a:t>
            </a:r>
            <a:r>
              <a:rPr lang="pl-PL" sz="1900" dirty="0">
                <a:solidFill>
                  <a:srgbClr val="292929"/>
                </a:solidFill>
                <a:latin typeface="Times New Roman"/>
                <a:ea typeface="Times New Roman"/>
                <a:cs typeface="Times New Roman"/>
                <a:sym typeface="Times New Roman"/>
              </a:rPr>
              <a:t>jest </a:t>
            </a:r>
            <a:r>
              <a:rPr lang="pl-PL" sz="1900" dirty="0" smtClean="0">
                <a:solidFill>
                  <a:srgbClr val="292929"/>
                </a:solidFill>
                <a:latin typeface="Times New Roman"/>
                <a:ea typeface="Times New Roman"/>
                <a:cs typeface="Times New Roman"/>
                <a:sym typeface="Times New Roman"/>
              </a:rPr>
              <a:t>papież Jan </a:t>
            </a:r>
            <a:r>
              <a:rPr lang="pl-PL" sz="1900" dirty="0">
                <a:solidFill>
                  <a:srgbClr val="292929"/>
                </a:solidFill>
                <a:latin typeface="Times New Roman"/>
                <a:ea typeface="Times New Roman"/>
                <a:cs typeface="Times New Roman"/>
                <a:sym typeface="Times New Roman"/>
              </a:rPr>
              <a:t>Paweł II. Uważam tak, ponieważ papież był człowiekiem kochającym ludzi. Całe swoje życie poświęcił na pielgrzymki i wygłaszanie homilii. Był sprawiedliwą osobą, kochał wszystkich ludzi, nie tylko Polaków. Cechował się ogromną troskliwością, życzliwością i otwartością, pomagał społeczeństwu, by </a:t>
            </a:r>
            <a:r>
              <a:rPr lang="pl-PL" sz="1900" dirty="0" smtClean="0">
                <a:solidFill>
                  <a:srgbClr val="292929"/>
                </a:solidFill>
                <a:latin typeface="Times New Roman"/>
                <a:ea typeface="Times New Roman"/>
                <a:cs typeface="Times New Roman"/>
                <a:sym typeface="Times New Roman"/>
              </a:rPr>
              <a:t>poczuło </a:t>
            </a:r>
            <a:r>
              <a:rPr lang="pl-PL" sz="1900" dirty="0">
                <a:solidFill>
                  <a:srgbClr val="292929"/>
                </a:solidFill>
                <a:latin typeface="Times New Roman"/>
                <a:ea typeface="Times New Roman"/>
                <a:cs typeface="Times New Roman"/>
                <a:sym typeface="Times New Roman"/>
              </a:rPr>
              <a:t>swoją siłę i wartość. Dodawał </a:t>
            </a:r>
            <a:r>
              <a:rPr lang="pl-PL" sz="1900" dirty="0" smtClean="0">
                <a:solidFill>
                  <a:srgbClr val="292929"/>
                </a:solidFill>
                <a:latin typeface="Times New Roman"/>
                <a:ea typeface="Times New Roman"/>
                <a:cs typeface="Times New Roman"/>
                <a:sym typeface="Times New Roman"/>
              </a:rPr>
              <a:t>mu </a:t>
            </a:r>
            <a:r>
              <a:rPr lang="pl-PL" sz="1900" dirty="0">
                <a:solidFill>
                  <a:srgbClr val="292929"/>
                </a:solidFill>
                <a:latin typeface="Times New Roman"/>
                <a:ea typeface="Times New Roman"/>
                <a:cs typeface="Times New Roman"/>
                <a:sym typeface="Times New Roman"/>
              </a:rPr>
              <a:t>otuchy i pocieszał przez wspólną modlitwę. Poprzez wspólną modlitwę pozwolił wielu Polakom zrozumieć, jak dużą potęgę wspólnie stanowią. Papież nawoływał do pokoju, tolerancji i sprawiedliwości na świecie. Stworzył tradycję Światowych Dni Młodzieży, w których raz miałam okazję uczestniczyć. Taka tradycja pozwala zjednoczyć się </a:t>
            </a:r>
            <a:r>
              <a:rPr lang="pl-PL" sz="1900" dirty="0" smtClean="0">
                <a:solidFill>
                  <a:srgbClr val="292929"/>
                </a:solidFill>
                <a:latin typeface="Times New Roman"/>
                <a:ea typeface="Times New Roman"/>
                <a:cs typeface="Times New Roman"/>
                <a:sym typeface="Times New Roman"/>
              </a:rPr>
              <a:t/>
            </a:r>
            <a:br>
              <a:rPr lang="pl-PL" sz="1900" dirty="0" smtClean="0">
                <a:solidFill>
                  <a:srgbClr val="292929"/>
                </a:solidFill>
                <a:latin typeface="Times New Roman"/>
                <a:ea typeface="Times New Roman"/>
                <a:cs typeface="Times New Roman"/>
                <a:sym typeface="Times New Roman"/>
              </a:rPr>
            </a:br>
            <a:r>
              <a:rPr lang="pl-PL" sz="1900" dirty="0" smtClean="0">
                <a:solidFill>
                  <a:srgbClr val="292929"/>
                </a:solidFill>
                <a:latin typeface="Times New Roman"/>
                <a:ea typeface="Times New Roman"/>
                <a:cs typeface="Times New Roman"/>
                <a:sym typeface="Times New Roman"/>
              </a:rPr>
              <a:t>z </a:t>
            </a:r>
            <a:r>
              <a:rPr lang="pl-PL" sz="1900" dirty="0">
                <a:solidFill>
                  <a:srgbClr val="292929"/>
                </a:solidFill>
                <a:latin typeface="Times New Roman"/>
                <a:ea typeface="Times New Roman"/>
                <a:cs typeface="Times New Roman"/>
                <a:sym typeface="Times New Roman"/>
              </a:rPr>
              <a:t>rówieśnikami. Dlatego, uważam, że Jan Paweł II jest wzorem do naśladowania pod względem etycznym </a:t>
            </a:r>
            <a:r>
              <a:rPr lang="pl-PL" sz="1900" dirty="0" smtClean="0">
                <a:solidFill>
                  <a:srgbClr val="292929"/>
                </a:solidFill>
                <a:latin typeface="Times New Roman"/>
                <a:ea typeface="Times New Roman"/>
                <a:cs typeface="Times New Roman"/>
                <a:sym typeface="Times New Roman"/>
              </a:rPr>
              <a:t>i </a:t>
            </a:r>
            <a:r>
              <a:rPr lang="pl-PL" sz="1900" dirty="0">
                <a:solidFill>
                  <a:srgbClr val="292929"/>
                </a:solidFill>
                <a:latin typeface="Times New Roman"/>
                <a:ea typeface="Times New Roman"/>
                <a:cs typeface="Times New Roman"/>
                <a:sym typeface="Times New Roman"/>
              </a:rPr>
              <a:t>nie tylko.    </a:t>
            </a:r>
            <a:endParaRPr dirty="0"/>
          </a:p>
        </p:txBody>
      </p:sp>
      <p:pic>
        <p:nvPicPr>
          <p:cNvPr id="5" name="Obraz 4" descr="5db05546ebf1f_o_large.jpg"/>
          <p:cNvPicPr>
            <a:picLocks noChangeAspect="1"/>
          </p:cNvPicPr>
          <p:nvPr/>
        </p:nvPicPr>
        <p:blipFill>
          <a:blip r:embed="rId3"/>
          <a:stretch>
            <a:fillRect/>
          </a:stretch>
        </p:blipFill>
        <p:spPr>
          <a:xfrm>
            <a:off x="2628241" y="4666415"/>
            <a:ext cx="3887519" cy="2191585"/>
          </a:xfrm>
          <a:prstGeom prst="rect">
            <a:avLst/>
          </a:prstGeom>
          <a:ln>
            <a:noFill/>
          </a:ln>
          <a:effectLst>
            <a:softEdge rad="112500"/>
          </a:effectLst>
        </p:spPr>
      </p:pic>
      <p:sp>
        <p:nvSpPr>
          <p:cNvPr id="7" name="pole tekstowe 6"/>
          <p:cNvSpPr txBox="1"/>
          <p:nvPr/>
        </p:nvSpPr>
        <p:spPr>
          <a:xfrm>
            <a:off x="231354" y="5244029"/>
            <a:ext cx="2313542" cy="1384995"/>
          </a:xfrm>
          <a:prstGeom prst="rect">
            <a:avLst/>
          </a:prstGeom>
          <a:noFill/>
        </p:spPr>
        <p:txBody>
          <a:bodyPr wrap="square" rtlCol="0">
            <a:spAutoFit/>
          </a:bodyPr>
          <a:lstStyle/>
          <a:p>
            <a:r>
              <a:rPr lang="pl-PL" dirty="0" smtClean="0">
                <a:latin typeface="Times New Roman" pitchFamily="18" charset="0"/>
                <a:cs typeface="Times New Roman" pitchFamily="18" charset="0"/>
              </a:rPr>
              <a:t>Źródło fotografii:</a:t>
            </a:r>
          </a:p>
          <a:p>
            <a:r>
              <a:rPr lang="pl-PL" dirty="0" smtClean="0">
                <a:latin typeface="Times New Roman" pitchFamily="18" charset="0"/>
                <a:cs typeface="Times New Roman" pitchFamily="18" charset="0"/>
                <a:hlinkClick r:id="rId4"/>
              </a:rPr>
              <a:t>https://dziennikpolski24.pl/sw-jan-pawel-ii-doktorem-kosciola-biskupi-pisza-list-do-franciszka/ar/c1-14526393</a:t>
            </a:r>
            <a:endParaRPr lang="pl-PL" dirty="0">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2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0" end="0"/>
                                            </p:txEl>
                                          </p:spTgt>
                                        </p:tgtEl>
                                        <p:attrNameLst>
                                          <p:attrName>style.visibility</p:attrName>
                                        </p:attrNameLst>
                                      </p:cBhvr>
                                      <p:to>
                                        <p:strVal val="visible"/>
                                      </p:to>
                                    </p:set>
                                    <p:animEffect transition="in" filter="fade">
                                      <p:cBhvr>
                                        <p:cTn id="12" dur="1822"/>
                                        <p:tgtEl>
                                          <p:spTgt spid="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ppt_x"/>
                                          </p:val>
                                        </p:tav>
                                        <p:tav tm="100000">
                                          <p:val>
                                            <p:strVal val="#ppt_x"/>
                                          </p:val>
                                        </p:tav>
                                      </p:tavLst>
                                    </p:anim>
                                    <p:anim calcmode="lin" valueType="num">
                                      <p:cBhvr additive="base">
                                        <p:cTn id="2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1828800" y="640359"/>
            <a:ext cx="7315200"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dirty="0">
                <a:solidFill>
                  <a:srgbClr val="7030A0"/>
                </a:solidFill>
                <a:latin typeface="Times New Roman"/>
                <a:ea typeface="Times New Roman"/>
                <a:cs typeface="Times New Roman"/>
                <a:sym typeface="Times New Roman"/>
              </a:rPr>
              <a:t>Osoby godne naśladowania pod względem etycznym </a:t>
            </a:r>
            <a:endParaRPr dirty="0"/>
          </a:p>
        </p:txBody>
      </p:sp>
      <p:sp>
        <p:nvSpPr>
          <p:cNvPr id="146" name="Google Shape;146;p26"/>
          <p:cNvSpPr txBox="1">
            <a:spLocks noGrp="1"/>
          </p:cNvSpPr>
          <p:nvPr>
            <p:ph type="body" idx="1"/>
          </p:nvPr>
        </p:nvSpPr>
        <p:spPr>
          <a:xfrm>
            <a:off x="0" y="1643050"/>
            <a:ext cx="9001156" cy="3357586"/>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292929"/>
              </a:buClr>
              <a:buSzPts val="1900"/>
              <a:buNone/>
            </a:pPr>
            <a:r>
              <a:rPr lang="pl-PL" sz="1900" dirty="0">
                <a:solidFill>
                  <a:srgbClr val="292929"/>
                </a:solidFill>
                <a:latin typeface="Times New Roman"/>
                <a:ea typeface="Times New Roman"/>
                <a:cs typeface="Times New Roman"/>
                <a:sym typeface="Times New Roman"/>
              </a:rPr>
              <a:t>Kolejną osobą, która uważam za godną naśladowania pod względem etycznym, jest Matka Teresa z Kalkuty. Ta kobieta przez 45 lat swego życia pomagała i troszczyła się o ludzi potrzebujących i słabszych od niej. Prowadziła hospicja dla osób umierających, ubogich, chorych i sierot. Zawsze była otwarta i życzliwa w stosunku do nowej pomocy. Cieszyło ją to, co robi. Szanowała osoby, którym pomagała. Znana była jako obrończyni biednych </a:t>
            </a:r>
            <a:r>
              <a:rPr lang="pl-PL" sz="1900" dirty="0" smtClean="0">
                <a:solidFill>
                  <a:srgbClr val="292929"/>
                </a:solidFill>
                <a:latin typeface="Times New Roman"/>
                <a:ea typeface="Times New Roman"/>
                <a:cs typeface="Times New Roman"/>
                <a:sym typeface="Times New Roman"/>
              </a:rPr>
              <a:t/>
            </a:r>
            <a:br>
              <a:rPr lang="pl-PL" sz="1900" dirty="0" smtClean="0">
                <a:solidFill>
                  <a:srgbClr val="292929"/>
                </a:solidFill>
                <a:latin typeface="Times New Roman"/>
                <a:ea typeface="Times New Roman"/>
                <a:cs typeface="Times New Roman"/>
                <a:sym typeface="Times New Roman"/>
              </a:rPr>
            </a:br>
            <a:r>
              <a:rPr lang="pl-PL" sz="1900" dirty="0" smtClean="0">
                <a:solidFill>
                  <a:srgbClr val="292929"/>
                </a:solidFill>
                <a:latin typeface="Times New Roman"/>
                <a:ea typeface="Times New Roman"/>
                <a:cs typeface="Times New Roman"/>
                <a:sym typeface="Times New Roman"/>
              </a:rPr>
              <a:t>i </a:t>
            </a:r>
            <a:r>
              <a:rPr lang="pl-PL" sz="1900" dirty="0">
                <a:solidFill>
                  <a:srgbClr val="292929"/>
                </a:solidFill>
                <a:latin typeface="Times New Roman"/>
                <a:ea typeface="Times New Roman"/>
                <a:cs typeface="Times New Roman"/>
                <a:sym typeface="Times New Roman"/>
              </a:rPr>
              <a:t>bezbronnych. Benedykt XVI w swojej pierwszej encyklice  </a:t>
            </a:r>
            <a:r>
              <a:rPr lang="pl-PL" sz="1900" i="1" dirty="0">
                <a:solidFill>
                  <a:srgbClr val="292929"/>
                </a:solidFill>
                <a:latin typeface="Times New Roman"/>
                <a:ea typeface="Times New Roman"/>
                <a:cs typeface="Times New Roman"/>
                <a:sym typeface="Times New Roman"/>
              </a:rPr>
              <a:t>Deus caritas </a:t>
            </a:r>
            <a:r>
              <a:rPr lang="pl-PL" sz="1900" i="1" dirty="0" err="1">
                <a:solidFill>
                  <a:srgbClr val="292929"/>
                </a:solidFill>
                <a:latin typeface="Times New Roman"/>
                <a:ea typeface="Times New Roman"/>
                <a:cs typeface="Times New Roman"/>
                <a:sym typeface="Times New Roman"/>
              </a:rPr>
              <a:t>est</a:t>
            </a:r>
            <a:r>
              <a:rPr lang="pl-PL" sz="1900" dirty="0">
                <a:solidFill>
                  <a:srgbClr val="292929"/>
                </a:solidFill>
                <a:latin typeface="Times New Roman"/>
                <a:ea typeface="Times New Roman"/>
                <a:cs typeface="Times New Roman"/>
                <a:sym typeface="Times New Roman"/>
              </a:rPr>
              <a:t> tak opisał Matkę Teresę: „Na przykładzie błogosławionej Matki Teresy z Kalkuty możemy jasno zobaczyć, że czas poświęcony Bogu na modlitwie nie tylko nie ogranicza efektywnej </a:t>
            </a:r>
            <a:r>
              <a:rPr lang="pl-PL" sz="1900" dirty="0" smtClean="0">
                <a:solidFill>
                  <a:srgbClr val="292929"/>
                </a:solidFill>
                <a:latin typeface="Times New Roman"/>
                <a:ea typeface="Times New Roman"/>
                <a:cs typeface="Times New Roman"/>
                <a:sym typeface="Times New Roman"/>
              </a:rPr>
              <a:t/>
            </a:r>
            <a:br>
              <a:rPr lang="pl-PL" sz="1900" dirty="0" smtClean="0">
                <a:solidFill>
                  <a:srgbClr val="292929"/>
                </a:solidFill>
                <a:latin typeface="Times New Roman"/>
                <a:ea typeface="Times New Roman"/>
                <a:cs typeface="Times New Roman"/>
                <a:sym typeface="Times New Roman"/>
              </a:rPr>
            </a:br>
            <a:r>
              <a:rPr lang="pl-PL" sz="1900" dirty="0" smtClean="0">
                <a:solidFill>
                  <a:srgbClr val="292929"/>
                </a:solidFill>
                <a:latin typeface="Times New Roman"/>
                <a:ea typeface="Times New Roman"/>
                <a:cs typeface="Times New Roman"/>
                <a:sym typeface="Times New Roman"/>
              </a:rPr>
              <a:t>i </a:t>
            </a:r>
            <a:r>
              <a:rPr lang="pl-PL" sz="1900" dirty="0">
                <a:solidFill>
                  <a:srgbClr val="292929"/>
                </a:solidFill>
                <a:latin typeface="Times New Roman"/>
                <a:ea typeface="Times New Roman"/>
                <a:cs typeface="Times New Roman"/>
                <a:sym typeface="Times New Roman"/>
              </a:rPr>
              <a:t>pełnej miłości służby bliźniemu, lecz jest również niewyczerpalnym źródłem tej służby”. Dlatego myślę, że </a:t>
            </a:r>
            <a:r>
              <a:rPr lang="pl-PL" sz="1900" dirty="0" smtClean="0">
                <a:solidFill>
                  <a:srgbClr val="292929"/>
                </a:solidFill>
                <a:latin typeface="Times New Roman"/>
                <a:ea typeface="Times New Roman"/>
                <a:cs typeface="Times New Roman"/>
                <a:sym typeface="Times New Roman"/>
              </a:rPr>
              <a:t>Matka </a:t>
            </a:r>
            <a:r>
              <a:rPr lang="pl-PL" sz="1900" dirty="0">
                <a:solidFill>
                  <a:srgbClr val="292929"/>
                </a:solidFill>
                <a:latin typeface="Times New Roman"/>
                <a:ea typeface="Times New Roman"/>
                <a:cs typeface="Times New Roman"/>
                <a:sym typeface="Times New Roman"/>
              </a:rPr>
              <a:t>Teresa z Kalkuty powinna być wzorem do naśladowania.</a:t>
            </a:r>
            <a:endParaRPr dirty="0"/>
          </a:p>
        </p:txBody>
      </p:sp>
      <p:pic>
        <p:nvPicPr>
          <p:cNvPr id="147" name="Google Shape;147;p26" descr="21.jpg"/>
          <p:cNvPicPr preferRelativeResize="0"/>
          <p:nvPr/>
        </p:nvPicPr>
        <p:blipFill rotWithShape="1">
          <a:blip r:embed="rId3">
            <a:alphaModFix/>
          </a:blip>
          <a:srcRect/>
          <a:stretch/>
        </p:blipFill>
        <p:spPr>
          <a:xfrm>
            <a:off x="2070000" y="4929192"/>
            <a:ext cx="5004000" cy="1928808"/>
          </a:xfrm>
          <a:prstGeom prst="rect">
            <a:avLst/>
          </a:prstGeom>
          <a:noFill/>
          <a:ln>
            <a:noFill/>
          </a:ln>
        </p:spPr>
      </p:pic>
      <p:sp>
        <p:nvSpPr>
          <p:cNvPr id="5" name="pole tekstowe 4"/>
          <p:cNvSpPr txBox="1"/>
          <p:nvPr/>
        </p:nvSpPr>
        <p:spPr>
          <a:xfrm>
            <a:off x="264405" y="5144877"/>
            <a:ext cx="1487277" cy="1323439"/>
          </a:xfrm>
          <a:prstGeom prst="rect">
            <a:avLst/>
          </a:prstGeom>
          <a:noFill/>
        </p:spPr>
        <p:txBody>
          <a:bodyPr wrap="square" rtlCol="0">
            <a:spAutoFit/>
          </a:bodyPr>
          <a:lstStyle/>
          <a:p>
            <a:r>
              <a:rPr lang="pl-PL" sz="1600" dirty="0" smtClean="0">
                <a:latin typeface="Times New Roman" pitchFamily="18" charset="0"/>
                <a:cs typeface="Times New Roman" pitchFamily="18" charset="0"/>
              </a:rPr>
              <a:t>Źródło fotografii:</a:t>
            </a:r>
          </a:p>
          <a:p>
            <a:r>
              <a:rPr lang="pl-PL" sz="1200" dirty="0" smtClean="0">
                <a:hlinkClick r:id="rId4"/>
              </a:rPr>
              <a:t>https://stacja7.pl/</a:t>
            </a:r>
            <a:r>
              <a:rPr lang="pl-PL" sz="1200" dirty="0" err="1" smtClean="0">
                <a:hlinkClick r:id="rId4"/>
              </a:rPr>
              <a:t>swieci</a:t>
            </a:r>
            <a:r>
              <a:rPr lang="pl-PL" sz="1200" dirty="0" smtClean="0">
                <a:hlinkClick r:id="rId4"/>
              </a:rPr>
              <a:t>/</a:t>
            </a:r>
            <a:r>
              <a:rPr lang="pl-PL" sz="1200" dirty="0" err="1" smtClean="0">
                <a:hlinkClick r:id="rId4"/>
              </a:rPr>
              <a:t>matka-teresa-kalkuty-dar-dla-kosciola-swiata</a:t>
            </a:r>
            <a:endParaRPr lang="pl-PL" sz="1300" dirty="0"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2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0" end="0"/>
                                            </p:txEl>
                                          </p:spTgt>
                                        </p:tgtEl>
                                        <p:attrNameLst>
                                          <p:attrName>style.visibility</p:attrName>
                                        </p:attrNameLst>
                                      </p:cBhvr>
                                      <p:to>
                                        <p:strVal val="visible"/>
                                      </p:to>
                                    </p:set>
                                    <p:animEffect transition="in" filter="fade">
                                      <p:cBhvr>
                                        <p:cTn id="12" dur="1822"/>
                                        <p:tgtEl>
                                          <p:spTgt spid="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 calcmode="lin" valueType="num">
                                      <p:cBhvr additive="base">
                                        <p:cTn id="17" dur="2000"/>
                                        <p:tgtEl>
                                          <p:spTgt spid="14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ppt_x"/>
                                          </p:val>
                                        </p:tav>
                                        <p:tav tm="100000">
                                          <p:val>
                                            <p:strVal val="#ppt_x"/>
                                          </p:val>
                                        </p:tav>
                                      </p:tavLst>
                                    </p:anim>
                                    <p:anim calcmode="lin" valueType="num">
                                      <p:cBhvr additive="base">
                                        <p:cTn id="2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928662" y="1000108"/>
            <a:ext cx="7315200" cy="2082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sz="3200">
                <a:solidFill>
                  <a:srgbClr val="292929"/>
                </a:solidFill>
                <a:latin typeface="Times New Roman"/>
                <a:ea typeface="Times New Roman"/>
                <a:cs typeface="Times New Roman"/>
                <a:sym typeface="Times New Roman"/>
              </a:rPr>
              <a:t>Na koniec cytat Arystotelesa o mówieniu prawdy: „Mówienie prawdy ma tę przyjemną cechę, że nie trzeba pamiętać co i komu się powiedziało”.</a:t>
            </a:r>
            <a:r>
              <a:rPr lang="pl-PL" sz="3200"/>
              <a:t/>
            </a:r>
            <a:br>
              <a:rPr lang="pl-PL" sz="3200"/>
            </a:br>
            <a:endParaRPr sz="3200"/>
          </a:p>
        </p:txBody>
      </p:sp>
      <p:sp>
        <p:nvSpPr>
          <p:cNvPr id="153" name="Google Shape;153;p27"/>
          <p:cNvSpPr txBox="1"/>
          <p:nvPr/>
        </p:nvSpPr>
        <p:spPr>
          <a:xfrm>
            <a:off x="1857356" y="3071810"/>
            <a:ext cx="5500726" cy="6463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pl-PL" sz="3600" b="0" i="0" u="none" strike="noStrike" cap="none" dirty="0">
                <a:solidFill>
                  <a:srgbClr val="7030A0"/>
                </a:solidFill>
                <a:latin typeface="Times New Roman"/>
                <a:ea typeface="Times New Roman"/>
                <a:cs typeface="Times New Roman"/>
                <a:sym typeface="Times New Roman"/>
              </a:rPr>
              <a:t>DZIĘKUJĘ ZA UWAGĘ </a:t>
            </a:r>
            <a:r>
              <a:rPr lang="pl-PL" sz="3600" b="0" i="0" u="none" strike="noStrike" cap="none" dirty="0" smtClean="0">
                <a:solidFill>
                  <a:srgbClr val="7030A0"/>
                </a:solidFill>
                <a:latin typeface="Times New Roman"/>
                <a:ea typeface="Times New Roman"/>
                <a:cs typeface="Times New Roman"/>
                <a:sym typeface="Times New Roman"/>
              </a:rPr>
              <a:t>!</a:t>
            </a:r>
            <a:endParaRPr sz="3600" b="0" i="0" u="none" strike="noStrike" cap="none" dirty="0">
              <a:solidFill>
                <a:srgbClr val="7030A0"/>
              </a:solidFill>
              <a:latin typeface="Times New Roman"/>
              <a:ea typeface="Times New Roman"/>
              <a:cs typeface="Times New Roman"/>
              <a:sym typeface="Times New Roman"/>
            </a:endParaRPr>
          </a:p>
        </p:txBody>
      </p:sp>
      <p:sp>
        <p:nvSpPr>
          <p:cNvPr id="154" name="Google Shape;154;p27"/>
          <p:cNvSpPr txBox="1"/>
          <p:nvPr/>
        </p:nvSpPr>
        <p:spPr>
          <a:xfrm>
            <a:off x="1285852" y="4071942"/>
            <a:ext cx="7286676" cy="215443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800" dirty="0">
              <a:solidFill>
                <a:srgbClr val="292929"/>
              </a:solidFill>
              <a:latin typeface="Times New Roman"/>
              <a:ea typeface="Times New Roman"/>
              <a:cs typeface="Times New Roman"/>
              <a:sym typeface="Times New Roman"/>
            </a:endParaRPr>
          </a:p>
          <a:p>
            <a:pPr marL="0" marR="0" lvl="0" indent="0" algn="ctr" rtl="0">
              <a:spcBef>
                <a:spcPts val="0"/>
              </a:spcBef>
              <a:spcAft>
                <a:spcPts val="0"/>
              </a:spcAft>
              <a:buNone/>
            </a:pPr>
            <a:r>
              <a:rPr lang="pl-PL" sz="2800" dirty="0">
                <a:solidFill>
                  <a:srgbClr val="292929"/>
                </a:solidFill>
                <a:latin typeface="Times New Roman"/>
                <a:ea typeface="Times New Roman"/>
                <a:cs typeface="Times New Roman"/>
                <a:sym typeface="Times New Roman"/>
              </a:rPr>
              <a:t>Autor: Martyna Zaleska</a:t>
            </a:r>
            <a:endParaRPr dirty="0"/>
          </a:p>
          <a:p>
            <a:pPr marL="0" marR="0" lvl="0" indent="0" algn="ctr" rtl="0">
              <a:spcBef>
                <a:spcPts val="0"/>
              </a:spcBef>
              <a:spcAft>
                <a:spcPts val="0"/>
              </a:spcAft>
              <a:buNone/>
            </a:pPr>
            <a:r>
              <a:rPr lang="pl-PL" sz="2900" dirty="0">
                <a:solidFill>
                  <a:schemeClr val="accent1"/>
                </a:solidFill>
                <a:latin typeface="Times New Roman"/>
                <a:ea typeface="Times New Roman"/>
                <a:cs typeface="Times New Roman"/>
                <a:sym typeface="Times New Roman"/>
              </a:rPr>
              <a:t>Publiczna Szkoła </a:t>
            </a:r>
            <a:r>
              <a:rPr lang="pl-PL" sz="2900" dirty="0" smtClean="0">
                <a:solidFill>
                  <a:schemeClr val="accent1"/>
                </a:solidFill>
                <a:latin typeface="Times New Roman"/>
                <a:ea typeface="Times New Roman"/>
                <a:cs typeface="Times New Roman"/>
                <a:sym typeface="Times New Roman"/>
              </a:rPr>
              <a:t>Podstawowa</a:t>
            </a:r>
            <a:br>
              <a:rPr lang="pl-PL" sz="2900" dirty="0" smtClean="0">
                <a:solidFill>
                  <a:schemeClr val="accent1"/>
                </a:solidFill>
                <a:latin typeface="Times New Roman"/>
                <a:ea typeface="Times New Roman"/>
                <a:cs typeface="Times New Roman"/>
                <a:sym typeface="Times New Roman"/>
              </a:rPr>
            </a:br>
            <a:r>
              <a:rPr lang="pl-PL" sz="2900" dirty="0" smtClean="0">
                <a:solidFill>
                  <a:schemeClr val="accent1"/>
                </a:solidFill>
                <a:latin typeface="Times New Roman"/>
                <a:ea typeface="Times New Roman"/>
                <a:cs typeface="Times New Roman"/>
                <a:sym typeface="Times New Roman"/>
              </a:rPr>
              <a:t>im</a:t>
            </a:r>
            <a:r>
              <a:rPr lang="pl-PL" sz="2900" dirty="0">
                <a:solidFill>
                  <a:schemeClr val="accent1"/>
                </a:solidFill>
                <a:latin typeface="Times New Roman"/>
                <a:ea typeface="Times New Roman"/>
                <a:cs typeface="Times New Roman"/>
                <a:sym typeface="Times New Roman"/>
              </a:rPr>
              <a:t>. bł</a:t>
            </a:r>
            <a:r>
              <a:rPr lang="pl-PL" sz="2900" dirty="0" smtClean="0">
                <a:solidFill>
                  <a:schemeClr val="accent1"/>
                </a:solidFill>
                <a:latin typeface="Times New Roman"/>
                <a:ea typeface="Times New Roman"/>
                <a:cs typeface="Times New Roman"/>
                <a:sym typeface="Times New Roman"/>
              </a:rPr>
              <a:t>. Jana </a:t>
            </a:r>
            <a:r>
              <a:rPr lang="pl-PL" sz="2900" dirty="0">
                <a:solidFill>
                  <a:schemeClr val="accent1"/>
                </a:solidFill>
                <a:latin typeface="Times New Roman"/>
                <a:ea typeface="Times New Roman"/>
                <a:cs typeface="Times New Roman"/>
                <a:sym typeface="Times New Roman"/>
              </a:rPr>
              <a:t>Pawła II w </a:t>
            </a:r>
            <a:r>
              <a:rPr lang="pl-PL" sz="2900" dirty="0" smtClean="0">
                <a:solidFill>
                  <a:schemeClr val="accent1"/>
                </a:solidFill>
                <a:latin typeface="Times New Roman"/>
                <a:ea typeface="Times New Roman"/>
                <a:cs typeface="Times New Roman"/>
                <a:sym typeface="Times New Roman"/>
              </a:rPr>
              <a:t>Płocochowie</a:t>
            </a:r>
            <a:endParaRPr sz="2900" dirty="0">
              <a:solidFill>
                <a:schemeClr val="accent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2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 calcmode="lin" valueType="num">
                                      <p:cBhvr additive="base">
                                        <p:cTn id="12" dur="2000"/>
                                        <p:tgtEl>
                                          <p:spTgt spid="15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1822"/>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786050" y="785794"/>
            <a:ext cx="6100818" cy="78581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sz="4000" dirty="0">
                <a:solidFill>
                  <a:srgbClr val="7030A0"/>
                </a:solidFill>
                <a:latin typeface="Times New Roman"/>
                <a:ea typeface="Times New Roman"/>
                <a:cs typeface="Times New Roman"/>
                <a:sym typeface="Times New Roman"/>
              </a:rPr>
              <a:t>Etyka – definicja</a:t>
            </a:r>
            <a:endParaRPr sz="4000">
              <a:solidFill>
                <a:srgbClr val="7030A0"/>
              </a:solidFill>
              <a:latin typeface="Times New Roman"/>
              <a:ea typeface="Times New Roman"/>
              <a:cs typeface="Times New Roman"/>
              <a:sym typeface="Times New Roman"/>
            </a:endParaRPr>
          </a:p>
        </p:txBody>
      </p:sp>
      <p:sp>
        <p:nvSpPr>
          <p:cNvPr id="61" name="Google Shape;61;p14"/>
          <p:cNvSpPr txBox="1">
            <a:spLocks noGrp="1"/>
          </p:cNvSpPr>
          <p:nvPr>
            <p:ph type="body" idx="1"/>
          </p:nvPr>
        </p:nvSpPr>
        <p:spPr>
          <a:xfrm>
            <a:off x="1142976" y="1785926"/>
            <a:ext cx="7429552" cy="447675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FF0000"/>
              </a:buClr>
              <a:buSzPts val="2400"/>
              <a:buFont typeface="Times New Roman"/>
              <a:buChar char="•"/>
            </a:pPr>
            <a:r>
              <a:rPr lang="pl-PL" sz="2400" dirty="0">
                <a:solidFill>
                  <a:srgbClr val="FF0000"/>
                </a:solidFill>
                <a:latin typeface="Times New Roman"/>
                <a:ea typeface="Times New Roman"/>
                <a:cs typeface="Times New Roman"/>
                <a:sym typeface="Times New Roman"/>
              </a:rPr>
              <a:t>Etyka</a:t>
            </a:r>
            <a:r>
              <a:rPr lang="pl-PL" sz="2400" dirty="0">
                <a:solidFill>
                  <a:srgbClr val="292929"/>
                </a:solidFill>
                <a:latin typeface="Times New Roman"/>
                <a:ea typeface="Times New Roman"/>
                <a:cs typeface="Times New Roman"/>
                <a:sym typeface="Times New Roman"/>
              </a:rPr>
              <a:t> - dział filozofii, dotyczący spraw moralnych, zawiera próby racjonalnych odpowiedzi na pytania: </a:t>
            </a:r>
            <a:r>
              <a:rPr lang="pl-PL" sz="2400" dirty="0" smtClean="0">
                <a:solidFill>
                  <a:srgbClr val="292929"/>
                </a:solidFill>
                <a:latin typeface="Times New Roman"/>
                <a:ea typeface="Times New Roman"/>
                <a:cs typeface="Times New Roman"/>
                <a:sym typeface="Times New Roman"/>
              </a:rPr>
              <a:t/>
            </a:r>
            <a:br>
              <a:rPr lang="pl-PL" sz="2400" dirty="0" smtClean="0">
                <a:solidFill>
                  <a:srgbClr val="292929"/>
                </a:solidFill>
                <a:latin typeface="Times New Roman"/>
                <a:ea typeface="Times New Roman"/>
                <a:cs typeface="Times New Roman"/>
                <a:sym typeface="Times New Roman"/>
              </a:rPr>
            </a:br>
            <a:r>
              <a:rPr lang="pl-PL" sz="2400" dirty="0" smtClean="0">
                <a:solidFill>
                  <a:srgbClr val="292929"/>
                </a:solidFill>
                <a:latin typeface="Times New Roman"/>
                <a:ea typeface="Times New Roman"/>
                <a:cs typeface="Times New Roman"/>
                <a:sym typeface="Times New Roman"/>
              </a:rPr>
              <a:t>jak </a:t>
            </a:r>
            <a:r>
              <a:rPr lang="pl-PL" sz="2400" dirty="0">
                <a:solidFill>
                  <a:srgbClr val="292929"/>
                </a:solidFill>
                <a:latin typeface="Times New Roman"/>
                <a:ea typeface="Times New Roman"/>
                <a:cs typeface="Times New Roman"/>
                <a:sym typeface="Times New Roman"/>
              </a:rPr>
              <a:t>żyć, jak rozumieć, oceniać i klasyfikować elementy moralności.  </a:t>
            </a:r>
            <a:endParaRPr dirty="0"/>
          </a:p>
          <a:p>
            <a:pPr marL="342900" lvl="0" indent="-342900" algn="l" rtl="0">
              <a:lnSpc>
                <a:spcPct val="80000"/>
              </a:lnSpc>
              <a:spcBef>
                <a:spcPts val="480"/>
              </a:spcBef>
              <a:spcAft>
                <a:spcPts val="0"/>
              </a:spcAft>
              <a:buClr>
                <a:srgbClr val="292929"/>
              </a:buClr>
              <a:buSzPts val="2400"/>
              <a:buFont typeface="Times New Roman"/>
              <a:buChar char="•"/>
            </a:pPr>
            <a:r>
              <a:rPr lang="pl-PL" sz="2400" dirty="0">
                <a:solidFill>
                  <a:srgbClr val="292929"/>
                </a:solidFill>
                <a:latin typeface="Times New Roman"/>
                <a:ea typeface="Times New Roman"/>
                <a:cs typeface="Times New Roman"/>
                <a:sym typeface="Times New Roman"/>
              </a:rPr>
              <a:t>Słowo „etyka” pochodzi od greckiego słowa „</a:t>
            </a:r>
            <a:r>
              <a:rPr lang="pl-PL" sz="2400" dirty="0" err="1">
                <a:solidFill>
                  <a:srgbClr val="292929"/>
                </a:solidFill>
                <a:latin typeface="Times New Roman"/>
                <a:ea typeface="Times New Roman"/>
                <a:cs typeface="Times New Roman"/>
                <a:sym typeface="Times New Roman"/>
              </a:rPr>
              <a:t>ethos</a:t>
            </a:r>
            <a:r>
              <a:rPr lang="pl-PL" sz="2400" dirty="0">
                <a:solidFill>
                  <a:srgbClr val="292929"/>
                </a:solidFill>
                <a:latin typeface="Times New Roman"/>
                <a:ea typeface="Times New Roman"/>
                <a:cs typeface="Times New Roman"/>
                <a:sym typeface="Times New Roman"/>
              </a:rPr>
              <a:t>”, </a:t>
            </a:r>
            <a:r>
              <a:rPr lang="pl-PL" sz="2400" dirty="0" smtClean="0">
                <a:solidFill>
                  <a:srgbClr val="292929"/>
                </a:solidFill>
                <a:latin typeface="Times New Roman"/>
                <a:ea typeface="Times New Roman"/>
                <a:cs typeface="Times New Roman"/>
                <a:sym typeface="Times New Roman"/>
              </a:rPr>
              <a:t/>
            </a:r>
            <a:br>
              <a:rPr lang="pl-PL" sz="2400" dirty="0" smtClean="0">
                <a:solidFill>
                  <a:srgbClr val="292929"/>
                </a:solidFill>
                <a:latin typeface="Times New Roman"/>
                <a:ea typeface="Times New Roman"/>
                <a:cs typeface="Times New Roman"/>
                <a:sym typeface="Times New Roman"/>
              </a:rPr>
            </a:br>
            <a:r>
              <a:rPr lang="pl-PL" sz="2400" dirty="0" smtClean="0">
                <a:solidFill>
                  <a:srgbClr val="292929"/>
                </a:solidFill>
                <a:latin typeface="Times New Roman"/>
                <a:ea typeface="Times New Roman"/>
                <a:cs typeface="Times New Roman"/>
                <a:sym typeface="Times New Roman"/>
              </a:rPr>
              <a:t>co </a:t>
            </a:r>
            <a:r>
              <a:rPr lang="pl-PL" sz="2400" dirty="0">
                <a:solidFill>
                  <a:srgbClr val="292929"/>
                </a:solidFill>
                <a:latin typeface="Times New Roman"/>
                <a:ea typeface="Times New Roman"/>
                <a:cs typeface="Times New Roman"/>
                <a:sym typeface="Times New Roman"/>
              </a:rPr>
              <a:t>oznacza - zwyczaj, obyczaj.</a:t>
            </a:r>
            <a:endParaRPr dirty="0"/>
          </a:p>
          <a:p>
            <a:pPr marL="342900" lvl="0" indent="-342900" algn="l" rtl="0">
              <a:lnSpc>
                <a:spcPct val="80000"/>
              </a:lnSpc>
              <a:spcBef>
                <a:spcPts val="480"/>
              </a:spcBef>
              <a:spcAft>
                <a:spcPts val="0"/>
              </a:spcAft>
              <a:buClr>
                <a:srgbClr val="292929"/>
              </a:buClr>
              <a:buSzPts val="2400"/>
              <a:buFont typeface="Times New Roman"/>
              <a:buChar char="•"/>
            </a:pPr>
            <a:r>
              <a:rPr lang="pl-PL" sz="2400" dirty="0">
                <a:solidFill>
                  <a:srgbClr val="292929"/>
                </a:solidFill>
                <a:latin typeface="Times New Roman"/>
                <a:ea typeface="Times New Roman"/>
                <a:cs typeface="Times New Roman"/>
                <a:sym typeface="Times New Roman"/>
              </a:rPr>
              <a:t>Etyka to nauka o moralności, nakazuje, co należy czynić, a wzbrania rzeczy przeciwnych. </a:t>
            </a:r>
            <a:endParaRPr dirty="0"/>
          </a:p>
          <a:p>
            <a:pPr marL="342900" lvl="0" indent="-342900" algn="l" rtl="0">
              <a:lnSpc>
                <a:spcPct val="80000"/>
              </a:lnSpc>
              <a:spcBef>
                <a:spcPts val="480"/>
              </a:spcBef>
              <a:spcAft>
                <a:spcPts val="0"/>
              </a:spcAft>
              <a:buClr>
                <a:schemeClr val="dk1"/>
              </a:buClr>
              <a:buSzPts val="2400"/>
              <a:buFont typeface="Helvetica Neue"/>
              <a:buNone/>
            </a:pPr>
            <a:endParaRPr sz="2400" dirty="0">
              <a:solidFill>
                <a:srgbClr val="292929"/>
              </a:solidFill>
              <a:latin typeface="Times New Roman"/>
              <a:ea typeface="Times New Roman"/>
              <a:cs typeface="Times New Roman"/>
              <a:sym typeface="Times New Roman"/>
            </a:endParaRPr>
          </a:p>
          <a:p>
            <a:pPr marL="342900" lvl="0" indent="-190500" algn="l" rtl="0">
              <a:lnSpc>
                <a:spcPct val="80000"/>
              </a:lnSpc>
              <a:spcBef>
                <a:spcPts val="480"/>
              </a:spcBef>
              <a:spcAft>
                <a:spcPts val="0"/>
              </a:spcAft>
              <a:buClr>
                <a:schemeClr val="dk1"/>
              </a:buClr>
              <a:buSzPts val="2400"/>
              <a:buFont typeface="Helvetica Neue"/>
              <a:buNone/>
            </a:pPr>
            <a:endParaRPr sz="2400" dirty="0">
              <a:solidFill>
                <a:srgbClr val="777777"/>
              </a:solidFill>
              <a:latin typeface="Times New Roman"/>
              <a:ea typeface="Times New Roman"/>
              <a:cs typeface="Times New Roman"/>
              <a:sym typeface="Times New Roman"/>
            </a:endParaRPr>
          </a:p>
        </p:txBody>
      </p:sp>
      <p:pic>
        <p:nvPicPr>
          <p:cNvPr id="62" name="Google Shape;62;p14" descr="2.jpg"/>
          <p:cNvPicPr preferRelativeResize="0"/>
          <p:nvPr/>
        </p:nvPicPr>
        <p:blipFill rotWithShape="1">
          <a:blip r:embed="rId3">
            <a:alphaModFix/>
          </a:blip>
          <a:srcRect/>
          <a:stretch/>
        </p:blipFill>
        <p:spPr>
          <a:xfrm>
            <a:off x="2857488" y="4429132"/>
            <a:ext cx="3429024" cy="1905000"/>
          </a:xfrm>
          <a:prstGeom prst="roundRect">
            <a:avLst>
              <a:gd name="adj" fmla="val 8594"/>
            </a:avLst>
          </a:prstGeom>
          <a:solidFill>
            <a:srgbClr val="ECECEC"/>
          </a:solidFill>
          <a:ln>
            <a:noFill/>
          </a:ln>
          <a:effectLst>
            <a:reflection stA="38000" endPos="28000" dist="5000" dir="5400000" sy="-100000" algn="bl" rotWithShape="0"/>
          </a:effectLst>
        </p:spPr>
      </p:pic>
      <p:sp>
        <p:nvSpPr>
          <p:cNvPr id="5" name="pole tekstowe 4"/>
          <p:cNvSpPr txBox="1"/>
          <p:nvPr/>
        </p:nvSpPr>
        <p:spPr>
          <a:xfrm>
            <a:off x="154236" y="5706738"/>
            <a:ext cx="2544896" cy="954107"/>
          </a:xfrm>
          <a:prstGeom prst="rect">
            <a:avLst/>
          </a:prstGeom>
          <a:noFill/>
        </p:spPr>
        <p:txBody>
          <a:bodyPr wrap="square" rtlCol="0">
            <a:spAutoFit/>
          </a:bodyPr>
          <a:lstStyle/>
          <a:p>
            <a:r>
              <a:rPr lang="pl-PL" dirty="0" smtClean="0">
                <a:latin typeface="Times New Roman" pitchFamily="18" charset="0"/>
                <a:cs typeface="Times New Roman" pitchFamily="18" charset="0"/>
              </a:rPr>
              <a:t>Źródło fotografii: </a:t>
            </a:r>
          </a:p>
          <a:p>
            <a:r>
              <a:rPr lang="pl-PL" dirty="0" smtClean="0">
                <a:latin typeface="Times New Roman" pitchFamily="18" charset="0"/>
                <a:cs typeface="Times New Roman" pitchFamily="18" charset="0"/>
                <a:hlinkClick r:id="rId4"/>
              </a:rPr>
              <a:t>http://els.com.pl/wp-content/uploads/2019/12/etyka.jpg</a:t>
            </a:r>
            <a:endParaRPr lang="pl-PL" dirty="0">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xEl>
                                              <p:pRg st="0" end="0"/>
                                            </p:txEl>
                                          </p:spTgt>
                                        </p:tgtEl>
                                        <p:attrNameLst>
                                          <p:attrName>style.visibility</p:attrName>
                                        </p:attrNameLst>
                                      </p:cBhvr>
                                      <p:to>
                                        <p:strVal val="visible"/>
                                      </p:to>
                                    </p:set>
                                    <p:animEffect transition="in" filter="fade">
                                      <p:cBhvr>
                                        <p:cTn id="12" dur="1822"/>
                                        <p:tgtEl>
                                          <p:spTgt spid="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xEl>
                                              <p:pRg st="1" end="1"/>
                                            </p:txEl>
                                          </p:spTgt>
                                        </p:tgtEl>
                                        <p:attrNameLst>
                                          <p:attrName>style.visibility</p:attrName>
                                        </p:attrNameLst>
                                      </p:cBhvr>
                                      <p:to>
                                        <p:strVal val="visible"/>
                                      </p:to>
                                    </p:set>
                                    <p:animEffect transition="in" filter="fade">
                                      <p:cBhvr>
                                        <p:cTn id="17" dur="1822"/>
                                        <p:tgtEl>
                                          <p:spTgt spid="6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xEl>
                                              <p:pRg st="2" end="2"/>
                                            </p:txEl>
                                          </p:spTgt>
                                        </p:tgtEl>
                                        <p:attrNameLst>
                                          <p:attrName>style.visibility</p:attrName>
                                        </p:attrNameLst>
                                      </p:cBhvr>
                                      <p:to>
                                        <p:strVal val="visible"/>
                                      </p:to>
                                    </p:set>
                                    <p:animEffect transition="in" filter="fade">
                                      <p:cBhvr>
                                        <p:cTn id="22" dur="1822"/>
                                        <p:tgtEl>
                                          <p:spTgt spid="6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2000"/>
                                        <p:tgtEl>
                                          <p:spTgt spid="6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000" fill="hold"/>
                                        <p:tgtEl>
                                          <p:spTgt spid="5"/>
                                        </p:tgtEl>
                                        <p:attrNameLst>
                                          <p:attrName>ppt_x</p:attrName>
                                        </p:attrNameLst>
                                      </p:cBhvr>
                                      <p:tavLst>
                                        <p:tav tm="0">
                                          <p:val>
                                            <p:strVal val="#ppt_x"/>
                                          </p:val>
                                        </p:tav>
                                        <p:tav tm="100000">
                                          <p:val>
                                            <p:strVal val="#ppt_x"/>
                                          </p:val>
                                        </p:tav>
                                      </p:tavLst>
                                    </p:anim>
                                    <p:anim calcmode="lin" valueType="num">
                                      <p:cBhvr additive="base">
                                        <p:cTn id="3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000232" y="0"/>
            <a:ext cx="6934200" cy="97315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sz="4000">
                <a:solidFill>
                  <a:srgbClr val="7030A0"/>
                </a:solidFill>
                <a:latin typeface="Times New Roman"/>
                <a:ea typeface="Times New Roman"/>
                <a:cs typeface="Times New Roman"/>
                <a:sym typeface="Times New Roman"/>
              </a:rPr>
              <a:t>Podstawowe zasady etyczne</a:t>
            </a:r>
            <a:endParaRPr sz="4000">
              <a:solidFill>
                <a:srgbClr val="7030A0"/>
              </a:solidFill>
              <a:latin typeface="Times New Roman"/>
              <a:ea typeface="Times New Roman"/>
              <a:cs typeface="Times New Roman"/>
              <a:sym typeface="Times New Roman"/>
            </a:endParaRPr>
          </a:p>
        </p:txBody>
      </p:sp>
      <p:sp>
        <p:nvSpPr>
          <p:cNvPr id="69" name="Google Shape;69;p15"/>
          <p:cNvSpPr txBox="1">
            <a:spLocks noGrp="1"/>
          </p:cNvSpPr>
          <p:nvPr>
            <p:ph type="body" idx="1"/>
          </p:nvPr>
        </p:nvSpPr>
        <p:spPr>
          <a:xfrm>
            <a:off x="1928794" y="928670"/>
            <a:ext cx="6934200" cy="592933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Nie otwierajmy poczty czy korespondencji przychodzącej do podopiecznego, chyba że wcześniej ustalimy to bezpośrednio z nim albo z jego rodziną.</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Obowiązuje nas bezwzględny zakaz spożywania alkoholu i innych używek lub substancji odurzających w miejscu zamieszkania </a:t>
            </a:r>
            <a:r>
              <a:rPr lang="pl-PL" sz="1800" dirty="0" smtClean="0">
                <a:solidFill>
                  <a:srgbClr val="292929"/>
                </a:solidFill>
                <a:latin typeface="Times New Roman"/>
                <a:ea typeface="Times New Roman"/>
                <a:cs typeface="Times New Roman"/>
                <a:sym typeface="Times New Roman"/>
              </a:rPr>
              <a:t/>
            </a:r>
            <a:br>
              <a:rPr lang="pl-PL" sz="1800" dirty="0" smtClean="0">
                <a:solidFill>
                  <a:srgbClr val="292929"/>
                </a:solidFill>
                <a:latin typeface="Times New Roman"/>
                <a:ea typeface="Times New Roman"/>
                <a:cs typeface="Times New Roman"/>
                <a:sym typeface="Times New Roman"/>
              </a:rPr>
            </a:br>
            <a:r>
              <a:rPr lang="pl-PL" sz="1800" dirty="0" smtClean="0">
                <a:solidFill>
                  <a:srgbClr val="292929"/>
                </a:solidFill>
                <a:latin typeface="Times New Roman"/>
                <a:ea typeface="Times New Roman"/>
                <a:cs typeface="Times New Roman"/>
                <a:sym typeface="Times New Roman"/>
              </a:rPr>
              <a:t>i </a:t>
            </a:r>
            <a:r>
              <a:rPr lang="pl-PL" sz="1800" dirty="0">
                <a:solidFill>
                  <a:srgbClr val="292929"/>
                </a:solidFill>
                <a:latin typeface="Times New Roman"/>
                <a:ea typeface="Times New Roman"/>
                <a:cs typeface="Times New Roman"/>
                <a:sym typeface="Times New Roman"/>
              </a:rPr>
              <a:t>przebywania podopiecznego.</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Szanowanie innych.</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Tolerancja drugiej osoby.</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Uczciwość względem innych.</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Kultura osobista.</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Szanuj prawa innych.</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 Życie ma wielką wartość.</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 Traktuj wszystkich sprawiedliwie.</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 Staraj się zawsze mówić prawdę.</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 Staraj się być odpowiedzialny.</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 Staraj się być miły dla innych.</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 Zawsze staraj się nauczyć jak najwięcej.</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Ciesz się życiem.</a:t>
            </a:r>
            <a:endParaRPr dirty="0"/>
          </a:p>
          <a:p>
            <a:pPr marL="342900" lvl="0" indent="-342900" algn="l" rtl="0">
              <a:spcBef>
                <a:spcPts val="360"/>
              </a:spcBef>
              <a:spcAft>
                <a:spcPts val="0"/>
              </a:spcAft>
              <a:buClr>
                <a:srgbClr val="292929"/>
              </a:buClr>
              <a:buSzPts val="1800"/>
              <a:buFont typeface="Times New Roman"/>
              <a:buChar char="•"/>
            </a:pPr>
            <a:r>
              <a:rPr lang="pl-PL" sz="1800" dirty="0">
                <a:solidFill>
                  <a:srgbClr val="292929"/>
                </a:solidFill>
                <a:latin typeface="Times New Roman"/>
                <a:ea typeface="Times New Roman"/>
                <a:cs typeface="Times New Roman"/>
                <a:sym typeface="Times New Roman"/>
              </a:rPr>
              <a:t> Szanuj przyrodę.</a:t>
            </a:r>
            <a:endParaRPr dirty="0"/>
          </a:p>
          <a:p>
            <a:pPr marL="342900" lvl="0" indent="-342900" algn="l" rtl="0">
              <a:spcBef>
                <a:spcPts val="360"/>
              </a:spcBef>
              <a:spcAft>
                <a:spcPts val="0"/>
              </a:spcAft>
              <a:buClr>
                <a:schemeClr val="dk1"/>
              </a:buClr>
              <a:buSzPts val="1800"/>
              <a:buFont typeface="Helvetica Neue"/>
              <a:buNone/>
            </a:pPr>
            <a:endParaRPr sz="1800" dirty="0">
              <a:solidFill>
                <a:srgbClr val="292929"/>
              </a:solidFill>
              <a:latin typeface="Times New Roman"/>
              <a:ea typeface="Times New Roman"/>
              <a:cs typeface="Times New Roman"/>
              <a:sym typeface="Times New Roman"/>
            </a:endParaRPr>
          </a:p>
          <a:p>
            <a:pPr marL="342900" lvl="0" indent="-342900" algn="l" rtl="0">
              <a:spcBef>
                <a:spcPts val="400"/>
              </a:spcBef>
              <a:spcAft>
                <a:spcPts val="0"/>
              </a:spcAft>
              <a:buClr>
                <a:srgbClr val="292929"/>
              </a:buClr>
              <a:buSzPts val="2000"/>
              <a:buFont typeface="Times New Roman"/>
              <a:buNone/>
            </a:pPr>
            <a:r>
              <a:rPr lang="pl-PL" sz="2000" dirty="0">
                <a:solidFill>
                  <a:srgbClr val="292929"/>
                </a:solidFill>
                <a:latin typeface="Times New Roman"/>
                <a:ea typeface="Times New Roman"/>
                <a:cs typeface="Times New Roman"/>
                <a:sym typeface="Times New Roman"/>
              </a:rPr>
              <a:t/>
            </a:r>
            <a:br>
              <a:rPr lang="pl-PL" sz="2000" dirty="0">
                <a:solidFill>
                  <a:srgbClr val="292929"/>
                </a:solidFill>
                <a:latin typeface="Times New Roman"/>
                <a:ea typeface="Times New Roman"/>
                <a:cs typeface="Times New Roman"/>
                <a:sym typeface="Times New Roman"/>
              </a:rPr>
            </a:br>
            <a:endParaRPr sz="2000" dirty="0">
              <a:solidFill>
                <a:srgbClr val="292929"/>
              </a:solidFill>
              <a:latin typeface="Times New Roman"/>
              <a:ea typeface="Times New Roman"/>
              <a:cs typeface="Times New Roman"/>
              <a:sym typeface="Times New Roman"/>
            </a:endParaRPr>
          </a:p>
          <a:p>
            <a:pPr marL="342900" lvl="0" indent="-215900" algn="l" rtl="0">
              <a:lnSpc>
                <a:spcPct val="80000"/>
              </a:lnSpc>
              <a:spcBef>
                <a:spcPts val="400"/>
              </a:spcBef>
              <a:spcAft>
                <a:spcPts val="0"/>
              </a:spcAft>
              <a:buClr>
                <a:schemeClr val="dk1"/>
              </a:buClr>
              <a:buSzPts val="2000"/>
              <a:buFont typeface="Helvetica Neue"/>
              <a:buNone/>
            </a:pPr>
            <a:endParaRPr sz="2000" dirty="0">
              <a:solidFill>
                <a:srgbClr val="4D4D4D"/>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2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xEl>
                                              <p:pRg st="0" end="0"/>
                                            </p:txEl>
                                          </p:spTgt>
                                        </p:tgtEl>
                                        <p:attrNameLst>
                                          <p:attrName>style.visibility</p:attrName>
                                        </p:attrNameLst>
                                      </p:cBhvr>
                                      <p:to>
                                        <p:strVal val="visible"/>
                                      </p:to>
                                    </p:set>
                                    <p:animEffect transition="in" filter="fade">
                                      <p:cBhvr>
                                        <p:cTn id="12" dur="1822"/>
                                        <p:tgtEl>
                                          <p:spTgt spid="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xEl>
                                              <p:pRg st="1" end="1"/>
                                            </p:txEl>
                                          </p:spTgt>
                                        </p:tgtEl>
                                        <p:attrNameLst>
                                          <p:attrName>style.visibility</p:attrName>
                                        </p:attrNameLst>
                                      </p:cBhvr>
                                      <p:to>
                                        <p:strVal val="visible"/>
                                      </p:to>
                                    </p:set>
                                    <p:animEffect transition="in" filter="fade">
                                      <p:cBhvr>
                                        <p:cTn id="17" dur="1822"/>
                                        <p:tgtEl>
                                          <p:spTgt spid="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xEl>
                                              <p:pRg st="2" end="2"/>
                                            </p:txEl>
                                          </p:spTgt>
                                        </p:tgtEl>
                                        <p:attrNameLst>
                                          <p:attrName>style.visibility</p:attrName>
                                        </p:attrNameLst>
                                      </p:cBhvr>
                                      <p:to>
                                        <p:strVal val="visible"/>
                                      </p:to>
                                    </p:set>
                                    <p:animEffect transition="in" filter="fade">
                                      <p:cBhvr>
                                        <p:cTn id="22" dur="1822"/>
                                        <p:tgtEl>
                                          <p:spTgt spid="6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
                                            <p:txEl>
                                              <p:pRg st="3" end="3"/>
                                            </p:txEl>
                                          </p:spTgt>
                                        </p:tgtEl>
                                        <p:attrNameLst>
                                          <p:attrName>style.visibility</p:attrName>
                                        </p:attrNameLst>
                                      </p:cBhvr>
                                      <p:to>
                                        <p:strVal val="visible"/>
                                      </p:to>
                                    </p:set>
                                    <p:animEffect transition="in" filter="fade">
                                      <p:cBhvr>
                                        <p:cTn id="27" dur="1822"/>
                                        <p:tgtEl>
                                          <p:spTgt spid="6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xEl>
                                              <p:pRg st="4" end="4"/>
                                            </p:txEl>
                                          </p:spTgt>
                                        </p:tgtEl>
                                        <p:attrNameLst>
                                          <p:attrName>style.visibility</p:attrName>
                                        </p:attrNameLst>
                                      </p:cBhvr>
                                      <p:to>
                                        <p:strVal val="visible"/>
                                      </p:to>
                                    </p:set>
                                    <p:animEffect transition="in" filter="fade">
                                      <p:cBhvr>
                                        <p:cTn id="32" dur="1822"/>
                                        <p:tgtEl>
                                          <p:spTgt spid="6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
                                            <p:txEl>
                                              <p:pRg st="5" end="5"/>
                                            </p:txEl>
                                          </p:spTgt>
                                        </p:tgtEl>
                                        <p:attrNameLst>
                                          <p:attrName>style.visibility</p:attrName>
                                        </p:attrNameLst>
                                      </p:cBhvr>
                                      <p:to>
                                        <p:strVal val="visible"/>
                                      </p:to>
                                    </p:set>
                                    <p:animEffect transition="in" filter="fade">
                                      <p:cBhvr>
                                        <p:cTn id="37" dur="1822"/>
                                        <p:tgtEl>
                                          <p:spTgt spid="6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
                                            <p:txEl>
                                              <p:pRg st="6" end="6"/>
                                            </p:txEl>
                                          </p:spTgt>
                                        </p:tgtEl>
                                        <p:attrNameLst>
                                          <p:attrName>style.visibility</p:attrName>
                                        </p:attrNameLst>
                                      </p:cBhvr>
                                      <p:to>
                                        <p:strVal val="visible"/>
                                      </p:to>
                                    </p:set>
                                    <p:animEffect transition="in" filter="fade">
                                      <p:cBhvr>
                                        <p:cTn id="42" dur="1822"/>
                                        <p:tgtEl>
                                          <p:spTgt spid="6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
                                            <p:txEl>
                                              <p:pRg st="7" end="7"/>
                                            </p:txEl>
                                          </p:spTgt>
                                        </p:tgtEl>
                                        <p:attrNameLst>
                                          <p:attrName>style.visibility</p:attrName>
                                        </p:attrNameLst>
                                      </p:cBhvr>
                                      <p:to>
                                        <p:strVal val="visible"/>
                                      </p:to>
                                    </p:set>
                                    <p:animEffect transition="in" filter="fade">
                                      <p:cBhvr>
                                        <p:cTn id="47" dur="1822"/>
                                        <p:tgtEl>
                                          <p:spTgt spid="6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
                                            <p:txEl>
                                              <p:pRg st="8" end="8"/>
                                            </p:txEl>
                                          </p:spTgt>
                                        </p:tgtEl>
                                        <p:attrNameLst>
                                          <p:attrName>style.visibility</p:attrName>
                                        </p:attrNameLst>
                                      </p:cBhvr>
                                      <p:to>
                                        <p:strVal val="visible"/>
                                      </p:to>
                                    </p:set>
                                    <p:animEffect transition="in" filter="fade">
                                      <p:cBhvr>
                                        <p:cTn id="52" dur="1822"/>
                                        <p:tgtEl>
                                          <p:spTgt spid="6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9">
                                            <p:txEl>
                                              <p:pRg st="9" end="9"/>
                                            </p:txEl>
                                          </p:spTgt>
                                        </p:tgtEl>
                                        <p:attrNameLst>
                                          <p:attrName>style.visibility</p:attrName>
                                        </p:attrNameLst>
                                      </p:cBhvr>
                                      <p:to>
                                        <p:strVal val="visible"/>
                                      </p:to>
                                    </p:set>
                                    <p:animEffect transition="in" filter="fade">
                                      <p:cBhvr>
                                        <p:cTn id="57" dur="1822"/>
                                        <p:tgtEl>
                                          <p:spTgt spid="6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9">
                                            <p:txEl>
                                              <p:pRg st="10" end="10"/>
                                            </p:txEl>
                                          </p:spTgt>
                                        </p:tgtEl>
                                        <p:attrNameLst>
                                          <p:attrName>style.visibility</p:attrName>
                                        </p:attrNameLst>
                                      </p:cBhvr>
                                      <p:to>
                                        <p:strVal val="visible"/>
                                      </p:to>
                                    </p:set>
                                    <p:animEffect transition="in" filter="fade">
                                      <p:cBhvr>
                                        <p:cTn id="62" dur="1822"/>
                                        <p:tgtEl>
                                          <p:spTgt spid="69">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9">
                                            <p:txEl>
                                              <p:pRg st="11" end="11"/>
                                            </p:txEl>
                                          </p:spTgt>
                                        </p:tgtEl>
                                        <p:attrNameLst>
                                          <p:attrName>style.visibility</p:attrName>
                                        </p:attrNameLst>
                                      </p:cBhvr>
                                      <p:to>
                                        <p:strVal val="visible"/>
                                      </p:to>
                                    </p:set>
                                    <p:animEffect transition="in" filter="fade">
                                      <p:cBhvr>
                                        <p:cTn id="67" dur="1822"/>
                                        <p:tgtEl>
                                          <p:spTgt spid="69">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9">
                                            <p:txEl>
                                              <p:pRg st="12" end="12"/>
                                            </p:txEl>
                                          </p:spTgt>
                                        </p:tgtEl>
                                        <p:attrNameLst>
                                          <p:attrName>style.visibility</p:attrName>
                                        </p:attrNameLst>
                                      </p:cBhvr>
                                      <p:to>
                                        <p:strVal val="visible"/>
                                      </p:to>
                                    </p:set>
                                    <p:animEffect transition="in" filter="fade">
                                      <p:cBhvr>
                                        <p:cTn id="72" dur="1822"/>
                                        <p:tgtEl>
                                          <p:spTgt spid="69">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9">
                                            <p:txEl>
                                              <p:pRg st="13" end="13"/>
                                            </p:txEl>
                                          </p:spTgt>
                                        </p:tgtEl>
                                        <p:attrNameLst>
                                          <p:attrName>style.visibility</p:attrName>
                                        </p:attrNameLst>
                                      </p:cBhvr>
                                      <p:to>
                                        <p:strVal val="visible"/>
                                      </p:to>
                                    </p:set>
                                    <p:animEffect transition="in" filter="fade">
                                      <p:cBhvr>
                                        <p:cTn id="77" dur="1822"/>
                                        <p:tgtEl>
                                          <p:spTgt spid="69">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9">
                                            <p:txEl>
                                              <p:pRg st="14" end="14"/>
                                            </p:txEl>
                                          </p:spTgt>
                                        </p:tgtEl>
                                        <p:attrNameLst>
                                          <p:attrName>style.visibility</p:attrName>
                                        </p:attrNameLst>
                                      </p:cBhvr>
                                      <p:to>
                                        <p:strVal val="visible"/>
                                      </p:to>
                                    </p:set>
                                    <p:animEffect transition="in" filter="fade">
                                      <p:cBhvr>
                                        <p:cTn id="82" dur="1822"/>
                                        <p:tgtEl>
                                          <p:spTgt spid="6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257496" y="928670"/>
            <a:ext cx="5886504"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a:solidFill>
                  <a:srgbClr val="7030A0"/>
                </a:solidFill>
                <a:latin typeface="Times New Roman"/>
                <a:ea typeface="Times New Roman"/>
                <a:cs typeface="Times New Roman"/>
                <a:sym typeface="Times New Roman"/>
              </a:rPr>
              <a:t>Etyka chrześcijańska</a:t>
            </a:r>
            <a:endParaRPr>
              <a:solidFill>
                <a:srgbClr val="7030A0"/>
              </a:solidFill>
              <a:latin typeface="Times New Roman"/>
              <a:ea typeface="Times New Roman"/>
              <a:cs typeface="Times New Roman"/>
              <a:sym typeface="Times New Roman"/>
            </a:endParaRPr>
          </a:p>
        </p:txBody>
      </p:sp>
      <p:sp>
        <p:nvSpPr>
          <p:cNvPr id="75" name="Google Shape;75;p16"/>
          <p:cNvSpPr txBox="1">
            <a:spLocks noGrp="1"/>
          </p:cNvSpPr>
          <p:nvPr>
            <p:ph type="body" idx="1"/>
          </p:nvPr>
        </p:nvSpPr>
        <p:spPr>
          <a:xfrm>
            <a:off x="1000100" y="2071678"/>
            <a:ext cx="73152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2400"/>
              <a:buFont typeface="Times New Roman"/>
              <a:buChar char="•"/>
            </a:pPr>
            <a:r>
              <a:rPr lang="pl-PL" sz="2400">
                <a:solidFill>
                  <a:srgbClr val="FF0000"/>
                </a:solidFill>
                <a:latin typeface="Times New Roman"/>
                <a:ea typeface="Times New Roman"/>
                <a:cs typeface="Times New Roman"/>
                <a:sym typeface="Times New Roman"/>
              </a:rPr>
              <a:t>Etyka chrześcijańska </a:t>
            </a:r>
            <a:r>
              <a:rPr lang="pl-PL" sz="2400">
                <a:solidFill>
                  <a:srgbClr val="1B0622"/>
                </a:solidFill>
                <a:latin typeface="Times New Roman"/>
                <a:ea typeface="Times New Roman"/>
                <a:cs typeface="Times New Roman"/>
                <a:sym typeface="Times New Roman"/>
              </a:rPr>
              <a:t>zobowiązuje do uznania Słowa Bożego jako najwyższego priorytetu oraz Boga za najwyższe dobro. Czynienie wszystkiego na chwałę Boga uznawane jest za szczęście człowieka. Poza Bogiem nie znajdziemy szczęścia. Do szczęścia </a:t>
            </a:r>
            <a:br>
              <a:rPr lang="pl-PL" sz="2400">
                <a:solidFill>
                  <a:srgbClr val="1B0622"/>
                </a:solidFill>
                <a:latin typeface="Times New Roman"/>
                <a:ea typeface="Times New Roman"/>
                <a:cs typeface="Times New Roman"/>
                <a:sym typeface="Times New Roman"/>
              </a:rPr>
            </a:br>
            <a:r>
              <a:rPr lang="pl-PL" sz="2400">
                <a:solidFill>
                  <a:srgbClr val="1B0622"/>
                </a:solidFill>
                <a:latin typeface="Times New Roman"/>
                <a:ea typeface="Times New Roman"/>
                <a:cs typeface="Times New Roman"/>
                <a:sym typeface="Times New Roman"/>
              </a:rPr>
              <a:t>w Bogu dochodzimy przez zaparcie się samego siebie, nie przez egzystencjalistyczną samorealizację. Dzięki postępowaniu zgodnie z tą etyką możemy realistycznie postrzegać człowieka i oceniać jego postępowanie.</a:t>
            </a:r>
            <a:endParaRPr sz="2400">
              <a:solidFill>
                <a:srgbClr val="1B0622"/>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xEl>
                                              <p:pRg st="0" end="0"/>
                                            </p:txEl>
                                          </p:spTgt>
                                        </p:tgtEl>
                                        <p:attrNameLst>
                                          <p:attrName>style.visibility</p:attrName>
                                        </p:attrNameLst>
                                      </p:cBhvr>
                                      <p:to>
                                        <p:strVal val="visible"/>
                                      </p:to>
                                    </p:set>
                                    <p:animEffect transition="in" filter="fade">
                                      <p:cBhvr>
                                        <p:cTn id="12" dur="1822"/>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2914632" y="642918"/>
            <a:ext cx="6229368"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a:solidFill>
                  <a:srgbClr val="7030A0"/>
                </a:solidFill>
                <a:latin typeface="Times New Roman"/>
                <a:ea typeface="Times New Roman"/>
                <a:cs typeface="Times New Roman"/>
                <a:sym typeface="Times New Roman"/>
              </a:rPr>
              <a:t>Normy moralne - definicja </a:t>
            </a:r>
            <a:endParaRPr>
              <a:solidFill>
                <a:srgbClr val="7030A0"/>
              </a:solidFill>
              <a:latin typeface="Times New Roman"/>
              <a:ea typeface="Times New Roman"/>
              <a:cs typeface="Times New Roman"/>
              <a:sym typeface="Times New Roman"/>
            </a:endParaRPr>
          </a:p>
        </p:txBody>
      </p:sp>
      <p:sp>
        <p:nvSpPr>
          <p:cNvPr id="81" name="Google Shape;81;p17"/>
          <p:cNvSpPr txBox="1">
            <a:spLocks noGrp="1"/>
          </p:cNvSpPr>
          <p:nvPr>
            <p:ph type="body" idx="1"/>
          </p:nvPr>
        </p:nvSpPr>
        <p:spPr>
          <a:xfrm>
            <a:off x="928662" y="2000240"/>
            <a:ext cx="7315200" cy="200026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2800"/>
              <a:buFont typeface="Times New Roman"/>
              <a:buChar char="•"/>
            </a:pPr>
            <a:r>
              <a:rPr lang="pl-PL" sz="2800" dirty="0">
                <a:solidFill>
                  <a:srgbClr val="FF0000"/>
                </a:solidFill>
                <a:latin typeface="Times New Roman"/>
                <a:ea typeface="Times New Roman"/>
                <a:cs typeface="Times New Roman"/>
                <a:sym typeface="Times New Roman"/>
              </a:rPr>
              <a:t>Normy</a:t>
            </a:r>
            <a:r>
              <a:rPr lang="pl-PL" sz="2800" dirty="0">
                <a:solidFill>
                  <a:srgbClr val="292929"/>
                </a:solidFill>
                <a:latin typeface="Times New Roman"/>
                <a:ea typeface="Times New Roman"/>
                <a:cs typeface="Times New Roman"/>
                <a:sym typeface="Times New Roman"/>
              </a:rPr>
              <a:t> </a:t>
            </a:r>
            <a:r>
              <a:rPr lang="pl-PL" sz="2800" dirty="0">
                <a:solidFill>
                  <a:srgbClr val="FF0000"/>
                </a:solidFill>
                <a:latin typeface="Times New Roman"/>
                <a:ea typeface="Times New Roman"/>
                <a:cs typeface="Times New Roman"/>
                <a:sym typeface="Times New Roman"/>
              </a:rPr>
              <a:t>moralne</a:t>
            </a:r>
            <a:r>
              <a:rPr lang="pl-PL" sz="2800" dirty="0">
                <a:solidFill>
                  <a:srgbClr val="292929"/>
                </a:solidFill>
                <a:latin typeface="Times New Roman"/>
                <a:ea typeface="Times New Roman"/>
                <a:cs typeface="Times New Roman"/>
                <a:sym typeface="Times New Roman"/>
              </a:rPr>
              <a:t> - to po prostu zdolność odróżniania dobra od zła. Czyli normy moralne </a:t>
            </a:r>
            <a:r>
              <a:rPr lang="pl-PL" sz="2800" dirty="0" smtClean="0">
                <a:solidFill>
                  <a:srgbClr val="292929"/>
                </a:solidFill>
                <a:latin typeface="Times New Roman"/>
                <a:ea typeface="Times New Roman"/>
                <a:cs typeface="Times New Roman"/>
                <a:sym typeface="Times New Roman"/>
              </a:rPr>
              <a:t>to </a:t>
            </a:r>
            <a:r>
              <a:rPr lang="pl-PL" sz="2800" dirty="0">
                <a:solidFill>
                  <a:srgbClr val="292929"/>
                </a:solidFill>
                <a:latin typeface="Times New Roman"/>
                <a:ea typeface="Times New Roman"/>
                <a:cs typeface="Times New Roman"/>
                <a:sym typeface="Times New Roman"/>
              </a:rPr>
              <a:t>wyznaczane przez nasze </a:t>
            </a:r>
            <a:r>
              <a:rPr lang="pl-PL" sz="2800" dirty="0" smtClean="0">
                <a:solidFill>
                  <a:srgbClr val="292929"/>
                </a:solidFill>
                <a:latin typeface="Times New Roman"/>
                <a:ea typeface="Times New Roman"/>
                <a:cs typeface="Times New Roman"/>
                <a:sym typeface="Times New Roman"/>
              </a:rPr>
              <a:t>sumienia </a:t>
            </a:r>
            <a:r>
              <a:rPr lang="pl-PL" sz="2800" dirty="0">
                <a:solidFill>
                  <a:srgbClr val="292929"/>
                </a:solidFill>
                <a:latin typeface="Times New Roman"/>
                <a:ea typeface="Times New Roman"/>
                <a:cs typeface="Times New Roman"/>
                <a:sym typeface="Times New Roman"/>
              </a:rPr>
              <a:t>zasady prawidłowego postępowania.</a:t>
            </a:r>
            <a:endParaRPr sz="2800" dirty="0">
              <a:solidFill>
                <a:srgbClr val="292929"/>
              </a:solidFill>
              <a:latin typeface="Times New Roman"/>
              <a:ea typeface="Times New Roman"/>
              <a:cs typeface="Times New Roman"/>
              <a:sym typeface="Times New Roman"/>
            </a:endParaRPr>
          </a:p>
        </p:txBody>
      </p:sp>
      <p:pic>
        <p:nvPicPr>
          <p:cNvPr id="5" name="Obraz 4" descr="1000_F_94412750_ixlaRnvITMcoW6MabB8JibpMf0e3XDA5.jpg"/>
          <p:cNvPicPr>
            <a:picLocks noChangeAspect="1"/>
          </p:cNvPicPr>
          <p:nvPr/>
        </p:nvPicPr>
        <p:blipFill>
          <a:blip r:embed="rId3"/>
          <a:stretch>
            <a:fillRect/>
          </a:stretch>
        </p:blipFill>
        <p:spPr>
          <a:xfrm>
            <a:off x="2869894" y="3988240"/>
            <a:ext cx="3404212" cy="2304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ole tekstowe 8"/>
          <p:cNvSpPr txBox="1"/>
          <p:nvPr/>
        </p:nvSpPr>
        <p:spPr>
          <a:xfrm>
            <a:off x="396608" y="4594033"/>
            <a:ext cx="1894901" cy="1384995"/>
          </a:xfrm>
          <a:prstGeom prst="rect">
            <a:avLst/>
          </a:prstGeom>
          <a:noFill/>
        </p:spPr>
        <p:txBody>
          <a:bodyPr wrap="square" rtlCol="0">
            <a:spAutoFit/>
          </a:bodyPr>
          <a:lstStyle/>
          <a:p>
            <a:r>
              <a:rPr lang="pl-PL" dirty="0" smtClean="0">
                <a:latin typeface="Times New Roman" pitchFamily="18" charset="0"/>
                <a:cs typeface="Times New Roman" pitchFamily="18" charset="0"/>
              </a:rPr>
              <a:t>Źródło fotografii:</a:t>
            </a:r>
          </a:p>
          <a:p>
            <a:r>
              <a:rPr lang="pl-PL" dirty="0" smtClean="0">
                <a:latin typeface="Times New Roman" pitchFamily="18" charset="0"/>
                <a:cs typeface="Times New Roman" pitchFamily="18" charset="0"/>
                <a:hlinkClick r:id="rId4"/>
              </a:rPr>
              <a:t>https://wally24.pl/obraz-na-dibondzie-0-94412750-wooden-blocks-with-the-text-morale.html</a:t>
            </a:r>
            <a:endParaRPr lang="pl-PL" dirty="0">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2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xEl>
                                              <p:pRg st="0" end="0"/>
                                            </p:txEl>
                                          </p:spTgt>
                                        </p:tgtEl>
                                        <p:attrNameLst>
                                          <p:attrName>style.visibility</p:attrName>
                                        </p:attrNameLst>
                                      </p:cBhvr>
                                      <p:to>
                                        <p:strVal val="visible"/>
                                      </p:to>
                                    </p:set>
                                    <p:animEffect transition="in" filter="fade">
                                      <p:cBhvr>
                                        <p:cTn id="12" dur="1822"/>
                                        <p:tgtEl>
                                          <p:spTgt spid="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2428860" y="141294"/>
            <a:ext cx="6715140" cy="10731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dirty="0">
                <a:solidFill>
                  <a:srgbClr val="7030A0"/>
                </a:solidFill>
                <a:latin typeface="Times New Roman"/>
                <a:ea typeface="Times New Roman"/>
                <a:cs typeface="Times New Roman"/>
                <a:sym typeface="Times New Roman"/>
              </a:rPr>
              <a:t>Zachowania godne naśladowania</a:t>
            </a:r>
            <a:endParaRPr dirty="0">
              <a:solidFill>
                <a:srgbClr val="7030A0"/>
              </a:solidFill>
              <a:latin typeface="Times New Roman"/>
              <a:ea typeface="Times New Roman"/>
              <a:cs typeface="Times New Roman"/>
              <a:sym typeface="Times New Roman"/>
            </a:endParaRPr>
          </a:p>
        </p:txBody>
      </p:sp>
      <p:sp>
        <p:nvSpPr>
          <p:cNvPr id="88" name="Google Shape;88;p18"/>
          <p:cNvSpPr txBox="1">
            <a:spLocks noGrp="1"/>
          </p:cNvSpPr>
          <p:nvPr>
            <p:ph type="body" idx="1"/>
          </p:nvPr>
        </p:nvSpPr>
        <p:spPr>
          <a:xfrm>
            <a:off x="0" y="1728774"/>
            <a:ext cx="7500958" cy="512922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Patriotyzm,</a:t>
            </a:r>
            <a:endParaRPr/>
          </a:p>
          <a:p>
            <a:pPr marL="342900" lvl="0" indent="-342900" algn="l" rtl="0">
              <a:spcBef>
                <a:spcPts val="48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Sprawiedliwość, </a:t>
            </a:r>
            <a:endParaRPr/>
          </a:p>
          <a:p>
            <a:pPr marL="342900" lvl="0" indent="-342900" algn="l" rtl="0">
              <a:spcBef>
                <a:spcPts val="48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Uczciwość,</a:t>
            </a:r>
            <a:endParaRPr sz="2400">
              <a:solidFill>
                <a:srgbClr val="292929"/>
              </a:solidFill>
            </a:endParaRPr>
          </a:p>
          <a:p>
            <a:pPr marL="342900" lvl="0" indent="-342900" algn="l" rtl="0">
              <a:spcBef>
                <a:spcPts val="48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Prawdomówność,</a:t>
            </a:r>
            <a:endParaRPr/>
          </a:p>
          <a:p>
            <a:pPr marL="342900" lvl="0" indent="-342900" algn="l" rtl="0">
              <a:spcBef>
                <a:spcPts val="48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Szacunek dla innych ludzi, szczególnie starszych,</a:t>
            </a:r>
            <a:endParaRPr/>
          </a:p>
          <a:p>
            <a:pPr marL="342900" lvl="0" indent="-342900" algn="l" rtl="0">
              <a:spcBef>
                <a:spcPts val="48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Troska o najbliższych,</a:t>
            </a:r>
            <a:endParaRPr/>
          </a:p>
          <a:p>
            <a:pPr marL="342900" lvl="0" indent="-342900" algn="l" rtl="0">
              <a:spcBef>
                <a:spcPts val="48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Właściwe zachowanie w miejscach publicznych,</a:t>
            </a:r>
            <a:endParaRPr/>
          </a:p>
          <a:p>
            <a:pPr marL="342900" lvl="0" indent="-342900" algn="l" rtl="0">
              <a:spcBef>
                <a:spcPts val="48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Opieka nad słabszymi,</a:t>
            </a:r>
            <a:endParaRPr/>
          </a:p>
          <a:p>
            <a:pPr marL="342900" lvl="0" indent="-342900" algn="l" rtl="0">
              <a:spcBef>
                <a:spcPts val="48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Kultura przy stole i nie tylko,</a:t>
            </a:r>
            <a:endParaRPr/>
          </a:p>
          <a:p>
            <a:pPr marL="342900" lvl="0" indent="-342900" algn="l" rtl="0">
              <a:spcBef>
                <a:spcPts val="480"/>
              </a:spcBef>
              <a:spcAft>
                <a:spcPts val="0"/>
              </a:spcAft>
              <a:buClr>
                <a:srgbClr val="292929"/>
              </a:buClr>
              <a:buSzPts val="2400"/>
              <a:buFont typeface="Times New Roman"/>
              <a:buChar char="•"/>
            </a:pPr>
            <a:r>
              <a:rPr lang="pl-PL" sz="2400">
                <a:solidFill>
                  <a:srgbClr val="292929"/>
                </a:solidFill>
                <a:latin typeface="Times New Roman"/>
                <a:ea typeface="Times New Roman"/>
                <a:cs typeface="Times New Roman"/>
                <a:sym typeface="Times New Roman"/>
              </a:rPr>
              <a:t>Właściwe wypowiadanie się i dbanie o język.</a:t>
            </a:r>
            <a:endParaRPr/>
          </a:p>
          <a:p>
            <a:pPr marL="342900" lvl="0" indent="-190500" algn="l" rtl="0">
              <a:spcBef>
                <a:spcPts val="480"/>
              </a:spcBef>
              <a:spcAft>
                <a:spcPts val="0"/>
              </a:spcAft>
              <a:buClr>
                <a:schemeClr val="dk1"/>
              </a:buClr>
              <a:buSzPts val="2400"/>
              <a:buFont typeface="Helvetica Neue"/>
              <a:buNone/>
            </a:pPr>
            <a:endParaRPr sz="2400">
              <a:solidFill>
                <a:srgbClr val="292929"/>
              </a:solidFill>
              <a:latin typeface="Times New Roman"/>
              <a:ea typeface="Times New Roman"/>
              <a:cs typeface="Times New Roman"/>
              <a:sym typeface="Times New Roman"/>
            </a:endParaRPr>
          </a:p>
        </p:txBody>
      </p:sp>
      <p:pic>
        <p:nvPicPr>
          <p:cNvPr id="89" name="Google Shape;89;p18" descr="7.png"/>
          <p:cNvPicPr preferRelativeResize="0"/>
          <p:nvPr/>
        </p:nvPicPr>
        <p:blipFill rotWithShape="1">
          <a:blip r:embed="rId3">
            <a:alphaModFix/>
          </a:blip>
          <a:srcRect/>
          <a:stretch/>
        </p:blipFill>
        <p:spPr>
          <a:xfrm>
            <a:off x="5786446" y="1214422"/>
            <a:ext cx="2515644" cy="2224086"/>
          </a:xfrm>
          <a:prstGeom prst="roundRect">
            <a:avLst>
              <a:gd name="adj" fmla="val 8594"/>
            </a:avLst>
          </a:prstGeom>
          <a:solidFill>
            <a:srgbClr val="ECECEC"/>
          </a:solidFill>
          <a:ln>
            <a:noFill/>
          </a:ln>
          <a:effectLst>
            <a:reflection stA="38000" endPos="28000" dist="5000" dir="5400000" sy="-100000" algn="bl" rotWithShape="0"/>
          </a:effectLst>
        </p:spPr>
      </p:pic>
      <p:sp>
        <p:nvSpPr>
          <p:cNvPr id="5" name="pole tekstowe 4"/>
          <p:cNvSpPr txBox="1"/>
          <p:nvPr/>
        </p:nvSpPr>
        <p:spPr>
          <a:xfrm>
            <a:off x="6213513" y="5277080"/>
            <a:ext cx="2688116" cy="954107"/>
          </a:xfrm>
          <a:prstGeom prst="rect">
            <a:avLst/>
          </a:prstGeom>
          <a:noFill/>
        </p:spPr>
        <p:txBody>
          <a:bodyPr wrap="square" rtlCol="0">
            <a:spAutoFit/>
          </a:bodyPr>
          <a:lstStyle/>
          <a:p>
            <a:r>
              <a:rPr lang="pl-PL" dirty="0" smtClean="0">
                <a:latin typeface="Times New Roman" pitchFamily="18" charset="0"/>
                <a:cs typeface="Times New Roman" pitchFamily="18" charset="0"/>
              </a:rPr>
              <a:t>Źródło fotografii:</a:t>
            </a:r>
          </a:p>
          <a:p>
            <a:r>
              <a:rPr lang="pl-PL" dirty="0" smtClean="0">
                <a:latin typeface="Times New Roman" pitchFamily="18" charset="0"/>
                <a:cs typeface="Times New Roman" pitchFamily="18" charset="0"/>
                <a:hlinkClick r:id="rId4"/>
              </a:rPr>
              <a:t>http://wiki.banjak.pl/index.php?title=Plik:Kciuk_w_g%C3%B3r%C4%99.png</a:t>
            </a:r>
            <a:endParaRPr lang="pl-PL" dirty="0">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additive="base">
                                        <p:cTn id="12" dur="2000"/>
                                        <p:tgtEl>
                                          <p:spTgt spid="8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0" end="0"/>
                                            </p:txEl>
                                          </p:spTgt>
                                        </p:tgtEl>
                                        <p:attrNameLst>
                                          <p:attrName>style.visibility</p:attrName>
                                        </p:attrNameLst>
                                      </p:cBhvr>
                                      <p:to>
                                        <p:strVal val="visible"/>
                                      </p:to>
                                    </p:set>
                                    <p:animEffect transition="in" filter="fade">
                                      <p:cBhvr>
                                        <p:cTn id="17" dur="1822"/>
                                        <p:tgtEl>
                                          <p:spTgt spid="8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1" end="1"/>
                                            </p:txEl>
                                          </p:spTgt>
                                        </p:tgtEl>
                                        <p:attrNameLst>
                                          <p:attrName>style.visibility</p:attrName>
                                        </p:attrNameLst>
                                      </p:cBhvr>
                                      <p:to>
                                        <p:strVal val="visible"/>
                                      </p:to>
                                    </p:set>
                                    <p:animEffect transition="in" filter="fade">
                                      <p:cBhvr>
                                        <p:cTn id="22" dur="1822"/>
                                        <p:tgtEl>
                                          <p:spTgt spid="8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2" end="2"/>
                                            </p:txEl>
                                          </p:spTgt>
                                        </p:tgtEl>
                                        <p:attrNameLst>
                                          <p:attrName>style.visibility</p:attrName>
                                        </p:attrNameLst>
                                      </p:cBhvr>
                                      <p:to>
                                        <p:strVal val="visible"/>
                                      </p:to>
                                    </p:set>
                                    <p:animEffect transition="in" filter="fade">
                                      <p:cBhvr>
                                        <p:cTn id="27" dur="1822"/>
                                        <p:tgtEl>
                                          <p:spTgt spid="8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xEl>
                                              <p:pRg st="3" end="3"/>
                                            </p:txEl>
                                          </p:spTgt>
                                        </p:tgtEl>
                                        <p:attrNameLst>
                                          <p:attrName>style.visibility</p:attrName>
                                        </p:attrNameLst>
                                      </p:cBhvr>
                                      <p:to>
                                        <p:strVal val="visible"/>
                                      </p:to>
                                    </p:set>
                                    <p:animEffect transition="in" filter="fade">
                                      <p:cBhvr>
                                        <p:cTn id="32" dur="1822"/>
                                        <p:tgtEl>
                                          <p:spTgt spid="8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xEl>
                                              <p:pRg st="4" end="4"/>
                                            </p:txEl>
                                          </p:spTgt>
                                        </p:tgtEl>
                                        <p:attrNameLst>
                                          <p:attrName>style.visibility</p:attrName>
                                        </p:attrNameLst>
                                      </p:cBhvr>
                                      <p:to>
                                        <p:strVal val="visible"/>
                                      </p:to>
                                    </p:set>
                                    <p:animEffect transition="in" filter="fade">
                                      <p:cBhvr>
                                        <p:cTn id="37" dur="1822"/>
                                        <p:tgtEl>
                                          <p:spTgt spid="8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
                                            <p:txEl>
                                              <p:pRg st="5" end="5"/>
                                            </p:txEl>
                                          </p:spTgt>
                                        </p:tgtEl>
                                        <p:attrNameLst>
                                          <p:attrName>style.visibility</p:attrName>
                                        </p:attrNameLst>
                                      </p:cBhvr>
                                      <p:to>
                                        <p:strVal val="visible"/>
                                      </p:to>
                                    </p:set>
                                    <p:animEffect transition="in" filter="fade">
                                      <p:cBhvr>
                                        <p:cTn id="42" dur="1822"/>
                                        <p:tgtEl>
                                          <p:spTgt spid="8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8">
                                            <p:txEl>
                                              <p:pRg st="6" end="6"/>
                                            </p:txEl>
                                          </p:spTgt>
                                        </p:tgtEl>
                                        <p:attrNameLst>
                                          <p:attrName>style.visibility</p:attrName>
                                        </p:attrNameLst>
                                      </p:cBhvr>
                                      <p:to>
                                        <p:strVal val="visible"/>
                                      </p:to>
                                    </p:set>
                                    <p:animEffect transition="in" filter="fade">
                                      <p:cBhvr>
                                        <p:cTn id="47" dur="1822"/>
                                        <p:tgtEl>
                                          <p:spTgt spid="8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8">
                                            <p:txEl>
                                              <p:pRg st="7" end="7"/>
                                            </p:txEl>
                                          </p:spTgt>
                                        </p:tgtEl>
                                        <p:attrNameLst>
                                          <p:attrName>style.visibility</p:attrName>
                                        </p:attrNameLst>
                                      </p:cBhvr>
                                      <p:to>
                                        <p:strVal val="visible"/>
                                      </p:to>
                                    </p:set>
                                    <p:animEffect transition="in" filter="fade">
                                      <p:cBhvr>
                                        <p:cTn id="52" dur="1822"/>
                                        <p:tgtEl>
                                          <p:spTgt spid="8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8">
                                            <p:txEl>
                                              <p:pRg st="8" end="8"/>
                                            </p:txEl>
                                          </p:spTgt>
                                        </p:tgtEl>
                                        <p:attrNameLst>
                                          <p:attrName>style.visibility</p:attrName>
                                        </p:attrNameLst>
                                      </p:cBhvr>
                                      <p:to>
                                        <p:strVal val="visible"/>
                                      </p:to>
                                    </p:set>
                                    <p:animEffect transition="in" filter="fade">
                                      <p:cBhvr>
                                        <p:cTn id="57" dur="1822"/>
                                        <p:tgtEl>
                                          <p:spTgt spid="88">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8">
                                            <p:txEl>
                                              <p:pRg st="9" end="9"/>
                                            </p:txEl>
                                          </p:spTgt>
                                        </p:tgtEl>
                                        <p:attrNameLst>
                                          <p:attrName>style.visibility</p:attrName>
                                        </p:attrNameLst>
                                      </p:cBhvr>
                                      <p:to>
                                        <p:strVal val="visible"/>
                                      </p:to>
                                    </p:set>
                                    <p:animEffect transition="in" filter="fade">
                                      <p:cBhvr>
                                        <p:cTn id="62" dur="1822"/>
                                        <p:tgtEl>
                                          <p:spTgt spid="8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2000" fill="hold"/>
                                        <p:tgtEl>
                                          <p:spTgt spid="5"/>
                                        </p:tgtEl>
                                        <p:attrNameLst>
                                          <p:attrName>ppt_x</p:attrName>
                                        </p:attrNameLst>
                                      </p:cBhvr>
                                      <p:tavLst>
                                        <p:tav tm="0">
                                          <p:val>
                                            <p:strVal val="#ppt_x"/>
                                          </p:val>
                                        </p:tav>
                                        <p:tav tm="100000">
                                          <p:val>
                                            <p:strVal val="#ppt_x"/>
                                          </p:val>
                                        </p:tav>
                                      </p:tavLst>
                                    </p:anim>
                                    <p:anim calcmode="lin" valueType="num">
                                      <p:cBhvr additive="base">
                                        <p:cTn id="6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214678" y="285728"/>
            <a:ext cx="5929322"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a:solidFill>
                  <a:srgbClr val="7030A0"/>
                </a:solidFill>
                <a:latin typeface="Times New Roman"/>
                <a:ea typeface="Times New Roman"/>
                <a:cs typeface="Times New Roman"/>
                <a:sym typeface="Times New Roman"/>
              </a:rPr>
              <a:t>Zachowania godne potępienia</a:t>
            </a:r>
            <a:endParaRPr>
              <a:solidFill>
                <a:srgbClr val="7030A0"/>
              </a:solidFill>
              <a:latin typeface="Times New Roman"/>
              <a:ea typeface="Times New Roman"/>
              <a:cs typeface="Times New Roman"/>
              <a:sym typeface="Times New Roman"/>
            </a:endParaRPr>
          </a:p>
        </p:txBody>
      </p:sp>
      <p:sp>
        <p:nvSpPr>
          <p:cNvPr id="95" name="Google Shape;95;p19"/>
          <p:cNvSpPr txBox="1">
            <a:spLocks noGrp="1"/>
          </p:cNvSpPr>
          <p:nvPr>
            <p:ph type="body" idx="1"/>
          </p:nvPr>
        </p:nvSpPr>
        <p:spPr>
          <a:xfrm>
            <a:off x="0" y="1357298"/>
            <a:ext cx="7143768" cy="50006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1900"/>
              <a:buFont typeface="Times New Roman"/>
              <a:buChar char="•"/>
            </a:pPr>
            <a:r>
              <a:rPr lang="pl-PL" sz="1900" dirty="0">
                <a:solidFill>
                  <a:srgbClr val="FF0000"/>
                </a:solidFill>
                <a:latin typeface="Times New Roman"/>
                <a:ea typeface="Times New Roman"/>
                <a:cs typeface="Times New Roman"/>
                <a:sym typeface="Times New Roman"/>
              </a:rPr>
              <a:t>Bójka</a:t>
            </a:r>
            <a:r>
              <a:rPr lang="pl-PL" sz="1900" dirty="0">
                <a:latin typeface="Times New Roman"/>
                <a:ea typeface="Times New Roman"/>
                <a:cs typeface="Times New Roman"/>
                <a:sym typeface="Times New Roman"/>
              </a:rPr>
              <a:t> </a:t>
            </a:r>
            <a:r>
              <a:rPr lang="pl-PL" sz="1900" dirty="0">
                <a:solidFill>
                  <a:srgbClr val="292929"/>
                </a:solidFill>
                <a:latin typeface="Times New Roman"/>
                <a:ea typeface="Times New Roman"/>
                <a:cs typeface="Times New Roman"/>
                <a:sym typeface="Times New Roman"/>
              </a:rPr>
              <a:t>- awantura połączona z biciem się; jest to starcie fizyczne pomiędzy co najmniej trzema osobami, z których każda jednocześnie atakuje i broni się, stwarzają niebezpieczeństwo dla utraty życia człowieka lub wystąpienia ciężkiego bądź średniego uszczerbku na zdrowiu. </a:t>
            </a:r>
            <a:endParaRPr dirty="0"/>
          </a:p>
          <a:p>
            <a:pPr marL="342900" lvl="0" indent="-342900" algn="l" rtl="0">
              <a:spcBef>
                <a:spcPts val="380"/>
              </a:spcBef>
              <a:spcAft>
                <a:spcPts val="0"/>
              </a:spcAft>
              <a:buClr>
                <a:srgbClr val="FF0000"/>
              </a:buClr>
              <a:buSzPts val="1900"/>
              <a:buFont typeface="Times New Roman"/>
              <a:buChar char="•"/>
            </a:pPr>
            <a:r>
              <a:rPr lang="pl-PL" sz="1900" dirty="0">
                <a:solidFill>
                  <a:srgbClr val="FF0000"/>
                </a:solidFill>
                <a:latin typeface="Times New Roman"/>
                <a:ea typeface="Times New Roman"/>
                <a:cs typeface="Times New Roman"/>
                <a:sym typeface="Times New Roman"/>
              </a:rPr>
              <a:t>Kłamstwo</a:t>
            </a:r>
            <a:r>
              <a:rPr lang="pl-PL" sz="1900" dirty="0">
                <a:solidFill>
                  <a:srgbClr val="292929"/>
                </a:solidFill>
                <a:latin typeface="Times New Roman"/>
                <a:ea typeface="Times New Roman"/>
                <a:cs typeface="Times New Roman"/>
                <a:sym typeface="Times New Roman"/>
              </a:rPr>
              <a:t> – wypowiedź zawierająca fałszywe informacje na dany temat. Kłamca wypowiada oszustwa po to, aby jego rozmówca uwierzył w kłamstwa.  </a:t>
            </a:r>
            <a:endParaRPr dirty="0"/>
          </a:p>
          <a:p>
            <a:pPr marL="342900" lvl="0" indent="-342900" algn="l" rtl="0">
              <a:spcBef>
                <a:spcPts val="380"/>
              </a:spcBef>
              <a:spcAft>
                <a:spcPts val="0"/>
              </a:spcAft>
              <a:buClr>
                <a:srgbClr val="FF0000"/>
              </a:buClr>
              <a:buSzPts val="1900"/>
              <a:buFont typeface="Times New Roman"/>
              <a:buChar char="•"/>
            </a:pPr>
            <a:r>
              <a:rPr lang="pl-PL" sz="1900" dirty="0">
                <a:solidFill>
                  <a:srgbClr val="FF0000"/>
                </a:solidFill>
                <a:latin typeface="Times New Roman"/>
                <a:ea typeface="Times New Roman"/>
                <a:cs typeface="Times New Roman"/>
                <a:sym typeface="Times New Roman"/>
              </a:rPr>
              <a:t>Wyśmiewanie się </a:t>
            </a:r>
            <a:r>
              <a:rPr lang="pl-PL" sz="1900" dirty="0">
                <a:solidFill>
                  <a:srgbClr val="292929"/>
                </a:solidFill>
                <a:latin typeface="Times New Roman"/>
                <a:ea typeface="Times New Roman"/>
                <a:cs typeface="Times New Roman"/>
                <a:sym typeface="Times New Roman"/>
              </a:rPr>
              <a:t>z osób obcych, innego pochodzenia, innego koloru skóry, lub osób chorych. Takie zachowanie może urazić drugą osobę.</a:t>
            </a:r>
            <a:endParaRPr dirty="0"/>
          </a:p>
          <a:p>
            <a:pPr marL="342900" lvl="0" indent="-342900" algn="l" rtl="0">
              <a:spcBef>
                <a:spcPts val="380"/>
              </a:spcBef>
              <a:spcAft>
                <a:spcPts val="0"/>
              </a:spcAft>
              <a:buClr>
                <a:srgbClr val="FF0000"/>
              </a:buClr>
              <a:buSzPts val="1900"/>
              <a:buFont typeface="Times New Roman"/>
              <a:buChar char="•"/>
            </a:pPr>
            <a:r>
              <a:rPr lang="pl-PL" sz="1900" dirty="0">
                <a:solidFill>
                  <a:srgbClr val="FF0000"/>
                </a:solidFill>
                <a:latin typeface="Times New Roman"/>
                <a:ea typeface="Times New Roman"/>
                <a:cs typeface="Times New Roman"/>
                <a:sym typeface="Times New Roman"/>
              </a:rPr>
              <a:t>Ocenianie</a:t>
            </a:r>
            <a:r>
              <a:rPr lang="pl-PL" sz="1900" dirty="0">
                <a:solidFill>
                  <a:srgbClr val="292929"/>
                </a:solidFill>
                <a:latin typeface="Times New Roman"/>
                <a:ea typeface="Times New Roman"/>
                <a:cs typeface="Times New Roman"/>
                <a:sym typeface="Times New Roman"/>
              </a:rPr>
              <a:t> osób po wyglądzie; aby ocenić człowieka należy go poznać, a nie „oceniać książkę po okładce”. </a:t>
            </a:r>
            <a:endParaRPr dirty="0"/>
          </a:p>
          <a:p>
            <a:pPr marL="342900" lvl="0" indent="-342900" algn="l" rtl="0">
              <a:spcBef>
                <a:spcPts val="380"/>
              </a:spcBef>
              <a:spcAft>
                <a:spcPts val="0"/>
              </a:spcAft>
              <a:buClr>
                <a:srgbClr val="FF0000"/>
              </a:buClr>
              <a:buSzPts val="1900"/>
              <a:buFont typeface="Times New Roman"/>
              <a:buChar char="•"/>
            </a:pPr>
            <a:r>
              <a:rPr lang="pl-PL" sz="1900" dirty="0">
                <a:solidFill>
                  <a:srgbClr val="FF0000"/>
                </a:solidFill>
                <a:latin typeface="Times New Roman"/>
                <a:ea typeface="Times New Roman"/>
                <a:cs typeface="Times New Roman"/>
                <a:sym typeface="Times New Roman"/>
              </a:rPr>
              <a:t>Zaśmiecanie planety</a:t>
            </a:r>
            <a:r>
              <a:rPr lang="pl-PL" sz="1900" dirty="0">
                <a:solidFill>
                  <a:srgbClr val="292929"/>
                </a:solidFill>
                <a:latin typeface="Times New Roman"/>
                <a:ea typeface="Times New Roman"/>
                <a:cs typeface="Times New Roman"/>
                <a:sym typeface="Times New Roman"/>
              </a:rPr>
              <a:t>, zamiast wyrzucać odpady na łono natury powinniśmy dbać o nasze środowisko naturalne .</a:t>
            </a:r>
            <a:endParaRPr dirty="0"/>
          </a:p>
          <a:p>
            <a:pPr marL="342900" lvl="0" indent="-342900" algn="l" rtl="0">
              <a:spcBef>
                <a:spcPts val="380"/>
              </a:spcBef>
              <a:spcAft>
                <a:spcPts val="0"/>
              </a:spcAft>
              <a:buClr>
                <a:srgbClr val="FF0000"/>
              </a:buClr>
              <a:buSzPts val="1900"/>
              <a:buFont typeface="Times New Roman"/>
              <a:buChar char="•"/>
            </a:pPr>
            <a:r>
              <a:rPr lang="pl-PL" sz="1900" dirty="0">
                <a:solidFill>
                  <a:srgbClr val="FF0000"/>
                </a:solidFill>
                <a:latin typeface="Times New Roman"/>
                <a:ea typeface="Times New Roman"/>
                <a:cs typeface="Times New Roman"/>
                <a:sym typeface="Times New Roman"/>
              </a:rPr>
              <a:t>Używanie niestosownych </a:t>
            </a:r>
            <a:r>
              <a:rPr lang="pl-PL" sz="1900" dirty="0" smtClean="0">
                <a:solidFill>
                  <a:srgbClr val="FF0000"/>
                </a:solidFill>
                <a:latin typeface="Times New Roman"/>
                <a:ea typeface="Times New Roman"/>
                <a:cs typeface="Times New Roman"/>
                <a:sym typeface="Times New Roman"/>
              </a:rPr>
              <a:t>słów, </a:t>
            </a:r>
            <a:r>
              <a:rPr lang="pl-PL" sz="1900" dirty="0">
                <a:solidFill>
                  <a:srgbClr val="292929"/>
                </a:solidFill>
                <a:latin typeface="Times New Roman"/>
                <a:ea typeface="Times New Roman"/>
                <a:cs typeface="Times New Roman"/>
                <a:sym typeface="Times New Roman"/>
              </a:rPr>
              <a:t>np. </a:t>
            </a:r>
            <a:r>
              <a:rPr lang="pl-PL" sz="1900" dirty="0" smtClean="0">
                <a:solidFill>
                  <a:srgbClr val="292929"/>
                </a:solidFill>
                <a:latin typeface="Times New Roman"/>
                <a:ea typeface="Times New Roman"/>
                <a:cs typeface="Times New Roman"/>
                <a:sym typeface="Times New Roman"/>
              </a:rPr>
              <a:t>wulgaryzmów </a:t>
            </a:r>
            <a:r>
              <a:rPr lang="pl-PL" sz="1900" dirty="0">
                <a:solidFill>
                  <a:srgbClr val="292929"/>
                </a:solidFill>
                <a:latin typeface="Times New Roman"/>
                <a:ea typeface="Times New Roman"/>
                <a:cs typeface="Times New Roman"/>
                <a:sym typeface="Times New Roman"/>
              </a:rPr>
              <a:t>świadczy </a:t>
            </a:r>
            <a:br>
              <a:rPr lang="pl-PL" sz="1900" dirty="0">
                <a:solidFill>
                  <a:srgbClr val="292929"/>
                </a:solidFill>
                <a:latin typeface="Times New Roman"/>
                <a:ea typeface="Times New Roman"/>
                <a:cs typeface="Times New Roman"/>
                <a:sym typeface="Times New Roman"/>
              </a:rPr>
            </a:br>
            <a:r>
              <a:rPr lang="pl-PL" sz="1900" dirty="0">
                <a:solidFill>
                  <a:srgbClr val="292929"/>
                </a:solidFill>
                <a:latin typeface="Times New Roman"/>
                <a:ea typeface="Times New Roman"/>
                <a:cs typeface="Times New Roman"/>
                <a:sym typeface="Times New Roman"/>
              </a:rPr>
              <a:t>o naszym złym wychowaniu.</a:t>
            </a:r>
            <a:endParaRPr dirty="0"/>
          </a:p>
        </p:txBody>
      </p:sp>
      <p:pic>
        <p:nvPicPr>
          <p:cNvPr id="96" name="Google Shape;96;p19" descr="18.png"/>
          <p:cNvPicPr preferRelativeResize="0"/>
          <p:nvPr/>
        </p:nvPicPr>
        <p:blipFill rotWithShape="1">
          <a:blip r:embed="rId3">
            <a:alphaModFix/>
          </a:blip>
          <a:srcRect/>
          <a:stretch/>
        </p:blipFill>
        <p:spPr>
          <a:xfrm>
            <a:off x="7000892" y="1928802"/>
            <a:ext cx="2143108" cy="224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ole tekstowe 4"/>
          <p:cNvSpPr txBox="1"/>
          <p:nvPr/>
        </p:nvSpPr>
        <p:spPr>
          <a:xfrm>
            <a:off x="6731306" y="4594034"/>
            <a:ext cx="2269475" cy="954107"/>
          </a:xfrm>
          <a:prstGeom prst="rect">
            <a:avLst/>
          </a:prstGeom>
          <a:noFill/>
        </p:spPr>
        <p:txBody>
          <a:bodyPr wrap="square" rtlCol="0">
            <a:spAutoFit/>
          </a:bodyPr>
          <a:lstStyle/>
          <a:p>
            <a:r>
              <a:rPr lang="pl-PL" dirty="0" smtClean="0">
                <a:latin typeface="Times New Roman" pitchFamily="18" charset="0"/>
                <a:cs typeface="Times New Roman" pitchFamily="18" charset="0"/>
              </a:rPr>
              <a:t>Źródło fotografii: </a:t>
            </a:r>
          </a:p>
          <a:p>
            <a:r>
              <a:rPr lang="pl-PL" dirty="0" smtClean="0">
                <a:latin typeface="Times New Roman" pitchFamily="18" charset="0"/>
                <a:cs typeface="Times New Roman" pitchFamily="18" charset="0"/>
                <a:hlinkClick r:id="rId4"/>
              </a:rPr>
              <a:t>http://wiki.banjak.pl/index.php?title=Plik:Kciuk_w_d%C3%B3%C5%82.png</a:t>
            </a:r>
            <a:endParaRPr lang="pl-PL" dirty="0">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2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2000"/>
                                        <p:tgtEl>
                                          <p:spTgt spid="9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xEl>
                                              <p:pRg st="0" end="0"/>
                                            </p:txEl>
                                          </p:spTgt>
                                        </p:tgtEl>
                                        <p:attrNameLst>
                                          <p:attrName>style.visibility</p:attrName>
                                        </p:attrNameLst>
                                      </p:cBhvr>
                                      <p:to>
                                        <p:strVal val="visible"/>
                                      </p:to>
                                    </p:set>
                                    <p:animEffect transition="in" filter="fade">
                                      <p:cBhvr>
                                        <p:cTn id="17" dur="1822"/>
                                        <p:tgtEl>
                                          <p:spTgt spid="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xEl>
                                              <p:pRg st="1" end="1"/>
                                            </p:txEl>
                                          </p:spTgt>
                                        </p:tgtEl>
                                        <p:attrNameLst>
                                          <p:attrName>style.visibility</p:attrName>
                                        </p:attrNameLst>
                                      </p:cBhvr>
                                      <p:to>
                                        <p:strVal val="visible"/>
                                      </p:to>
                                    </p:set>
                                    <p:animEffect transition="in" filter="fade">
                                      <p:cBhvr>
                                        <p:cTn id="22" dur="1822"/>
                                        <p:tgtEl>
                                          <p:spTgt spid="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
                                            <p:txEl>
                                              <p:pRg st="2" end="2"/>
                                            </p:txEl>
                                          </p:spTgt>
                                        </p:tgtEl>
                                        <p:attrNameLst>
                                          <p:attrName>style.visibility</p:attrName>
                                        </p:attrNameLst>
                                      </p:cBhvr>
                                      <p:to>
                                        <p:strVal val="visible"/>
                                      </p:to>
                                    </p:set>
                                    <p:animEffect transition="in" filter="fade">
                                      <p:cBhvr>
                                        <p:cTn id="27" dur="1822"/>
                                        <p:tgtEl>
                                          <p:spTgt spid="9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
                                            <p:txEl>
                                              <p:pRg st="3" end="3"/>
                                            </p:txEl>
                                          </p:spTgt>
                                        </p:tgtEl>
                                        <p:attrNameLst>
                                          <p:attrName>style.visibility</p:attrName>
                                        </p:attrNameLst>
                                      </p:cBhvr>
                                      <p:to>
                                        <p:strVal val="visible"/>
                                      </p:to>
                                    </p:set>
                                    <p:animEffect transition="in" filter="fade">
                                      <p:cBhvr>
                                        <p:cTn id="32" dur="1822"/>
                                        <p:tgtEl>
                                          <p:spTgt spid="9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
                                            <p:txEl>
                                              <p:pRg st="4" end="4"/>
                                            </p:txEl>
                                          </p:spTgt>
                                        </p:tgtEl>
                                        <p:attrNameLst>
                                          <p:attrName>style.visibility</p:attrName>
                                        </p:attrNameLst>
                                      </p:cBhvr>
                                      <p:to>
                                        <p:strVal val="visible"/>
                                      </p:to>
                                    </p:set>
                                    <p:animEffect transition="in" filter="fade">
                                      <p:cBhvr>
                                        <p:cTn id="37" dur="1822"/>
                                        <p:tgtEl>
                                          <p:spTgt spid="9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5">
                                            <p:txEl>
                                              <p:pRg st="5" end="5"/>
                                            </p:txEl>
                                          </p:spTgt>
                                        </p:tgtEl>
                                        <p:attrNameLst>
                                          <p:attrName>style.visibility</p:attrName>
                                        </p:attrNameLst>
                                      </p:cBhvr>
                                      <p:to>
                                        <p:strVal val="visible"/>
                                      </p:to>
                                    </p:set>
                                    <p:animEffect transition="in" filter="fade">
                                      <p:cBhvr>
                                        <p:cTn id="42" dur="1822"/>
                                        <p:tgtEl>
                                          <p:spTgt spid="9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2000" fill="hold"/>
                                        <p:tgtEl>
                                          <p:spTgt spid="5"/>
                                        </p:tgtEl>
                                        <p:attrNameLst>
                                          <p:attrName>ppt_x</p:attrName>
                                        </p:attrNameLst>
                                      </p:cBhvr>
                                      <p:tavLst>
                                        <p:tav tm="0">
                                          <p:val>
                                            <p:strVal val="#ppt_x"/>
                                          </p:val>
                                        </p:tav>
                                        <p:tav tm="100000">
                                          <p:val>
                                            <p:strVal val="#ppt_x"/>
                                          </p:val>
                                        </p:tav>
                                      </p:tavLst>
                                    </p:anim>
                                    <p:anim calcmode="lin" valueType="num">
                                      <p:cBhvr additive="base">
                                        <p:cTn id="4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700450" y="279991"/>
            <a:ext cx="5443550"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dirty="0">
                <a:solidFill>
                  <a:srgbClr val="7030A0"/>
                </a:solidFill>
                <a:latin typeface="Times New Roman"/>
                <a:ea typeface="Times New Roman"/>
                <a:cs typeface="Times New Roman"/>
                <a:sym typeface="Times New Roman"/>
              </a:rPr>
              <a:t>Zachowania godne potępienia</a:t>
            </a:r>
            <a:endParaRPr dirty="0">
              <a:solidFill>
                <a:srgbClr val="7030A0"/>
              </a:solidFill>
              <a:latin typeface="Times New Roman"/>
              <a:ea typeface="Times New Roman"/>
              <a:cs typeface="Times New Roman"/>
              <a:sym typeface="Times New Roman"/>
            </a:endParaRPr>
          </a:p>
        </p:txBody>
      </p:sp>
      <p:sp>
        <p:nvSpPr>
          <p:cNvPr id="102" name="Google Shape;102;p20"/>
          <p:cNvSpPr txBox="1">
            <a:spLocks noGrp="1"/>
          </p:cNvSpPr>
          <p:nvPr>
            <p:ph type="body" idx="1"/>
          </p:nvPr>
        </p:nvSpPr>
        <p:spPr>
          <a:xfrm>
            <a:off x="914400" y="1428736"/>
            <a:ext cx="7515252" cy="520066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2200"/>
              <a:buFont typeface="Times New Roman"/>
              <a:buChar char="•"/>
            </a:pPr>
            <a:r>
              <a:rPr lang="pl-PL" sz="2200" dirty="0">
                <a:solidFill>
                  <a:srgbClr val="FF0000"/>
                </a:solidFill>
                <a:latin typeface="Times New Roman"/>
                <a:ea typeface="Times New Roman"/>
                <a:cs typeface="Times New Roman"/>
                <a:sym typeface="Times New Roman"/>
              </a:rPr>
              <a:t>Wandalizm</a:t>
            </a:r>
            <a:r>
              <a:rPr lang="pl-PL" sz="2200" dirty="0">
                <a:solidFill>
                  <a:srgbClr val="292929"/>
                </a:solidFill>
                <a:latin typeface="Times New Roman"/>
                <a:ea typeface="Times New Roman"/>
                <a:cs typeface="Times New Roman"/>
                <a:sym typeface="Times New Roman"/>
              </a:rPr>
              <a:t> - niszczenie bez powodu rzeczy, zwłaszcza publicznych i nie swoich. Takie osoby nazywamy wandalami, najczęściej spotykane są graffiti na ścianach, budynkach. Nie wolno tak postępować, nie można niszczyć nie swoich rzeczy. Nikt nie chce, aby niszczyć mu rzeczy, dlatego nigdy tak nie postępujmy. </a:t>
            </a:r>
            <a:endParaRPr>
              <a:solidFill>
                <a:srgbClr val="292929"/>
              </a:solidFill>
              <a:latin typeface="Times New Roman"/>
              <a:ea typeface="Times New Roman"/>
              <a:cs typeface="Times New Roman"/>
              <a:sym typeface="Times New Roman"/>
            </a:endParaRPr>
          </a:p>
        </p:txBody>
      </p:sp>
      <p:pic>
        <p:nvPicPr>
          <p:cNvPr id="6" name="Obraz 5" descr="d65ebe63-4d64-4ffc-8ea6-23825af4d7b2._CR0351500928_PT0_SX970__.jpg"/>
          <p:cNvPicPr>
            <a:picLocks noChangeAspect="1"/>
          </p:cNvPicPr>
          <p:nvPr/>
        </p:nvPicPr>
        <p:blipFill>
          <a:blip r:embed="rId3"/>
          <a:stretch>
            <a:fillRect/>
          </a:stretch>
        </p:blipFill>
        <p:spPr>
          <a:xfrm>
            <a:off x="2291509" y="3600272"/>
            <a:ext cx="4560983" cy="2596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ole tekstowe 6"/>
          <p:cNvSpPr txBox="1"/>
          <p:nvPr/>
        </p:nvSpPr>
        <p:spPr>
          <a:xfrm>
            <a:off x="143219" y="4869456"/>
            <a:ext cx="1773716" cy="1169551"/>
          </a:xfrm>
          <a:prstGeom prst="rect">
            <a:avLst/>
          </a:prstGeom>
          <a:noFill/>
        </p:spPr>
        <p:txBody>
          <a:bodyPr wrap="square" rtlCol="0">
            <a:spAutoFit/>
          </a:bodyPr>
          <a:lstStyle/>
          <a:p>
            <a:r>
              <a:rPr lang="pl-PL" dirty="0" smtClean="0">
                <a:latin typeface="Times New Roman" pitchFamily="18" charset="0"/>
                <a:cs typeface="Times New Roman" pitchFamily="18" charset="0"/>
              </a:rPr>
              <a:t>Źródło fotografii:</a:t>
            </a:r>
          </a:p>
          <a:p>
            <a:r>
              <a:rPr lang="pl-PL" dirty="0" smtClean="0">
                <a:latin typeface="Times New Roman" pitchFamily="18" charset="0"/>
                <a:cs typeface="Times New Roman" pitchFamily="18" charset="0"/>
                <a:hlinkClick r:id="rId4"/>
              </a:rPr>
              <a:t>https://lovebydgoszcz.pl/legalna-sciana-na-graffiti-w-koncu-w-bydgoszczy/</a:t>
            </a:r>
            <a:endParaRPr lang="pl-PL" dirty="0">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fade">
                                      <p:cBhvr>
                                        <p:cTn id="12" dur="1822"/>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ppt_x"/>
                                          </p:val>
                                        </p:tav>
                                        <p:tav tm="100000">
                                          <p:val>
                                            <p:strVal val="#ppt_x"/>
                                          </p:val>
                                        </p:tav>
                                      </p:tavLst>
                                    </p:anim>
                                    <p:anim calcmode="lin" valueType="num">
                                      <p:cBhvr additive="base">
                                        <p:cTn id="2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843326" y="214290"/>
            <a:ext cx="5300674"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a:solidFill>
                  <a:srgbClr val="7030A0"/>
                </a:solidFill>
                <a:latin typeface="Times New Roman"/>
                <a:ea typeface="Times New Roman"/>
                <a:cs typeface="Times New Roman"/>
                <a:sym typeface="Times New Roman"/>
              </a:rPr>
              <a:t>Patriotyzm - definicja</a:t>
            </a:r>
            <a:endParaRPr>
              <a:solidFill>
                <a:srgbClr val="7030A0"/>
              </a:solidFill>
              <a:latin typeface="Times New Roman"/>
              <a:ea typeface="Times New Roman"/>
              <a:cs typeface="Times New Roman"/>
              <a:sym typeface="Times New Roman"/>
            </a:endParaRPr>
          </a:p>
        </p:txBody>
      </p:sp>
      <p:sp>
        <p:nvSpPr>
          <p:cNvPr id="110" name="Google Shape;110;p21"/>
          <p:cNvSpPr txBox="1">
            <a:spLocks noGrp="1"/>
          </p:cNvSpPr>
          <p:nvPr>
            <p:ph type="body" idx="1"/>
          </p:nvPr>
        </p:nvSpPr>
        <p:spPr>
          <a:xfrm>
            <a:off x="142844" y="857232"/>
            <a:ext cx="5857916" cy="53578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2200"/>
              <a:buFont typeface="Times New Roman"/>
              <a:buChar char="•"/>
            </a:pPr>
            <a:r>
              <a:rPr lang="pl-PL" sz="2200" dirty="0">
                <a:solidFill>
                  <a:srgbClr val="FF0000"/>
                </a:solidFill>
                <a:latin typeface="Times New Roman"/>
                <a:ea typeface="Times New Roman"/>
                <a:cs typeface="Times New Roman"/>
                <a:sym typeface="Times New Roman"/>
              </a:rPr>
              <a:t>Patriotyzm</a:t>
            </a:r>
            <a:r>
              <a:rPr lang="pl-PL" sz="2200" dirty="0">
                <a:solidFill>
                  <a:srgbClr val="292929"/>
                </a:solidFill>
                <a:latin typeface="Times New Roman"/>
                <a:ea typeface="Times New Roman"/>
                <a:cs typeface="Times New Roman"/>
                <a:sym typeface="Times New Roman"/>
              </a:rPr>
              <a:t> to miłość i szacunek w stosunku do ojczyzny, służba narodowi i dbanie o jego mienie, opieka nad słabszymi od siebie, uczciwość wobec siebie </a:t>
            </a:r>
            <a:r>
              <a:rPr lang="pl-PL" sz="2200" dirty="0" smtClean="0">
                <a:solidFill>
                  <a:srgbClr val="292929"/>
                </a:solidFill>
                <a:latin typeface="Times New Roman"/>
                <a:ea typeface="Times New Roman"/>
                <a:cs typeface="Times New Roman"/>
                <a:sym typeface="Times New Roman"/>
              </a:rPr>
              <a:t>i innych</a:t>
            </a:r>
            <a:r>
              <a:rPr lang="pl-PL" sz="2200" dirty="0">
                <a:solidFill>
                  <a:srgbClr val="292929"/>
                </a:solidFill>
                <a:latin typeface="Times New Roman"/>
                <a:ea typeface="Times New Roman"/>
                <a:cs typeface="Times New Roman"/>
                <a:sym typeface="Times New Roman"/>
              </a:rPr>
              <a:t>.</a:t>
            </a:r>
            <a:endParaRPr dirty="0"/>
          </a:p>
          <a:p>
            <a:pPr marL="342900" lvl="0" indent="-342900" algn="l" rtl="0">
              <a:spcBef>
                <a:spcPts val="440"/>
              </a:spcBef>
              <a:spcAft>
                <a:spcPts val="0"/>
              </a:spcAft>
              <a:buClr>
                <a:srgbClr val="292929"/>
              </a:buClr>
              <a:buSzPts val="2200"/>
              <a:buFont typeface="Times New Roman"/>
              <a:buChar char="•"/>
            </a:pPr>
            <a:r>
              <a:rPr lang="pl-PL" sz="2200" dirty="0">
                <a:solidFill>
                  <a:srgbClr val="292929"/>
                </a:solidFill>
                <a:latin typeface="Times New Roman"/>
                <a:ea typeface="Times New Roman"/>
                <a:cs typeface="Times New Roman"/>
                <a:sym typeface="Times New Roman"/>
              </a:rPr>
              <a:t>Przykłady postaw </a:t>
            </a:r>
            <a:r>
              <a:rPr lang="pl-PL" sz="2200" dirty="0" smtClean="0">
                <a:solidFill>
                  <a:srgbClr val="292929"/>
                </a:solidFill>
                <a:latin typeface="Times New Roman"/>
                <a:ea typeface="Times New Roman"/>
                <a:cs typeface="Times New Roman"/>
                <a:sym typeface="Times New Roman"/>
              </a:rPr>
              <a:t>patriotycznych:</a:t>
            </a:r>
            <a:endParaRPr dirty="0"/>
          </a:p>
          <a:p>
            <a:pPr marL="342900" lvl="0" indent="-342900" algn="l" rtl="0">
              <a:spcBef>
                <a:spcPts val="440"/>
              </a:spcBef>
              <a:spcAft>
                <a:spcPts val="0"/>
              </a:spcAft>
              <a:buClr>
                <a:srgbClr val="292929"/>
              </a:buClr>
              <a:buSzPts val="2200"/>
              <a:buFont typeface="Times New Roman"/>
              <a:buNone/>
            </a:pPr>
            <a:r>
              <a:rPr lang="pl-PL" sz="2200" dirty="0">
                <a:solidFill>
                  <a:srgbClr val="292929"/>
                </a:solidFill>
                <a:latin typeface="Times New Roman"/>
                <a:ea typeface="Times New Roman"/>
                <a:cs typeface="Times New Roman"/>
                <a:sym typeface="Times New Roman"/>
              </a:rPr>
              <a:t> -   płacenie podatków,</a:t>
            </a:r>
            <a:endParaRPr dirty="0"/>
          </a:p>
          <a:p>
            <a:pPr marL="342900" lvl="0" indent="-342900" algn="l" rtl="0">
              <a:spcBef>
                <a:spcPts val="440"/>
              </a:spcBef>
              <a:spcAft>
                <a:spcPts val="0"/>
              </a:spcAft>
              <a:buClr>
                <a:srgbClr val="292929"/>
              </a:buClr>
              <a:buSzPts val="2200"/>
              <a:buFont typeface="Times New Roman"/>
              <a:buChar char="-"/>
            </a:pPr>
            <a:r>
              <a:rPr lang="pl-PL" sz="2200" dirty="0">
                <a:solidFill>
                  <a:srgbClr val="292929"/>
                </a:solidFill>
                <a:latin typeface="Times New Roman"/>
                <a:ea typeface="Times New Roman"/>
                <a:cs typeface="Times New Roman"/>
                <a:sym typeface="Times New Roman"/>
              </a:rPr>
              <a:t>rzetelne wypełnianie obowiązków obywatelskich, </a:t>
            </a:r>
            <a:endParaRPr dirty="0"/>
          </a:p>
          <a:p>
            <a:pPr marL="342900" lvl="0" indent="-342900" algn="l" rtl="0">
              <a:spcBef>
                <a:spcPts val="440"/>
              </a:spcBef>
              <a:spcAft>
                <a:spcPts val="0"/>
              </a:spcAft>
              <a:buClr>
                <a:srgbClr val="292929"/>
              </a:buClr>
              <a:buSzPts val="2200"/>
              <a:buFont typeface="Times New Roman"/>
              <a:buChar char="-"/>
            </a:pPr>
            <a:r>
              <a:rPr lang="pl-PL" sz="2200" dirty="0">
                <a:solidFill>
                  <a:srgbClr val="292929"/>
                </a:solidFill>
                <a:latin typeface="Times New Roman"/>
                <a:ea typeface="Times New Roman"/>
                <a:cs typeface="Times New Roman"/>
                <a:sym typeface="Times New Roman"/>
              </a:rPr>
              <a:t>kibicowanie polskim sportowcom,</a:t>
            </a:r>
            <a:endParaRPr dirty="0"/>
          </a:p>
          <a:p>
            <a:pPr marL="342900" lvl="0" indent="-342900" algn="l" rtl="0">
              <a:spcBef>
                <a:spcPts val="440"/>
              </a:spcBef>
              <a:spcAft>
                <a:spcPts val="0"/>
              </a:spcAft>
              <a:buClr>
                <a:srgbClr val="292929"/>
              </a:buClr>
              <a:buSzPts val="2200"/>
              <a:buFont typeface="Times New Roman"/>
              <a:buChar char="-"/>
            </a:pPr>
            <a:r>
              <a:rPr lang="pl-PL" sz="2200" dirty="0">
                <a:solidFill>
                  <a:srgbClr val="292929"/>
                </a:solidFill>
                <a:latin typeface="Times New Roman"/>
                <a:ea typeface="Times New Roman"/>
                <a:cs typeface="Times New Roman"/>
                <a:sym typeface="Times New Roman"/>
              </a:rPr>
              <a:t>działania na rzecz społeczności lokalnej,</a:t>
            </a:r>
            <a:endParaRPr dirty="0"/>
          </a:p>
          <a:p>
            <a:pPr marL="342900" lvl="0" indent="-342900" algn="l" rtl="0">
              <a:spcBef>
                <a:spcPts val="440"/>
              </a:spcBef>
              <a:spcAft>
                <a:spcPts val="0"/>
              </a:spcAft>
              <a:buClr>
                <a:srgbClr val="292929"/>
              </a:buClr>
              <a:buSzPts val="2200"/>
              <a:buFont typeface="Times New Roman"/>
              <a:buChar char="-"/>
            </a:pPr>
            <a:r>
              <a:rPr lang="pl-PL" sz="2200" dirty="0">
                <a:solidFill>
                  <a:srgbClr val="292929"/>
                </a:solidFill>
                <a:latin typeface="Times New Roman"/>
                <a:ea typeface="Times New Roman"/>
                <a:cs typeface="Times New Roman"/>
                <a:sym typeface="Times New Roman"/>
              </a:rPr>
              <a:t>gotowość oddania życia za ojczyznę,</a:t>
            </a:r>
            <a:endParaRPr dirty="0"/>
          </a:p>
          <a:p>
            <a:pPr marL="342900" lvl="0" indent="-342900" algn="l" rtl="0">
              <a:spcBef>
                <a:spcPts val="440"/>
              </a:spcBef>
              <a:spcAft>
                <a:spcPts val="0"/>
              </a:spcAft>
              <a:buClr>
                <a:srgbClr val="292929"/>
              </a:buClr>
              <a:buSzPts val="2200"/>
              <a:buFont typeface="Times New Roman"/>
              <a:buChar char="-"/>
            </a:pPr>
            <a:r>
              <a:rPr lang="pl-PL" sz="2200" dirty="0">
                <a:solidFill>
                  <a:srgbClr val="292929"/>
                </a:solidFill>
                <a:latin typeface="Times New Roman"/>
                <a:ea typeface="Times New Roman"/>
                <a:cs typeface="Times New Roman"/>
                <a:sym typeface="Times New Roman"/>
              </a:rPr>
              <a:t>udział w wyborach,</a:t>
            </a:r>
            <a:endParaRPr dirty="0"/>
          </a:p>
          <a:p>
            <a:pPr marL="342900" lvl="0" indent="-342900" algn="l" rtl="0">
              <a:spcBef>
                <a:spcPts val="440"/>
              </a:spcBef>
              <a:spcAft>
                <a:spcPts val="0"/>
              </a:spcAft>
              <a:buClr>
                <a:srgbClr val="292929"/>
              </a:buClr>
              <a:buSzPts val="2200"/>
              <a:buFont typeface="Times New Roman"/>
              <a:buChar char="-"/>
            </a:pPr>
            <a:r>
              <a:rPr lang="pl-PL" sz="2200" dirty="0">
                <a:solidFill>
                  <a:srgbClr val="292929"/>
                </a:solidFill>
                <a:latin typeface="Times New Roman"/>
                <a:ea typeface="Times New Roman"/>
                <a:cs typeface="Times New Roman"/>
                <a:sym typeface="Times New Roman"/>
              </a:rPr>
              <a:t>poszanowanie i przestrzeganie prawa,</a:t>
            </a:r>
            <a:endParaRPr dirty="0"/>
          </a:p>
          <a:p>
            <a:pPr marL="342900" lvl="0" indent="-342900" algn="l" rtl="0">
              <a:spcBef>
                <a:spcPts val="440"/>
              </a:spcBef>
              <a:spcAft>
                <a:spcPts val="0"/>
              </a:spcAft>
              <a:buClr>
                <a:srgbClr val="292929"/>
              </a:buClr>
              <a:buSzPts val="2200"/>
              <a:buFont typeface="Times New Roman"/>
              <a:buChar char="-"/>
            </a:pPr>
            <a:r>
              <a:rPr lang="pl-PL" sz="2200" dirty="0">
                <a:solidFill>
                  <a:srgbClr val="292929"/>
                </a:solidFill>
                <a:latin typeface="Times New Roman"/>
                <a:ea typeface="Times New Roman"/>
                <a:cs typeface="Times New Roman"/>
                <a:sym typeface="Times New Roman"/>
              </a:rPr>
              <a:t>szacunek do symboli narodowych.</a:t>
            </a:r>
            <a:endParaRPr dirty="0"/>
          </a:p>
          <a:p>
            <a:pPr marL="342900" lvl="0" indent="-139700" algn="l" rtl="0">
              <a:spcBef>
                <a:spcPts val="640"/>
              </a:spcBef>
              <a:spcAft>
                <a:spcPts val="0"/>
              </a:spcAft>
              <a:buClr>
                <a:schemeClr val="dk1"/>
              </a:buClr>
              <a:buSzPts val="3200"/>
              <a:buFont typeface="Helvetica Neue"/>
              <a:buNone/>
            </a:pPr>
            <a:endParaRPr dirty="0">
              <a:solidFill>
                <a:srgbClr val="292929"/>
              </a:solidFill>
              <a:latin typeface="Times New Roman"/>
              <a:ea typeface="Times New Roman"/>
              <a:cs typeface="Times New Roman"/>
              <a:sym typeface="Times New Roman"/>
            </a:endParaRPr>
          </a:p>
        </p:txBody>
      </p:sp>
      <p:pic>
        <p:nvPicPr>
          <p:cNvPr id="111" name="Google Shape;111;p21" descr="9.jpeg"/>
          <p:cNvPicPr preferRelativeResize="0"/>
          <p:nvPr/>
        </p:nvPicPr>
        <p:blipFill rotWithShape="1">
          <a:blip r:embed="rId3">
            <a:alphaModFix/>
          </a:blip>
          <a:srcRect/>
          <a:stretch/>
        </p:blipFill>
        <p:spPr>
          <a:xfrm>
            <a:off x="6215074" y="1071546"/>
            <a:ext cx="2643206" cy="1628787"/>
          </a:xfrm>
          <a:prstGeom prst="rect">
            <a:avLst/>
          </a:prstGeom>
          <a:noFill/>
          <a:ln>
            <a:noFill/>
          </a:ln>
        </p:spPr>
      </p:pic>
      <p:pic>
        <p:nvPicPr>
          <p:cNvPr id="112" name="Google Shape;112;p21" descr="11.jpg"/>
          <p:cNvPicPr preferRelativeResize="0"/>
          <p:nvPr/>
        </p:nvPicPr>
        <p:blipFill rotWithShape="1">
          <a:blip r:embed="rId4">
            <a:alphaModFix/>
          </a:blip>
          <a:srcRect/>
          <a:stretch/>
        </p:blipFill>
        <p:spPr>
          <a:xfrm>
            <a:off x="4929190" y="2571744"/>
            <a:ext cx="2867028" cy="1433514"/>
          </a:xfrm>
          <a:prstGeom prst="rect">
            <a:avLst/>
          </a:prstGeom>
          <a:noFill/>
          <a:ln>
            <a:noFill/>
          </a:ln>
        </p:spPr>
      </p:pic>
      <p:pic>
        <p:nvPicPr>
          <p:cNvPr id="113" name="Google Shape;113;p21" descr="12.jpg"/>
          <p:cNvPicPr preferRelativeResize="0"/>
          <p:nvPr/>
        </p:nvPicPr>
        <p:blipFill rotWithShape="1">
          <a:blip r:embed="rId5">
            <a:alphaModFix/>
          </a:blip>
          <a:srcRect/>
          <a:stretch/>
        </p:blipFill>
        <p:spPr>
          <a:xfrm>
            <a:off x="6595762" y="3989487"/>
            <a:ext cx="2548238" cy="1428760"/>
          </a:xfrm>
          <a:prstGeom prst="rect">
            <a:avLst/>
          </a:prstGeom>
          <a:noFill/>
          <a:ln>
            <a:noFill/>
          </a:ln>
        </p:spPr>
      </p:pic>
      <p:pic>
        <p:nvPicPr>
          <p:cNvPr id="114" name="Google Shape;114;p21" descr="13.jpg"/>
          <p:cNvPicPr preferRelativeResize="0"/>
          <p:nvPr/>
        </p:nvPicPr>
        <p:blipFill rotWithShape="1">
          <a:blip r:embed="rId6">
            <a:alphaModFix/>
          </a:blip>
          <a:srcRect/>
          <a:stretch/>
        </p:blipFill>
        <p:spPr>
          <a:xfrm>
            <a:off x="5610225" y="5562600"/>
            <a:ext cx="3533775" cy="1295400"/>
          </a:xfrm>
          <a:prstGeom prst="rect">
            <a:avLst/>
          </a:prstGeom>
          <a:noFill/>
          <a:ln>
            <a:noFill/>
          </a:ln>
        </p:spPr>
      </p:pic>
      <p:sp>
        <p:nvSpPr>
          <p:cNvPr id="8" name="pole tekstowe 7"/>
          <p:cNvSpPr txBox="1"/>
          <p:nvPr/>
        </p:nvSpPr>
        <p:spPr>
          <a:xfrm>
            <a:off x="5255045" y="1211856"/>
            <a:ext cx="925417" cy="1323439"/>
          </a:xfrm>
          <a:prstGeom prst="rect">
            <a:avLst/>
          </a:prstGeom>
          <a:noFill/>
        </p:spPr>
        <p:txBody>
          <a:bodyPr wrap="square" rtlCol="0">
            <a:spAutoFit/>
          </a:bodyPr>
          <a:lstStyle/>
          <a:p>
            <a:r>
              <a:rPr lang="pl-PL" sz="1100" dirty="0" smtClean="0">
                <a:latin typeface="Times New Roman" pitchFamily="18" charset="0"/>
                <a:cs typeface="Times New Roman" pitchFamily="18" charset="0"/>
              </a:rPr>
              <a:t>Źródło fotografii:</a:t>
            </a:r>
          </a:p>
          <a:p>
            <a:r>
              <a:rPr lang="pl-PL" sz="1100" dirty="0" smtClean="0">
                <a:latin typeface="Times New Roman" pitchFamily="18" charset="0"/>
                <a:cs typeface="Times New Roman" pitchFamily="18" charset="0"/>
                <a:hlinkClick r:id="rId7"/>
              </a:rPr>
              <a:t>https://wroclife.pl/nasze-miasto/dlaczego-warto-glosowac</a:t>
            </a:r>
            <a:r>
              <a:rPr lang="pl-PL" dirty="0" smtClean="0">
                <a:hlinkClick r:id="rId7"/>
              </a:rPr>
              <a:t>/</a:t>
            </a:r>
            <a:endParaRPr lang="pl-PL" dirty="0"/>
          </a:p>
        </p:txBody>
      </p:sp>
      <p:sp>
        <p:nvSpPr>
          <p:cNvPr id="9" name="pole tekstowe 8"/>
          <p:cNvSpPr txBox="1"/>
          <p:nvPr/>
        </p:nvSpPr>
        <p:spPr>
          <a:xfrm>
            <a:off x="7766892" y="2908453"/>
            <a:ext cx="1377108" cy="815608"/>
          </a:xfrm>
          <a:prstGeom prst="rect">
            <a:avLst/>
          </a:prstGeom>
          <a:noFill/>
        </p:spPr>
        <p:txBody>
          <a:bodyPr wrap="square" rtlCol="0">
            <a:spAutoFit/>
          </a:bodyPr>
          <a:lstStyle/>
          <a:p>
            <a:r>
              <a:rPr lang="pl-PL" sz="1100" dirty="0" smtClean="0">
                <a:latin typeface="Times New Roman" pitchFamily="18" charset="0"/>
                <a:cs typeface="Times New Roman" pitchFamily="18" charset="0"/>
              </a:rPr>
              <a:t>Źródło fotografii:</a:t>
            </a:r>
          </a:p>
          <a:p>
            <a:r>
              <a:rPr lang="pl-PL" sz="1100" dirty="0" smtClean="0">
                <a:latin typeface="Times New Roman" pitchFamily="18" charset="0"/>
                <a:cs typeface="Times New Roman" pitchFamily="18" charset="0"/>
                <a:hlinkClick r:id="rId8"/>
              </a:rPr>
              <a:t>https://wig.waw.pl/kto-powinien-placic-podatki</a:t>
            </a:r>
            <a:r>
              <a:rPr lang="pl-PL" dirty="0" smtClean="0">
                <a:hlinkClick r:id="rId8"/>
              </a:rPr>
              <a:t>/</a:t>
            </a:r>
            <a:endParaRPr lang="pl-PL" dirty="0" smtClean="0"/>
          </a:p>
        </p:txBody>
      </p:sp>
      <p:sp>
        <p:nvSpPr>
          <p:cNvPr id="10" name="pole tekstowe 9"/>
          <p:cNvSpPr txBox="1"/>
          <p:nvPr/>
        </p:nvSpPr>
        <p:spPr>
          <a:xfrm>
            <a:off x="5244029" y="4197426"/>
            <a:ext cx="1277957" cy="938719"/>
          </a:xfrm>
          <a:prstGeom prst="rect">
            <a:avLst/>
          </a:prstGeom>
          <a:noFill/>
        </p:spPr>
        <p:txBody>
          <a:bodyPr wrap="square" rtlCol="0">
            <a:spAutoFit/>
          </a:bodyPr>
          <a:lstStyle/>
          <a:p>
            <a:r>
              <a:rPr lang="pl-PL" sz="1100" dirty="0" smtClean="0">
                <a:latin typeface="Times New Roman" pitchFamily="18" charset="0"/>
                <a:cs typeface="Times New Roman" pitchFamily="18" charset="0"/>
              </a:rPr>
              <a:t>Źródło fotografii: </a:t>
            </a:r>
          </a:p>
          <a:p>
            <a:r>
              <a:rPr lang="pl-PL" sz="1100" dirty="0" smtClean="0">
                <a:latin typeface="Times New Roman" pitchFamily="18" charset="0"/>
                <a:cs typeface="Times New Roman" pitchFamily="18" charset="0"/>
                <a:hlinkClick r:id="rId9"/>
              </a:rPr>
              <a:t>http://e-wpis.pl/pl/kontrakt-podpisali-tylko-zojczyzna</a:t>
            </a:r>
            <a:endParaRPr lang="pl-PL" sz="1100" dirty="0">
              <a:latin typeface="Times New Roman" pitchFamily="18" charset="0"/>
              <a:cs typeface="Times New Roman" pitchFamily="18" charset="0"/>
            </a:endParaRPr>
          </a:p>
        </p:txBody>
      </p:sp>
      <p:sp>
        <p:nvSpPr>
          <p:cNvPr id="12" name="pole tekstowe 11"/>
          <p:cNvSpPr txBox="1"/>
          <p:nvPr/>
        </p:nvSpPr>
        <p:spPr>
          <a:xfrm>
            <a:off x="4715219" y="5411450"/>
            <a:ext cx="1112702" cy="1446550"/>
          </a:xfrm>
          <a:prstGeom prst="rect">
            <a:avLst/>
          </a:prstGeom>
          <a:noFill/>
        </p:spPr>
        <p:txBody>
          <a:bodyPr wrap="square" rtlCol="0">
            <a:spAutoFit/>
          </a:bodyPr>
          <a:lstStyle/>
          <a:p>
            <a:r>
              <a:rPr lang="pl-PL" sz="1100" dirty="0" smtClean="0">
                <a:latin typeface="Times New Roman" pitchFamily="18" charset="0"/>
                <a:cs typeface="Times New Roman" pitchFamily="18" charset="0"/>
              </a:rPr>
              <a:t>Źródło fotografii: </a:t>
            </a:r>
          </a:p>
          <a:p>
            <a:r>
              <a:rPr lang="pl-PL" sz="1100" dirty="0" smtClean="0">
                <a:latin typeface="Times New Roman" pitchFamily="18" charset="0"/>
                <a:cs typeface="Times New Roman" pitchFamily="18" charset="0"/>
                <a:hlinkClick r:id="rId10"/>
              </a:rPr>
              <a:t>http://www.lubenia-biblioteka.pl/?aktualnosci/nasze-symbole-narodowe.htm</a:t>
            </a:r>
            <a:endParaRPr lang="pl-PL" sz="1100" dirty="0">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0" end="0"/>
                                            </p:txEl>
                                          </p:spTgt>
                                        </p:tgtEl>
                                        <p:attrNameLst>
                                          <p:attrName>style.visibility</p:attrName>
                                        </p:attrNameLst>
                                      </p:cBhvr>
                                      <p:to>
                                        <p:strVal val="visible"/>
                                      </p:to>
                                    </p:set>
                                    <p:animEffect transition="in" filter="fade">
                                      <p:cBhvr>
                                        <p:cTn id="12" dur="1822"/>
                                        <p:tgtEl>
                                          <p:spTgt spid="1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1" end="1"/>
                                            </p:txEl>
                                          </p:spTgt>
                                        </p:tgtEl>
                                        <p:attrNameLst>
                                          <p:attrName>style.visibility</p:attrName>
                                        </p:attrNameLst>
                                      </p:cBhvr>
                                      <p:to>
                                        <p:strVal val="visible"/>
                                      </p:to>
                                    </p:set>
                                    <p:animEffect transition="in" filter="fade">
                                      <p:cBhvr>
                                        <p:cTn id="17" dur="1822"/>
                                        <p:tgtEl>
                                          <p:spTgt spid="1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2" end="2"/>
                                            </p:txEl>
                                          </p:spTgt>
                                        </p:tgtEl>
                                        <p:attrNameLst>
                                          <p:attrName>style.visibility</p:attrName>
                                        </p:attrNameLst>
                                      </p:cBhvr>
                                      <p:to>
                                        <p:strVal val="visible"/>
                                      </p:to>
                                    </p:set>
                                    <p:animEffect transition="in" filter="fade">
                                      <p:cBhvr>
                                        <p:cTn id="22" dur="1822"/>
                                        <p:tgtEl>
                                          <p:spTgt spid="1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xEl>
                                              <p:pRg st="3" end="3"/>
                                            </p:txEl>
                                          </p:spTgt>
                                        </p:tgtEl>
                                        <p:attrNameLst>
                                          <p:attrName>style.visibility</p:attrName>
                                        </p:attrNameLst>
                                      </p:cBhvr>
                                      <p:to>
                                        <p:strVal val="visible"/>
                                      </p:to>
                                    </p:set>
                                    <p:animEffect transition="in" filter="fade">
                                      <p:cBhvr>
                                        <p:cTn id="27" dur="1822"/>
                                        <p:tgtEl>
                                          <p:spTgt spid="1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
                                            <p:txEl>
                                              <p:pRg st="4" end="4"/>
                                            </p:txEl>
                                          </p:spTgt>
                                        </p:tgtEl>
                                        <p:attrNameLst>
                                          <p:attrName>style.visibility</p:attrName>
                                        </p:attrNameLst>
                                      </p:cBhvr>
                                      <p:to>
                                        <p:strVal val="visible"/>
                                      </p:to>
                                    </p:set>
                                    <p:animEffect transition="in" filter="fade">
                                      <p:cBhvr>
                                        <p:cTn id="32" dur="1822"/>
                                        <p:tgtEl>
                                          <p:spTgt spid="1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0">
                                            <p:txEl>
                                              <p:pRg st="5" end="5"/>
                                            </p:txEl>
                                          </p:spTgt>
                                        </p:tgtEl>
                                        <p:attrNameLst>
                                          <p:attrName>style.visibility</p:attrName>
                                        </p:attrNameLst>
                                      </p:cBhvr>
                                      <p:to>
                                        <p:strVal val="visible"/>
                                      </p:to>
                                    </p:set>
                                    <p:animEffect transition="in" filter="fade">
                                      <p:cBhvr>
                                        <p:cTn id="37" dur="1822"/>
                                        <p:tgtEl>
                                          <p:spTgt spid="1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0">
                                            <p:txEl>
                                              <p:pRg st="6" end="6"/>
                                            </p:txEl>
                                          </p:spTgt>
                                        </p:tgtEl>
                                        <p:attrNameLst>
                                          <p:attrName>style.visibility</p:attrName>
                                        </p:attrNameLst>
                                      </p:cBhvr>
                                      <p:to>
                                        <p:strVal val="visible"/>
                                      </p:to>
                                    </p:set>
                                    <p:animEffect transition="in" filter="fade">
                                      <p:cBhvr>
                                        <p:cTn id="42" dur="1822"/>
                                        <p:tgtEl>
                                          <p:spTgt spid="1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0">
                                            <p:txEl>
                                              <p:pRg st="7" end="7"/>
                                            </p:txEl>
                                          </p:spTgt>
                                        </p:tgtEl>
                                        <p:attrNameLst>
                                          <p:attrName>style.visibility</p:attrName>
                                        </p:attrNameLst>
                                      </p:cBhvr>
                                      <p:to>
                                        <p:strVal val="visible"/>
                                      </p:to>
                                    </p:set>
                                    <p:animEffect transition="in" filter="fade">
                                      <p:cBhvr>
                                        <p:cTn id="47" dur="1822"/>
                                        <p:tgtEl>
                                          <p:spTgt spid="1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0">
                                            <p:txEl>
                                              <p:pRg st="8" end="8"/>
                                            </p:txEl>
                                          </p:spTgt>
                                        </p:tgtEl>
                                        <p:attrNameLst>
                                          <p:attrName>style.visibility</p:attrName>
                                        </p:attrNameLst>
                                      </p:cBhvr>
                                      <p:to>
                                        <p:strVal val="visible"/>
                                      </p:to>
                                    </p:set>
                                    <p:animEffect transition="in" filter="fade">
                                      <p:cBhvr>
                                        <p:cTn id="52" dur="1822"/>
                                        <p:tgtEl>
                                          <p:spTgt spid="11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0">
                                            <p:txEl>
                                              <p:pRg st="9" end="9"/>
                                            </p:txEl>
                                          </p:spTgt>
                                        </p:tgtEl>
                                        <p:attrNameLst>
                                          <p:attrName>style.visibility</p:attrName>
                                        </p:attrNameLst>
                                      </p:cBhvr>
                                      <p:to>
                                        <p:strVal val="visible"/>
                                      </p:to>
                                    </p:set>
                                    <p:animEffect transition="in" filter="fade">
                                      <p:cBhvr>
                                        <p:cTn id="57" dur="1822"/>
                                        <p:tgtEl>
                                          <p:spTgt spid="11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additive="base">
                                        <p:cTn id="62" dur="2000"/>
                                        <p:tgtEl>
                                          <p:spTgt spid="111"/>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2000"/>
                                        <p:tgtEl>
                                          <p:spTgt spid="112"/>
                                        </p:tgtEl>
                                        <p:attrNameLst>
                                          <p:attrName>ppt_x</p:attrName>
                                        </p:attrNameLst>
                                      </p:cBhvr>
                                      <p:tavLst>
                                        <p:tav tm="0">
                                          <p:val>
                                            <p:strVal val="#ppt_x+1"/>
                                          </p:val>
                                        </p:tav>
                                        <p:tav tm="100000">
                                          <p:val>
                                            <p:strVal val="#ppt_x"/>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113"/>
                                        </p:tgtEl>
                                        <p:attrNameLst>
                                          <p:attrName>style.visibility</p:attrName>
                                        </p:attrNameLst>
                                      </p:cBhvr>
                                      <p:to>
                                        <p:strVal val="visible"/>
                                      </p:to>
                                    </p:set>
                                    <p:anim calcmode="lin" valueType="num">
                                      <p:cBhvr additive="base">
                                        <p:cTn id="72" dur="2000"/>
                                        <p:tgtEl>
                                          <p:spTgt spid="113"/>
                                        </p:tgtEl>
                                        <p:attrNameLst>
                                          <p:attrName>ppt_x</p:attrName>
                                        </p:attrNameLst>
                                      </p:cBhvr>
                                      <p:tavLst>
                                        <p:tav tm="0">
                                          <p:val>
                                            <p:strVal val="#ppt_x+1"/>
                                          </p:val>
                                        </p:tav>
                                        <p:tav tm="100000">
                                          <p:val>
                                            <p:strVal val="#ppt_x"/>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14"/>
                                        </p:tgtEl>
                                        <p:attrNameLst>
                                          <p:attrName>style.visibility</p:attrName>
                                        </p:attrNameLst>
                                      </p:cBhvr>
                                      <p:to>
                                        <p:strVal val="visible"/>
                                      </p:to>
                                    </p:set>
                                    <p:anim calcmode="lin" valueType="num">
                                      <p:cBhvr additive="base">
                                        <p:cTn id="77" dur="2000"/>
                                        <p:tgtEl>
                                          <p:spTgt spid="1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2000" fill="hold"/>
                                        <p:tgtEl>
                                          <p:spTgt spid="8"/>
                                        </p:tgtEl>
                                        <p:attrNameLst>
                                          <p:attrName>ppt_x</p:attrName>
                                        </p:attrNameLst>
                                      </p:cBhvr>
                                      <p:tavLst>
                                        <p:tav tm="0">
                                          <p:val>
                                            <p:strVal val="1+#ppt_w/2"/>
                                          </p:val>
                                        </p:tav>
                                        <p:tav tm="100000">
                                          <p:val>
                                            <p:strVal val="#ppt_x"/>
                                          </p:val>
                                        </p:tav>
                                      </p:tavLst>
                                    </p:anim>
                                    <p:anim calcmode="lin" valueType="num">
                                      <p:cBhvr additive="base">
                                        <p:cTn id="83"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additive="base">
                                        <p:cTn id="88" dur="2000" fill="hold"/>
                                        <p:tgtEl>
                                          <p:spTgt spid="9"/>
                                        </p:tgtEl>
                                        <p:attrNameLst>
                                          <p:attrName>ppt_x</p:attrName>
                                        </p:attrNameLst>
                                      </p:cBhvr>
                                      <p:tavLst>
                                        <p:tav tm="0">
                                          <p:val>
                                            <p:strVal val="1+#ppt_w/2"/>
                                          </p:val>
                                        </p:tav>
                                        <p:tav tm="100000">
                                          <p:val>
                                            <p:strVal val="#ppt_x"/>
                                          </p:val>
                                        </p:tav>
                                      </p:tavLst>
                                    </p:anim>
                                    <p:anim calcmode="lin" valueType="num">
                                      <p:cBhvr additive="base">
                                        <p:cTn id="89"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additive="base">
                                        <p:cTn id="94" dur="2000" fill="hold"/>
                                        <p:tgtEl>
                                          <p:spTgt spid="10"/>
                                        </p:tgtEl>
                                        <p:attrNameLst>
                                          <p:attrName>ppt_x</p:attrName>
                                        </p:attrNameLst>
                                      </p:cBhvr>
                                      <p:tavLst>
                                        <p:tav tm="0">
                                          <p:val>
                                            <p:strVal val="1+#ppt_w/2"/>
                                          </p:val>
                                        </p:tav>
                                        <p:tav tm="100000">
                                          <p:val>
                                            <p:strVal val="#ppt_x"/>
                                          </p:val>
                                        </p:tav>
                                      </p:tavLst>
                                    </p:anim>
                                    <p:anim calcmode="lin" valueType="num">
                                      <p:cBhvr additive="base">
                                        <p:cTn id="95"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additive="base">
                                        <p:cTn id="100" dur="2000" fill="hold"/>
                                        <p:tgtEl>
                                          <p:spTgt spid="12"/>
                                        </p:tgtEl>
                                        <p:attrNameLst>
                                          <p:attrName>ppt_x</p:attrName>
                                        </p:attrNameLst>
                                      </p:cBhvr>
                                      <p:tavLst>
                                        <p:tav tm="0">
                                          <p:val>
                                            <p:strVal val="#ppt_x"/>
                                          </p:val>
                                        </p:tav>
                                        <p:tav tm="100000">
                                          <p:val>
                                            <p:strVal val="#ppt_x"/>
                                          </p:val>
                                        </p:tav>
                                      </p:tavLst>
                                    </p:anim>
                                    <p:anim calcmode="lin" valueType="num">
                                      <p:cBhvr additive="base">
                                        <p:cTn id="101"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theme/theme1.xml><?xml version="1.0" encoding="utf-8"?>
<a:theme xmlns:a="http://schemas.openxmlformats.org/drawingml/2006/main" name="powerpoint-template">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874</Words>
  <Application>Microsoft Office PowerPoint</Application>
  <PresentationFormat>Pokaz na ekranie (4:3)</PresentationFormat>
  <Paragraphs>107</Paragraphs>
  <Slides>15</Slides>
  <Notes>15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15</vt:i4>
      </vt:variant>
    </vt:vector>
  </HeadingPairs>
  <TitlesOfParts>
    <vt:vector size="19" baseType="lpstr">
      <vt:lpstr>Times New Roman</vt:lpstr>
      <vt:lpstr>Helvetica Neue</vt:lpstr>
      <vt:lpstr>Arial</vt:lpstr>
      <vt:lpstr>powerpoint-template</vt:lpstr>
      <vt:lpstr>Moje etyczne drogowskazy</vt:lpstr>
      <vt:lpstr>Etyka – definicja</vt:lpstr>
      <vt:lpstr>Podstawowe zasady etyczne</vt:lpstr>
      <vt:lpstr>Etyka chrześcijańska</vt:lpstr>
      <vt:lpstr>Normy moralne - definicja </vt:lpstr>
      <vt:lpstr>Zachowania godne naśladowania</vt:lpstr>
      <vt:lpstr>Zachowania godne potępienia</vt:lpstr>
      <vt:lpstr>Zachowania godne potępienia</vt:lpstr>
      <vt:lpstr>Patriotyzm - definicja</vt:lpstr>
      <vt:lpstr>Sprawiedliwość - definicja</vt:lpstr>
      <vt:lpstr>Życzliwość, tolerancja, uczciwość - definicja</vt:lpstr>
      <vt:lpstr>Prawdomówność, odpowiedzialność za słowo – definicja </vt:lpstr>
      <vt:lpstr>Osoby godne naśladowania pod względem etycznym </vt:lpstr>
      <vt:lpstr>Osoby godne naśladowania pod względem etycznym </vt:lpstr>
      <vt:lpstr>Na koniec cytat Arystotelesa o mówieniu prawdy: „Mówienie prawdy ma tę przyjemną cechę, że nie trzeba pamiętać co i komu się powiedziało”.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Moje etyczne drogowskazy</dc:title>
  <dc:creator>tomek</dc:creator>
  <cp:lastModifiedBy>Joanna</cp:lastModifiedBy>
  <cp:revision>19</cp:revision>
  <dcterms:modified xsi:type="dcterms:W3CDTF">2020-06-08T09:05:19Z</dcterms:modified>
</cp:coreProperties>
</file>