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A40B7-54F2-4CD1-A5ED-904931828531}" v="2370" dt="2020-04-05T13:59:03.786"/>
    <p1510:client id="{22AC359C-5E97-4CE1-BD40-FCF628E60ADD}" v="36" dt="2020-03-31T10:50:54.312"/>
    <p1510:client id="{369A37F3-82B1-41F8-8FC0-D52EFD034D57}" v="3653" dt="2020-03-31T12:25:18.462"/>
    <p1510:client id="{3DD20CE1-FC32-4091-B83F-7B0BCC304F8A}" v="202" dt="2020-03-31T10:33:24.731"/>
    <p1510:client id="{4B27E0FF-DE53-45EF-ABF5-CD5D4458E8A4}" v="48" dt="2020-04-05T14:13:30.812"/>
    <p1510:client id="{4DBAA095-7970-42ED-8941-5E291F8D6FDC}" v="1994" dt="2020-04-05T09:11:43.516"/>
    <p1510:client id="{79EFB409-E0A1-412A-ABE6-094C6EA9FA2E}" v="11" dt="2020-03-31T11:01:49.256"/>
    <p1510:client id="{79FAA4BB-7A31-471F-8384-32D6A756EA8B}" v="48" dt="2020-05-20T15:10:17.927"/>
    <p1510:client id="{7B8D7157-82EE-437F-AF0B-0CF7B1EF979B}" v="120" dt="2020-05-19T14:32:40.077"/>
    <p1510:client id="{B5BF47AF-2A46-47EF-AC8C-6A6BA4F4485A}" v="5310" dt="2020-03-31T16:22:17.063"/>
    <p1510:client id="{D7D0564F-25A7-410A-9DBE-15C3B4D7B935}" v="991" dt="2020-04-05T07:34:32.949"/>
    <p1510:client id="{DB949A38-C356-4105-BF59-4710939AFD9A}" v="80" dt="2020-03-31T10:57:30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6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1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0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8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9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4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8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6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5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9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6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2" r:id="rId6"/>
    <p:sldLayoutId id="2147483938" r:id="rId7"/>
    <p:sldLayoutId id="2147483939" r:id="rId8"/>
    <p:sldLayoutId id="2147483940" r:id="rId9"/>
    <p:sldLayoutId id="2147483941" r:id="rId10"/>
    <p:sldLayoutId id="21474839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61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4B672-0C8D-4605-9EB5-D514A2B58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8403" b="7328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63" name="Rectangle 63">
            <a:extLst>
              <a:ext uri="{FF2B5EF4-FFF2-40B4-BE49-F238E27FC236}">
                <a16:creationId xmlns:a16="http://schemas.microsoft.com/office/drawing/2014/main" id="{4B986F88-1433-4AF7-AF71-41A89DC93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latin typeface="GungSuh"/>
                <a:ea typeface="GungSuh"/>
                <a:cs typeface="Kartika"/>
              </a:rPr>
              <a:t>Moje etyczne drogowskazy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Według: Wiktorii Podlaskiej </a:t>
            </a:r>
          </a:p>
          <a:p>
            <a:endParaRPr lang="pl-PL">
              <a:solidFill>
                <a:srgbClr val="FFFFFF"/>
              </a:solidFill>
              <a:latin typeface="MS Gothic"/>
              <a:ea typeface="MS Gothic"/>
            </a:endParaRPr>
          </a:p>
        </p:txBody>
      </p:sp>
      <p:cxnSp>
        <p:nvCxnSpPr>
          <p:cNvPr id="65" name="Straight Connector 65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7">
            <a:extLst>
              <a:ext uri="{FF2B5EF4-FFF2-40B4-BE49-F238E27FC236}">
                <a16:creationId xmlns:a16="http://schemas.microsoft.com/office/drawing/2014/main" id="{A44FFD5D-B985-4624-BBCD-50AD2E1686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7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2F73B7-170B-42B2-BDCB-DC5F5D81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pl-PL" sz="3700" b="1" i="1">
                <a:latin typeface="Bookman Old Style"/>
                <a:cs typeface="Segoe UI Light"/>
              </a:rPr>
              <a:t>Wprowadzenie do prezentacji</a:t>
            </a:r>
          </a:p>
        </p:txBody>
      </p:sp>
      <p:cxnSp>
        <p:nvCxnSpPr>
          <p:cNvPr id="19" name="Straight Connector 19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315538FA-7337-4566-BA47-F46C8F74A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 algn="ctr">
              <a:buNone/>
            </a:pPr>
            <a:r>
              <a:rPr lang="pl-PL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Prezentacja ta będzie zawierała subiektywny </a:t>
            </a:r>
            <a:br>
              <a:rPr lang="pl-PL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ea typeface="Batang"/>
                <a:cs typeface="Calibri Light" panose="020F0302020204030204" pitchFamily="34" charset="0"/>
              </a:rPr>
              <a:t>zbiór refleksji</a:t>
            </a:r>
            <a:r>
              <a:rPr lang="pl-PL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, przemyśleń w kontekście wartości etycznych którymi, powinien się kierować każdy człowiek  </a:t>
            </a:r>
            <a:br>
              <a:rPr lang="pl-PL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z punktu widzenia ,,młodego obywatela świata" </a:t>
            </a:r>
            <a:br>
              <a:rPr lang="pl-PL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czyli dość nietypowej 15-latki . 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ea typeface="Batang"/>
                <a:cs typeface="Calibri Light" panose="020F0302020204030204" pitchFamily="34" charset="0"/>
              </a:rPr>
              <a:t>Odpowiem sobie na pytania: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l-PL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 Czym są dla mnie wartości etyczne, </a:t>
            </a:r>
            <a:br>
              <a:rPr lang="pl-PL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którymi postanowiłam się kierować? 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l-PL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 Jak ważne są one dla mnie i dla społeczeństwa, </a:t>
            </a:r>
            <a:br>
              <a:rPr lang="pl-PL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w którym żyję?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l-PL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 Jakie są błędy współczesnego świata?</a:t>
            </a:r>
          </a:p>
          <a:p>
            <a:pPr algn="ctr"/>
            <a:endParaRPr lang="pl-PL" dirty="0">
              <a:latin typeface="Bookman Old Style"/>
              <a:ea typeface="Batang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493730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9F00D7-0073-4A0C-BED7-D22A9E59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 fontScale="90000"/>
          </a:bodyPr>
          <a:lstStyle/>
          <a:p>
            <a:r>
              <a:rPr lang="pl-PL" sz="3700" b="1" i="1" dirty="0">
                <a:latin typeface="Bookman Old Style"/>
              </a:rPr>
              <a:t>Akceptacja - pogodzenie się z rzeczywistością</a:t>
            </a:r>
          </a:p>
        </p:txBody>
      </p:sp>
      <p:pic>
        <p:nvPicPr>
          <p:cNvPr id="51" name="Obraz 51" descr="Obraz zawierający roślina, zewnętrzne, trawa, kwiat&#10;&#10;Opis wygenerowany przy bardzo wysokim poziomie pewności">
            <a:extLst>
              <a:ext uri="{FF2B5EF4-FFF2-40B4-BE49-F238E27FC236}">
                <a16:creationId xmlns:a16="http://schemas.microsoft.com/office/drawing/2014/main" id="{4587AA7E-4950-4466-94CB-9AE9FD5BB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7" r="24230"/>
          <a:stretch/>
        </p:blipFill>
        <p:spPr>
          <a:xfrm>
            <a:off x="20" y="10"/>
            <a:ext cx="4815604" cy="6857990"/>
          </a:xfrm>
          <a:prstGeom prst="rect">
            <a:avLst/>
          </a:prstGeom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DB098C-3DA7-4B96-8A1D-11A5BFA9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334" y="2108201"/>
            <a:ext cx="7297172" cy="4742995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ea typeface="Batang"/>
                <a:cs typeface="Calibri Light" panose="020F0302020204030204" pitchFamily="34" charset="0"/>
              </a:rPr>
              <a:t>Akceptacja</a:t>
            </a: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 jest dla mnie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ea typeface="Batang"/>
                <a:cs typeface="Calibri Light" panose="020F0302020204030204" pitchFamily="34" charset="0"/>
              </a:rPr>
              <a:t>najważnieższą umiejętnością </a:t>
            </a: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jaką, </a:t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powinien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ea typeface="Batang"/>
                <a:cs typeface="Calibri Light" panose="020F0302020204030204" pitchFamily="34" charset="0"/>
              </a:rPr>
              <a:t>odznaczać się każdy człowiek</a:t>
            </a: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. </a:t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Jednak dziś dużo mówi się o tolerancji. </a:t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Uważam to za błędne, gdyż w moim odczuciu w słowie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ea typeface="Batang"/>
                <a:cs typeface="Calibri Light" panose="020F0302020204030204" pitchFamily="34" charset="0"/>
              </a:rPr>
              <a:t>tolerancja</a:t>
            </a: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 </a:t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tkwi bierna nienawiść coś </a:t>
            </a:r>
            <a:r>
              <a:rPr lang="pl-PL" sz="1600" dirty="0"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w rodzaju</a:t>
            </a: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 </a:t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sz="1600" smtClean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,,ok </a:t>
            </a: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rozumiem, że masz odmienny system posrzegania świata, </a:t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inny wygląd czy poglądy,  jestem w stanie na ciebie patrzeć, </a:t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ale nie zamierzam wchodzić z tobą w głębsze dyskusje".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Osobiście uważam, że w społeczeństwie, w którym mamy </a:t>
            </a:r>
            <a:r>
              <a:rPr lang="pl-PL" sz="1600" dirty="0" smtClean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do czynienia </a:t>
            </a: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/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z dyskryminacją na każdej możliwej płaszczyźnie powinniśmy uczyć się czegoś więcej. </a:t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/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Tym czymś jest właśnie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ea typeface="Batang"/>
                <a:cs typeface="Calibri Light" panose="020F0302020204030204" pitchFamily="34" charset="0"/>
              </a:rPr>
              <a:t>akceptacja</a:t>
            </a: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, czyli w pełni pogodzenie </a:t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się z czymś czego nie jesteśmy w stanie zmienić, np. z czyjąś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ea typeface="Batang"/>
                <a:cs typeface="Calibri Light" panose="020F0302020204030204" pitchFamily="34" charset="0"/>
              </a:rPr>
              <a:t>odmiennością</a:t>
            </a: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, </a:t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ea typeface="Batang"/>
                <a:cs typeface="Calibri Light" panose="020F0302020204030204" pitchFamily="34" charset="0"/>
              </a:rPr>
              <a:t>orientacją</a:t>
            </a: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 polityczną lub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ea typeface="Batang"/>
                <a:cs typeface="Calibri Light" panose="020F0302020204030204" pitchFamily="34" charset="0"/>
              </a:rPr>
              <a:t>seksualną</a:t>
            </a: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 czy światopoglądem. </a:t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/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  <a:t>Dopiero wtedy będziemy w stanie tworzyć </a:t>
            </a:r>
            <a:br>
              <a:rPr lang="pl-PL" sz="1600" dirty="0">
                <a:latin typeface="Calibri Light" panose="020F0302020204030204" pitchFamily="34" charset="0"/>
                <a:ea typeface="Batang"/>
                <a:cs typeface="Calibri Light" panose="020F0302020204030204" pitchFamily="34" charset="0"/>
              </a:rPr>
            </a:b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ea typeface="Batang"/>
                <a:cs typeface="Calibri Light" panose="020F0302020204030204" pitchFamily="34" charset="0"/>
              </a:rPr>
              <a:t>relację międzyludzkie </a:t>
            </a:r>
            <a:br>
              <a:rPr lang="pl-PL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ea typeface="Batang"/>
                <a:cs typeface="Calibri Light" panose="020F0302020204030204" pitchFamily="34" charset="0"/>
              </a:rPr>
            </a:b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ea typeface="Batang"/>
                <a:cs typeface="Calibri Light" panose="020F0302020204030204" pitchFamily="34" charset="0"/>
              </a:rPr>
              <a:t>na wyższym poziomie moralnym.   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500" b="1" dirty="0">
              <a:latin typeface="Georgia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273044127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20636F-40DF-41E6-A109-E05DEB1B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107309"/>
            <a:ext cx="6218928" cy="1607640"/>
          </a:xfrm>
        </p:spPr>
        <p:txBody>
          <a:bodyPr>
            <a:normAutofit fontScale="90000"/>
          </a:bodyPr>
          <a:lstStyle/>
          <a:p>
            <a:r>
              <a:rPr lang="pl-PL" b="1" i="1" dirty="0">
                <a:solidFill>
                  <a:schemeClr val="accent3">
                    <a:lumMod val="75000"/>
                  </a:schemeClr>
                </a:solidFill>
                <a:latin typeface="Barrio" panose="00000500000000000000" pitchFamily="50" charset="-18"/>
              </a:rPr>
              <a:t>Patriotyzm - świadectwo naszej tożsamości narodowej</a:t>
            </a:r>
          </a:p>
        </p:txBody>
      </p:sp>
      <p:pic>
        <p:nvPicPr>
          <p:cNvPr id="4" name="Obraz 4" descr="Obraz zawierający zewnętrzne, park, trawa, ławka&#10;&#10;Opis wygenerowany przy bardzo wysokim poziomie pewności">
            <a:extLst>
              <a:ext uri="{FF2B5EF4-FFF2-40B4-BE49-F238E27FC236}">
                <a16:creationId xmlns:a16="http://schemas.microsoft.com/office/drawing/2014/main" id="{BA99C21A-CCCA-43F3-AF3C-86D068F0F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5" r="23038" b="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154A04-49AF-4822-97E2-509A6A18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20" y="2108201"/>
            <a:ext cx="6911859" cy="4024127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1800" dirty="0">
                <a:latin typeface="Calibri Light"/>
                <a:cs typeface="Calibri Light"/>
              </a:rPr>
              <a:t>Zacznę od tego czym tak naprawdę jest patriotyzm.  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/>
                <a:cs typeface="Calibri Light"/>
              </a:rPr>
              <a:t>Otóż jest to postawa </a:t>
            </a:r>
            <a:r>
              <a:rPr lang="pl-PL" sz="1800" dirty="0">
                <a:latin typeface="Barrio"/>
                <a:cs typeface="Calibri Light"/>
              </a:rPr>
              <a:t>umiłowania, szacunku </a:t>
            </a:r>
            <a:r>
              <a:rPr lang="pl-PL" sz="1800" dirty="0">
                <a:latin typeface="Barrio" panose="00000500000000000000" pitchFamily="50" charset="-18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Barrio" panose="00000500000000000000" pitchFamily="50" charset="-18"/>
                <a:cs typeface="Calibri Light" panose="020F0302020204030204" pitchFamily="34" charset="0"/>
              </a:rPr>
            </a:br>
            <a:r>
              <a:rPr lang="pl-PL" sz="1800" dirty="0">
                <a:latin typeface="Barrio"/>
                <a:cs typeface="Calibri Light"/>
              </a:rPr>
              <a:t>oraz oddania swojej ojczyźnie</a:t>
            </a:r>
            <a:r>
              <a:rPr lang="pl-PL" sz="1800" dirty="0">
                <a:latin typeface="Calibri Light"/>
                <a:cs typeface="Calibri Light"/>
              </a:rPr>
              <a:t>,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/>
                <a:cs typeface="Calibri Light"/>
              </a:rPr>
              <a:t>a także zdolność </a:t>
            </a:r>
            <a:r>
              <a:rPr lang="pl-PL" sz="1800" dirty="0">
                <a:latin typeface="Barrio"/>
                <a:cs typeface="Calibri Light"/>
              </a:rPr>
              <a:t>poświęcenia dla niej zdrowia lub życia</a:t>
            </a:r>
            <a:r>
              <a:rPr lang="pl-PL" sz="1800" dirty="0">
                <a:latin typeface="Calibri Light"/>
                <a:cs typeface="Calibri Light"/>
              </a:rPr>
              <a:t>.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/>
                <a:cs typeface="Calibri Light"/>
              </a:rPr>
              <a:t>Niby każdy z nas o tym wie, ale i dziś kiedy to nie musimy walczyć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/>
                <a:cs typeface="Calibri Light"/>
              </a:rPr>
              <a:t>o wolność swojego kraju, zdarzają się przypadki, gdy zapominamy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/>
                <a:cs typeface="Calibri Light"/>
              </a:rPr>
              <a:t>o naszych obowiązkach wobec ojczyzny, nie bierzemy udziału w wyborach,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/>
                <a:cs typeface="Calibri Light"/>
              </a:rPr>
              <a:t>nie wywieszamy biało-czerwonej flagi w czasie świąt narodowych, zapominamy także o dokonaniach naszych przodków.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/>
                <a:cs typeface="Calibri Light"/>
              </a:rPr>
              <a:t>Według mnie takie zachowanie zasługuje na potępienie,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/>
                <a:cs typeface="Calibri Light"/>
              </a:rPr>
              <a:t>gdyż </a:t>
            </a:r>
            <a:r>
              <a:rPr lang="pl-PL" sz="1800" dirty="0">
                <a:latin typeface="Barrio"/>
                <a:cs typeface="Calibri Light"/>
              </a:rPr>
              <a:t>świadczy</a:t>
            </a:r>
            <a:r>
              <a:rPr lang="pl-PL" sz="1800" dirty="0">
                <a:latin typeface="Calibri Light"/>
                <a:cs typeface="Calibri Light"/>
              </a:rPr>
              <a:t> to o </a:t>
            </a:r>
            <a:r>
              <a:rPr lang="pl-PL" sz="1800" dirty="0">
                <a:latin typeface="Barrio"/>
                <a:cs typeface="Calibri Light"/>
              </a:rPr>
              <a:t>braku naszej tożsamości narodowej</a:t>
            </a:r>
            <a:r>
              <a:rPr lang="pl-PL" sz="1800" dirty="0">
                <a:latin typeface="Calibri Light"/>
                <a:cs typeface="Calibri Light"/>
              </a:rPr>
              <a:t>,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/>
                <a:cs typeface="Calibri Light"/>
              </a:rPr>
              <a:t>a bez niej nie jesteśmy w stanie stworzyć silnego i świadomego państwa</a:t>
            </a:r>
          </a:p>
        </p:txBody>
      </p:sp>
    </p:spTree>
    <p:extLst>
      <p:ext uri="{BB962C8B-B14F-4D97-AF65-F5344CB8AC3E}">
        <p14:creationId xmlns:p14="http://schemas.microsoft.com/office/powerpoint/2010/main" val="28955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7B3EA6-674B-4280-AD75-F599C359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pl-PL" b="1" i="1" dirty="0">
                <a:solidFill>
                  <a:srgbClr val="FFC000"/>
                </a:solidFill>
                <a:latin typeface="Barrio" panose="00000500000000000000" pitchFamily="50" charset="-18"/>
              </a:rPr>
              <a:t>Życzliwość</a:t>
            </a:r>
            <a:r>
              <a:rPr lang="pl-PL" b="1" i="1" dirty="0">
                <a:latin typeface="Barrio" panose="00000500000000000000" pitchFamily="50" charset="-18"/>
              </a:rPr>
              <a:t> - jako ratunek </a:t>
            </a:r>
            <a:br>
              <a:rPr lang="pl-PL" b="1" i="1" dirty="0">
                <a:latin typeface="Barrio" panose="00000500000000000000" pitchFamily="50" charset="-18"/>
              </a:rPr>
            </a:br>
            <a:r>
              <a:rPr lang="pl-PL" b="1" i="1" dirty="0">
                <a:latin typeface="Barrio" panose="00000500000000000000" pitchFamily="50" charset="-18"/>
              </a:rPr>
              <a:t>dla ludzkości</a:t>
            </a:r>
          </a:p>
        </p:txBody>
      </p:sp>
      <p:cxnSp>
        <p:nvCxnSpPr>
          <p:cNvPr id="23" name="Straight Connector 26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25D121-9C75-4159-BD92-1C6C7196F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75" y="2108201"/>
            <a:ext cx="7315026" cy="4149079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W 2019 r. Redakcja Słowników Oxfordzkich wybrała </a:t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na </a:t>
            </a:r>
            <a:r>
              <a:rPr lang="pl-PL" sz="1800" dirty="0">
                <a:latin typeface="Barrio" panose="00000500000000000000" pitchFamily="50" charset="-18"/>
                <a:cs typeface="Calibri Light" panose="020F0302020204030204" pitchFamily="34" charset="0"/>
              </a:rPr>
              <a:t>słowo roku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przymiotnik </a:t>
            </a:r>
            <a:r>
              <a:rPr lang="en-GB" sz="1800" i="1" dirty="0">
                <a:latin typeface="Barrio" panose="00000500000000000000" pitchFamily="50" charset="-18"/>
                <a:cs typeface="Calibri Light" panose="020F0302020204030204" pitchFamily="34" charset="0"/>
              </a:rPr>
              <a:t>toxic</a:t>
            </a:r>
            <a:r>
              <a:rPr lang="pl-PL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(toksyczny) </a:t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odnoszący się do tego, jak bardzo toksyczne</a:t>
            </a:r>
            <a:r>
              <a:rPr lang="pl-PL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jest otoczenie </a:t>
            </a:r>
            <a:r>
              <a:rPr lang="pl-PL" sz="1800" dirty="0"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w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 którym, </a:t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żyjemy zarówno jeżeli chodzi o relacje </a:t>
            </a:r>
            <a:r>
              <a:rPr lang="pl-P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międzyludzkie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jak i środowisko naturalne. </a:t>
            </a:r>
          </a:p>
          <a:p>
            <a:pPr algn="ctr">
              <a:lnSpc>
                <a:spcPct val="110000"/>
              </a:lnSpc>
            </a:pPr>
            <a:r>
              <a:rPr lang="pl-PL" sz="2200" dirty="0">
                <a:solidFill>
                  <a:srgbClr val="FFC000"/>
                </a:solidFill>
                <a:latin typeface="Barrio" panose="00000500000000000000" pitchFamily="50" charset="-18"/>
                <a:cs typeface="Calibri Light" panose="020F0302020204030204" pitchFamily="34" charset="0"/>
              </a:rPr>
              <a:t>Jaki jest na to sposób? </a:t>
            </a:r>
          </a:p>
          <a:p>
            <a:pPr algn="ctr">
              <a:lnSpc>
                <a:spcPct val="110000"/>
              </a:lnSpc>
            </a:pPr>
            <a:r>
              <a:rPr lang="pl-PL" sz="1800" dirty="0">
                <a:latin typeface="Calibri Light"/>
                <a:cs typeface="Calibri Light"/>
              </a:rPr>
              <a:t>Odpowiedź jest prosta: </a:t>
            </a:r>
            <a:r>
              <a:rPr lang="pl-PL" sz="1800" dirty="0">
                <a:latin typeface="Barrio"/>
                <a:cs typeface="Calibri Light"/>
              </a:rPr>
              <a:t>Życzliwość</a:t>
            </a:r>
            <a:r>
              <a:rPr lang="pl-PL" sz="1800" dirty="0">
                <a:latin typeface="Calibri Light"/>
                <a:cs typeface="Calibri Light"/>
              </a:rPr>
              <a:t>.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/>
                <a:cs typeface="Calibri Light"/>
              </a:rPr>
              <a:t>Pomyślmy, gdyby każdy z nas chociaż raz dziennie zrobił coś miłego,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/>
                <a:cs typeface="Calibri Light"/>
              </a:rPr>
              <a:t>np. </a:t>
            </a:r>
            <a:r>
              <a:rPr lang="pl-PL" sz="1800" dirty="0" smtClean="0">
                <a:latin typeface="Calibri Light"/>
                <a:cs typeface="Calibri Light"/>
              </a:rPr>
              <a:t>ustąpił </a:t>
            </a:r>
            <a:r>
              <a:rPr lang="pl-PL" sz="1800" dirty="0">
                <a:latin typeface="Calibri Light"/>
                <a:cs typeface="Calibri Light"/>
              </a:rPr>
              <a:t>miejsca w autobusie starszej osobie, wyrzucił plastikową butelkę do kosza zamiast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/>
                <a:cs typeface="Calibri Light"/>
              </a:rPr>
              <a:t>na trawnik czy po prostu </a:t>
            </a:r>
            <a:r>
              <a:rPr lang="pl-PL" sz="1800" dirty="0">
                <a:latin typeface="Barrio"/>
                <a:cs typeface="Calibri Light"/>
              </a:rPr>
              <a:t>uśmiechnął się życzliwie do drugiej osoby</a:t>
            </a:r>
            <a:r>
              <a:rPr lang="pl-PL" sz="1800" dirty="0">
                <a:latin typeface="Calibri Light"/>
                <a:cs typeface="Calibri Light"/>
              </a:rPr>
              <a:t>,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/>
                <a:cs typeface="Calibri Light"/>
              </a:rPr>
              <a:t>to nasze najbliższe otoczenie stawało by się coraz lepsze.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latin typeface="Calibri Light"/>
                <a:cs typeface="Calibri Light"/>
              </a:rPr>
              <a:t>Oczywiście, że takimi drobnymi gestami nie jesteśmy w stanie zbawić całego świata, ale możemy się przyczynić do </a:t>
            </a:r>
            <a:r>
              <a:rPr lang="pl-PL" sz="1800" dirty="0">
                <a:latin typeface="Barrio"/>
                <a:cs typeface="Calibri Light"/>
              </a:rPr>
              <a:t>poprawy komfortu życia  swojego i innych</a:t>
            </a:r>
            <a:r>
              <a:rPr lang="pl-PL" sz="1800" dirty="0">
                <a:latin typeface="Calibri Light"/>
                <a:cs typeface="Calibri Light"/>
              </a:rPr>
              <a:t>.</a:t>
            </a:r>
            <a:r>
              <a:rPr lang="pl-PL" sz="1600" dirty="0">
                <a:latin typeface="Calibri Light"/>
                <a:cs typeface="Calibri Light"/>
              </a:rPr>
              <a:t>      </a:t>
            </a:r>
            <a:endParaRPr lang="pl-PL" dirty="0">
              <a:latin typeface="Calibri Light"/>
              <a:cs typeface="Calibri Light"/>
            </a:endParaRPr>
          </a:p>
          <a:p>
            <a:pPr>
              <a:lnSpc>
                <a:spcPct val="110000"/>
              </a:lnSpc>
            </a:pPr>
            <a:endParaRPr lang="pl-PL" sz="1600" dirty="0">
              <a:latin typeface="Bookman Old Style"/>
            </a:endParaRPr>
          </a:p>
          <a:p>
            <a:pPr>
              <a:lnSpc>
                <a:spcPct val="110000"/>
              </a:lnSpc>
            </a:pPr>
            <a:endParaRPr lang="pl-PL" sz="1600" dirty="0">
              <a:latin typeface="Georgia"/>
            </a:endParaRPr>
          </a:p>
        </p:txBody>
      </p:sp>
      <p:pic>
        <p:nvPicPr>
          <p:cNvPr id="4" name="Obraz 4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AEF4A12F-444A-4025-B0C3-DB3317FB0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98" b="-1"/>
          <a:stretch/>
        </p:blipFill>
        <p:spPr>
          <a:xfrm>
            <a:off x="7793448" y="2108200"/>
            <a:ext cx="3621024" cy="3600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131042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8A65C9-91F6-4CED-92F6-16DC60F4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57" y="164412"/>
            <a:ext cx="10308566" cy="1674180"/>
          </a:xfrm>
        </p:spPr>
        <p:txBody>
          <a:bodyPr>
            <a:noAutofit/>
          </a:bodyPr>
          <a:lstStyle/>
          <a:p>
            <a:r>
              <a:rPr lang="pl-PL" sz="2900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cs typeface="Calibri Light" panose="020F0302020204030204" pitchFamily="34" charset="0"/>
              </a:rPr>
              <a:t>''Wolność kocham  i rozumiem, </a:t>
            </a:r>
            <a:br>
              <a:rPr lang="pl-PL" sz="2900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cs typeface="Calibri Light" panose="020F0302020204030204" pitchFamily="34" charset="0"/>
              </a:rPr>
            </a:br>
            <a:r>
              <a:rPr lang="pl-PL" sz="2900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cs typeface="Calibri Light" panose="020F0302020204030204" pitchFamily="34" charset="0"/>
              </a:rPr>
              <a:t>wolności oddać nie umiem …'' </a:t>
            </a:r>
            <a:br>
              <a:rPr lang="pl-PL" sz="2900" dirty="0">
                <a:solidFill>
                  <a:schemeClr val="accent3">
                    <a:lumMod val="75000"/>
                  </a:schemeClr>
                </a:solidFill>
                <a:latin typeface="Tagger" panose="00000500000000000000" pitchFamily="50" charset="0"/>
                <a:cs typeface="Calibri Light" panose="020F0302020204030204" pitchFamily="34" charset="0"/>
              </a:rPr>
            </a:br>
            <a:r>
              <a:rPr lang="pl-PL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</a:t>
            </a:r>
            <a:r>
              <a:rPr lang="pl-P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cytat z  piosenki zespołu Chłopcy z </a:t>
            </a:r>
            <a:r>
              <a:rPr lang="pl-PL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Placu Broni</a:t>
            </a:r>
            <a:r>
              <a:rPr lang="pl-P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 pt. „Kocham wolność”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78D185-50CF-48A7-B3BD-6DFF2641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12" y="1996905"/>
            <a:ext cx="4993520" cy="3675412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pl-PL" sz="1600" dirty="0">
                <a:latin typeface="Calibri Light"/>
                <a:cs typeface="Calibri Light"/>
              </a:rPr>
              <a:t>Trudno jest pisać o wolności, gdyż wolność </a:t>
            </a: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latin typeface="Calibri Light"/>
                <a:cs typeface="Calibri Light"/>
              </a:rPr>
              <a:t>jest to </a:t>
            </a:r>
            <a:r>
              <a:rPr lang="pl-PL" sz="1600" spc="-50" dirty="0">
                <a:solidFill>
                  <a:schemeClr val="accent3">
                    <a:lumMod val="75000"/>
                  </a:schemeClr>
                </a:solidFill>
                <a:latin typeface="Tagger"/>
                <a:ea typeface="+mj-ea"/>
                <a:cs typeface="Calibri Light"/>
              </a:rPr>
              <a:t>pojęcie </a:t>
            </a:r>
            <a:r>
              <a:rPr lang="pl-PL" sz="1600" spc="-50" dirty="0" smtClean="0">
                <a:solidFill>
                  <a:schemeClr val="accent3">
                    <a:lumMod val="75000"/>
                  </a:schemeClr>
                </a:solidFill>
                <a:latin typeface="Tagger"/>
                <a:ea typeface="+mj-ea"/>
                <a:cs typeface="Calibri Light"/>
              </a:rPr>
              <a:t>względne</a:t>
            </a:r>
            <a:r>
              <a:rPr lang="pl-PL" sz="1600" dirty="0" smtClean="0">
                <a:solidFill>
                  <a:schemeClr val="accent3">
                    <a:lumMod val="75000"/>
                  </a:schemeClr>
                </a:solidFill>
                <a:latin typeface="Barrio"/>
                <a:cs typeface="Calibri Light"/>
              </a:rPr>
              <a:t> </a:t>
            </a:r>
            <a:r>
              <a:rPr lang="pl-PL" sz="1600" dirty="0">
                <a:latin typeface="Barrio" panose="00000500000000000000" pitchFamily="50" charset="-18"/>
                <a:cs typeface="Calibri Light" panose="020F0302020204030204" pitchFamily="34" charset="0"/>
              </a:rPr>
              <a:t/>
            </a:r>
            <a:br>
              <a:rPr lang="pl-PL" sz="1600" dirty="0">
                <a:latin typeface="Barrio" panose="00000500000000000000" pitchFamily="50" charset="-18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latin typeface="Calibri Light"/>
                <a:cs typeface="Calibri Light"/>
              </a:rPr>
              <a:t>Nie ma jednej spójnej  definicji </a:t>
            </a:r>
            <a:r>
              <a:rPr lang="pl-PL" sz="1600" dirty="0" smtClean="0">
                <a:latin typeface="Calibri Light"/>
                <a:cs typeface="Calibri Light"/>
              </a:rPr>
              <a:t>tego </a:t>
            </a:r>
            <a:r>
              <a:rPr lang="pl-PL" sz="1600" dirty="0">
                <a:latin typeface="Calibri Light"/>
                <a:cs typeface="Calibri Light"/>
              </a:rPr>
              <a:t>dla  każdego. </a:t>
            </a: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latin typeface="Calibri Light"/>
                <a:cs typeface="Calibri Light"/>
              </a:rPr>
              <a:t>Wolność znaczy coś innego, np. dla jednych będzie to brak nałogów, takich jak picie alkoholu, dla innych zaś wolnością będzie jego nadużywanie. </a:t>
            </a: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latin typeface="Calibri Light"/>
                <a:cs typeface="Calibri Light"/>
              </a:rPr>
              <a:t>Dla mnie </a:t>
            </a:r>
            <a:r>
              <a:rPr lang="pl-PL" sz="1600" spc="-50" dirty="0">
                <a:solidFill>
                  <a:schemeClr val="accent3">
                    <a:lumMod val="75000"/>
                  </a:schemeClr>
                </a:solidFill>
                <a:latin typeface="Tagger"/>
                <a:ea typeface="+mj-ea"/>
                <a:cs typeface="Calibri Light"/>
              </a:rPr>
              <a:t>wolność</a:t>
            </a:r>
            <a:r>
              <a:rPr lang="pl-PL" sz="1600" dirty="0">
                <a:solidFill>
                  <a:schemeClr val="accent3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pl-PL" sz="1600" dirty="0">
                <a:latin typeface="Calibri Light"/>
                <a:cs typeface="Calibri Light"/>
              </a:rPr>
              <a:t>to jedna </a:t>
            </a: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latin typeface="Calibri Light"/>
                <a:cs typeface="Calibri Light"/>
              </a:rPr>
              <a:t>z </a:t>
            </a:r>
            <a:r>
              <a:rPr lang="pl-PL" sz="1600" spc="-50" dirty="0">
                <a:solidFill>
                  <a:schemeClr val="accent3">
                    <a:lumMod val="75000"/>
                  </a:schemeClr>
                </a:solidFill>
                <a:latin typeface="Tagger"/>
                <a:ea typeface="+mj-ea"/>
                <a:cs typeface="Calibri Light"/>
              </a:rPr>
              <a:t>najpiękniejszych wartości</a:t>
            </a:r>
            <a:r>
              <a:rPr lang="pl-PL" sz="1600" dirty="0">
                <a:latin typeface="Calibri Light"/>
                <a:cs typeface="Calibri Light"/>
              </a:rPr>
              <a:t>. </a:t>
            </a: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latin typeface="Calibri Light"/>
                <a:cs typeface="Calibri Light"/>
              </a:rPr>
              <a:t>To uczucie które mnie uskrzydla. </a:t>
            </a: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latin typeface="Calibri Light"/>
                <a:cs typeface="Calibri Light"/>
              </a:rPr>
              <a:t>To możliwość dokonywania wyboru spośród wszystkich możliwych opcji, </a:t>
            </a: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spc="-50" dirty="0">
                <a:solidFill>
                  <a:schemeClr val="accent3">
                    <a:lumMod val="75000"/>
                  </a:schemeClr>
                </a:solidFill>
                <a:latin typeface="Tagger"/>
                <a:ea typeface="+mj-ea"/>
                <a:cs typeface="Calibri Light"/>
              </a:rPr>
              <a:t>działanie zgodnie z własnym sumieniem. </a:t>
            </a:r>
            <a:r>
              <a:rPr lang="pl-PL" sz="1600" spc="-50" dirty="0">
                <a:latin typeface="Tagger" panose="00000500000000000000" pitchFamily="50" charset="0"/>
                <a:ea typeface="+mj-ea"/>
                <a:cs typeface="Calibri Light" panose="020F0302020204030204" pitchFamily="34" charset="0"/>
              </a:rPr>
              <a:t/>
            </a:r>
            <a:br>
              <a:rPr lang="pl-PL" sz="1600" spc="-50" dirty="0">
                <a:latin typeface="Tagger" panose="00000500000000000000" pitchFamily="50" charset="0"/>
                <a:ea typeface="+mj-ea"/>
                <a:cs typeface="Calibri Light" panose="020F0302020204030204" pitchFamily="34" charset="0"/>
              </a:rPr>
            </a:b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>
                <a:latin typeface="Calibri Light"/>
                <a:cs typeface="Calibri Light"/>
              </a:rPr>
              <a:t>Bez zastanawiania się czy wypada.</a:t>
            </a:r>
          </a:p>
        </p:txBody>
      </p:sp>
      <p:pic>
        <p:nvPicPr>
          <p:cNvPr id="5" name="Obraz 5" descr="Obraz zawierający ptak, zewnętrzne, latanie, woda&#10;&#10;Opis wygenerowany przy bardzo wysokim poziomie pewności">
            <a:extLst>
              <a:ext uri="{FF2B5EF4-FFF2-40B4-BE49-F238E27FC236}">
                <a16:creationId xmlns:a16="http://schemas.microsoft.com/office/drawing/2014/main" id="{0F50DCFF-0A36-4C6B-9BCB-C58723F5C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935" y="1355973"/>
            <a:ext cx="6172200" cy="468058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Łącznik prosty 9"/>
          <p:cNvCxnSpPr/>
          <p:nvPr/>
        </p:nvCxnSpPr>
        <p:spPr>
          <a:xfrm>
            <a:off x="672860" y="1838592"/>
            <a:ext cx="4695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667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8ADFCE-0311-4790-BBFA-3168136A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pl-PL" sz="3400" b="1" i="1" dirty="0">
                <a:latin typeface="Bookman Old Style"/>
              </a:rPr>
              <a:t>Podsumowanie prezentacji</a:t>
            </a:r>
            <a:r>
              <a:rPr lang="pl-PL" sz="3400" dirty="0"/>
              <a:t>  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tytuł 2">
            <a:extLst>
              <a:ext uri="{FF2B5EF4-FFF2-40B4-BE49-F238E27FC236}">
                <a16:creationId xmlns:a16="http://schemas.microsoft.com/office/drawing/2014/main" id="{0132A0E1-0067-43D8-8DDC-A302A23D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231" y="963507"/>
            <a:ext cx="6359275" cy="4938851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pl-PL" sz="2400" dirty="0">
                <a:latin typeface="Calibri Light"/>
                <a:cs typeface="Calibri Light"/>
              </a:rPr>
              <a:t>Kończąc </a:t>
            </a:r>
            <a:r>
              <a:rPr lang="pl-PL" sz="2400" dirty="0" smtClean="0">
                <a:latin typeface="Calibri Light"/>
                <a:cs typeface="Calibri Light"/>
              </a:rPr>
              <a:t>tę </a:t>
            </a:r>
            <a:r>
              <a:rPr lang="pl-PL" sz="2400" dirty="0">
                <a:latin typeface="Calibri Light"/>
                <a:cs typeface="Calibri Light"/>
              </a:rPr>
              <a:t>prezentację chciałabym podkreślić,</a:t>
            </a: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dirty="0">
                <a:latin typeface="Calibri Light"/>
                <a:cs typeface="Calibri Light"/>
              </a:rPr>
              <a:t>jak ważną rolę odgrywają </a:t>
            </a:r>
            <a:r>
              <a:rPr lang="pl-PL" sz="2400" dirty="0" smtClean="0">
                <a:latin typeface="Calibri Light"/>
                <a:cs typeface="Calibri Light"/>
              </a:rPr>
              <a:t>w </a:t>
            </a:r>
            <a:r>
              <a:rPr lang="pl-PL" sz="2400" dirty="0">
                <a:latin typeface="Calibri Light"/>
                <a:cs typeface="Calibri Light"/>
              </a:rPr>
              <a:t>naszym </a:t>
            </a:r>
            <a:r>
              <a:rPr lang="pl-PL" sz="2400" dirty="0" smtClean="0">
                <a:latin typeface="Calibri Light"/>
                <a:cs typeface="Calibri Light"/>
              </a:rPr>
              <a:t>życiu</a:t>
            </a:r>
            <a:r>
              <a:rPr lang="pl-PL" sz="2400" dirty="0">
                <a:latin typeface="Calibri Light"/>
                <a:cs typeface="Calibri Light"/>
              </a:rPr>
              <a:t> 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Tagger"/>
                <a:cs typeface="Calibri Light"/>
              </a:rPr>
              <a:t>wartości etyczne</a:t>
            </a:r>
            <a:r>
              <a:rPr lang="pl-PL" sz="2400" dirty="0">
                <a:latin typeface="Calibri Light"/>
                <a:cs typeface="Calibri Light"/>
              </a:rPr>
              <a:t>.  </a:t>
            </a: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dirty="0">
                <a:latin typeface="Calibri Light"/>
                <a:cs typeface="Calibri Light"/>
              </a:rPr>
              <a:t>Sądzę, iż 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Tagger"/>
                <a:cs typeface="Calibri Light"/>
              </a:rPr>
              <a:t>definiują</a:t>
            </a:r>
            <a:r>
              <a:rPr lang="pl-PL" sz="2400" dirty="0">
                <a:latin typeface="Calibri Light"/>
                <a:cs typeface="Calibri Light"/>
              </a:rPr>
              <a:t> one całe nasze życie, sposób 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Tagger"/>
                <a:cs typeface="Calibri Light"/>
              </a:rPr>
              <a:t>postrzegania rzeczywistości</a:t>
            </a:r>
            <a:r>
              <a:rPr lang="pl-PL" sz="2400" dirty="0">
                <a:latin typeface="Calibri Light"/>
                <a:cs typeface="Calibri Light"/>
              </a:rPr>
              <a:t>, </a:t>
            </a:r>
            <a:r>
              <a:rPr lang="pl-PL" sz="2400" dirty="0" smtClean="0">
                <a:latin typeface="Calibri Light"/>
                <a:cs typeface="Calibri Light"/>
              </a:rPr>
              <a:t>są </a:t>
            </a:r>
            <a:r>
              <a:rPr lang="pl-PL" sz="2400" dirty="0">
                <a:latin typeface="Calibri Light"/>
                <a:cs typeface="Calibri Light"/>
              </a:rPr>
              <a:t>dla nas 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Tagger"/>
                <a:cs typeface="Calibri Light"/>
              </a:rPr>
              <a:t>drogowskazem, wyznacznikiem</a:t>
            </a:r>
            <a:r>
              <a:rPr lang="pl-PL" sz="2400" dirty="0">
                <a:latin typeface="Calibri Light"/>
                <a:cs typeface="Calibri Light"/>
              </a:rPr>
              <a:t> </a:t>
            </a: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dirty="0">
                <a:latin typeface="Calibri Light"/>
                <a:cs typeface="Calibri Light"/>
              </a:rPr>
              <a:t>w podejmowaniu decyzji, dlatego tak ważny jest dobór 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Tagger"/>
                <a:cs typeface="Calibri Light"/>
              </a:rPr>
              <a:t>odpowiedniego systemu wartości</a:t>
            </a:r>
            <a:r>
              <a:rPr lang="pl-PL" sz="2400" dirty="0">
                <a:latin typeface="Calibri Light"/>
                <a:cs typeface="Calibri Light"/>
              </a:rPr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13394941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3D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147489-0463-4A90-A70B-17A5CCF2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400" b="1" dirty="0">
                <a:solidFill>
                  <a:schemeClr val="bg1">
                    <a:lumMod val="95000"/>
                  </a:schemeClr>
                </a:solidFill>
                <a:latin typeface="Tagger" panose="00000500000000000000" pitchFamily="50" charset="0"/>
              </a:rPr>
              <a:t>Dziękuję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Tagger" panose="00000500000000000000" pitchFamily="50" charset="0"/>
              </a:rPr>
              <a:t> </a:t>
            </a:r>
            <a:r>
              <a:rPr lang="pl-PL" sz="4400" b="1" dirty="0">
                <a:solidFill>
                  <a:schemeClr val="bg1">
                    <a:lumMod val="95000"/>
                  </a:schemeClr>
                </a:solidFill>
                <a:latin typeface="Tagger" panose="00000500000000000000" pitchFamily="50" charset="0"/>
              </a:rPr>
              <a:t/>
            </a:r>
            <a:br>
              <a:rPr lang="pl-PL" sz="4400" b="1" dirty="0">
                <a:solidFill>
                  <a:schemeClr val="bg1">
                    <a:lumMod val="95000"/>
                  </a:schemeClr>
                </a:solidFill>
                <a:latin typeface="Tagger" panose="00000500000000000000" pitchFamily="50" charset="0"/>
              </a:rPr>
            </a:br>
            <a:r>
              <a:rPr lang="en-US" sz="4400" b="1" dirty="0" err="1">
                <a:solidFill>
                  <a:schemeClr val="bg1">
                    <a:lumMod val="95000"/>
                  </a:schemeClr>
                </a:solidFill>
                <a:latin typeface="Tagger" panose="00000500000000000000" pitchFamily="50" charset="0"/>
              </a:rPr>
              <a:t>za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Tagger" panose="00000500000000000000" pitchFamily="50" charset="0"/>
              </a:rPr>
              <a:t> </a:t>
            </a:r>
            <a:r>
              <a:rPr lang="pl-PL" sz="4400" b="1" dirty="0">
                <a:solidFill>
                  <a:schemeClr val="bg1">
                    <a:lumMod val="95000"/>
                  </a:schemeClr>
                </a:solidFill>
                <a:latin typeface="Tagger" panose="00000500000000000000" pitchFamily="50" charset="0"/>
              </a:rPr>
              <a:t>uwagę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Tagger" panose="00000500000000000000" pitchFamily="50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okno&#10;&#10;Opis wygenerowany przy bardzo wysokim poziomie pewności">
            <a:extLst>
              <a:ext uri="{FF2B5EF4-FFF2-40B4-BE49-F238E27FC236}">
                <a16:creationId xmlns:a16="http://schemas.microsoft.com/office/drawing/2014/main" id="{9C762BCC-F5B6-4DB0-B84B-7254F236B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248" y="640080"/>
            <a:ext cx="5577840" cy="557784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0B2F6D8-8865-41FC-9AB0-4B3AB56D61B7}"/>
              </a:ext>
            </a:extLst>
          </p:cNvPr>
          <p:cNvSpPr txBox="1"/>
          <p:nvPr/>
        </p:nvSpPr>
        <p:spPr>
          <a:xfrm>
            <a:off x="569343" y="3976777"/>
            <a:ext cx="3490821" cy="258532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Autor prezentacji: </a:t>
            </a:r>
            <a:br>
              <a:rPr lang="pl-P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Wiktoria Róża Podlaska, klasa 1 </a:t>
            </a:r>
            <a:r>
              <a:rPr lang="pl-PL" dirty="0" err="1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p, Zespół Szkół im. B. Prusa w Pułtusku</a:t>
            </a:r>
            <a:br>
              <a:rPr lang="pl-P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pl-PL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Głosu użyczyła: </a:t>
            </a: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Karolina Jaszczułt  </a:t>
            </a:r>
            <a:br>
              <a:rPr lang="pl-P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pl-PL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Opiekun merytoryczny pracy: Agnieszka Służała</a:t>
            </a:r>
          </a:p>
        </p:txBody>
      </p:sp>
    </p:spTree>
    <p:extLst>
      <p:ext uri="{BB962C8B-B14F-4D97-AF65-F5344CB8AC3E}">
        <p14:creationId xmlns:p14="http://schemas.microsoft.com/office/powerpoint/2010/main" val="161109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74</Words>
  <Application>Microsoft Office PowerPoint</Application>
  <PresentationFormat>Panoramiczny</PresentationFormat>
  <Paragraphs>26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24" baseType="lpstr">
      <vt:lpstr>MS Gothic</vt:lpstr>
      <vt:lpstr>Arial</vt:lpstr>
      <vt:lpstr>Barrio</vt:lpstr>
      <vt:lpstr>Batang</vt:lpstr>
      <vt:lpstr>Bookman Old Style</vt:lpstr>
      <vt:lpstr>Calibri</vt:lpstr>
      <vt:lpstr>Calibri Light</vt:lpstr>
      <vt:lpstr>Georgia</vt:lpstr>
      <vt:lpstr>GungSuh</vt:lpstr>
      <vt:lpstr>Kartika</vt:lpstr>
      <vt:lpstr>Lucida Sans Unicode</vt:lpstr>
      <vt:lpstr>Sagona Book</vt:lpstr>
      <vt:lpstr>Sagona ExtraLight</vt:lpstr>
      <vt:lpstr>Segoe UI Light</vt:lpstr>
      <vt:lpstr>Tagger</vt:lpstr>
      <vt:lpstr>RetrospectVTI</vt:lpstr>
      <vt:lpstr>Moje etyczne drogowskazy</vt:lpstr>
      <vt:lpstr>Wprowadzenie do prezentacji</vt:lpstr>
      <vt:lpstr>Akceptacja - pogodzenie się z rzeczywistością</vt:lpstr>
      <vt:lpstr>Patriotyzm - świadectwo naszej tożsamości narodowej</vt:lpstr>
      <vt:lpstr>Życzliwość - jako ratunek  dla ludzkości</vt:lpstr>
      <vt:lpstr>''Wolność kocham  i rozumiem,  wolności oddać nie umiem …''                            cytat z  piosenki zespołu Chłopcy z Placu Broni pt. „Kocham wolność”</vt:lpstr>
      <vt:lpstr>Podsumowanie prezentacji  </vt:lpstr>
      <vt:lpstr>Dziękuję 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Asia</dc:creator>
  <cp:lastModifiedBy>Joanna</cp:lastModifiedBy>
  <cp:revision>2462</cp:revision>
  <dcterms:created xsi:type="dcterms:W3CDTF">2020-03-31T10:26:52Z</dcterms:created>
  <dcterms:modified xsi:type="dcterms:W3CDTF">2020-06-08T08:56:07Z</dcterms:modified>
</cp:coreProperties>
</file>