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76" r:id="rId6"/>
    <p:sldId id="274" r:id="rId7"/>
    <p:sldId id="269" r:id="rId8"/>
    <p:sldId id="273" r:id="rId9"/>
    <p:sldId id="275" r:id="rId10"/>
    <p:sldId id="261" r:id="rId11"/>
    <p:sldId id="264" r:id="rId12"/>
    <p:sldId id="265" r:id="rId13"/>
    <p:sldId id="268" r:id="rId14"/>
    <p:sldId id="271" r:id="rId15"/>
    <p:sldId id="277" r:id="rId16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 autoAdjust="0"/>
    <p:restoredTop sz="94660"/>
  </p:normalViewPr>
  <p:slideViewPr>
    <p:cSldViewPr>
      <p:cViewPr varScale="1">
        <p:scale>
          <a:sx n="124" d="100"/>
          <a:sy n="124" d="100"/>
        </p:scale>
        <p:origin x="1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AE9F12F-0C2C-42D2-BC97-3FD3EAB547C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pl-PL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61209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pl-PL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7A4734E-732E-4357-8D24-3D471B363545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536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l-PL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33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1225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58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07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076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177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11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75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C320C1-22F3-41C3-B4FD-DE39B3B5B1F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343965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04A8F6-540C-4FAE-8128-3D82895A2B77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845831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1604963"/>
            <a:ext cx="2743200" cy="45259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604963"/>
            <a:ext cx="8077200" cy="45259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3623CE-F45B-4B64-8128-AC29764552A6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0859580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5E1513-7CBE-4B95-BA4D-F43E3AEB97B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577147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430541-613A-4DC9-B7F7-3315363B3CAF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278188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AFEF85-5F6E-42E3-BA70-8B6CA1EE85FF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879981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A74825-86A7-4345-A2F9-E5C9E0B818B7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80832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307076-62AA-492E-AC03-7F7510248439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169272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B8BD11-724E-4299-8268-2753AE04F39F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984369"/>
      </p:ext>
    </p:extLst>
  </p:cSld>
  <p:clrMapOvr>
    <a:masterClrMapping/>
  </p:clrMapOvr>
  <p:transition spd="med">
    <p:wedg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F0E5CF-5637-4C4B-A117-BC7400E6590D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97551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2F5E35A-6531-4A6F-A003-DCF72C73DD6A}" type="datetime1">
              <a:rPr lang="pl-PL" smtClean="0"/>
              <a:pPr lvl="0"/>
              <a:t>03.06.2019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B14F16-F146-4E03-A188-EB1B4A4DC0A8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933966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3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noFill/>
            <a:ln w="9360">
              <a:solidFill>
                <a:srgbClr val="5FCBEF">
                  <a:alpha val="70000"/>
                </a:srgbClr>
              </a:solidFill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4" name="Straight Connector 20"/>
            <p:cNvSpPr/>
            <p:nvPr/>
          </p:nvSpPr>
          <p:spPr>
            <a:xfrm flipH="1">
              <a:off x="7425000" y="3681359"/>
              <a:ext cx="4763519" cy="3176641"/>
            </a:xfrm>
            <a:prstGeom prst="line">
              <a:avLst/>
            </a:prstGeom>
            <a:noFill/>
            <a:ln w="9360">
              <a:solidFill>
                <a:srgbClr val="5FCBEF">
                  <a:alpha val="70000"/>
                </a:srgbClr>
              </a:solidFill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5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f0" fmla="val 0"/>
                <a:gd name="f1" fmla="val 3007349"/>
                <a:gd name="f2" fmla="val 6866467"/>
                <a:gd name="f3" fmla="val 20455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007349" h="6866467">
                  <a:moveTo>
                    <a:pt x="f3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0" y="f2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f0" fmla="val 0"/>
                <a:gd name="f1" fmla="val 2573311"/>
                <a:gd name="f2" fmla="val 6866467"/>
                <a:gd name="f3" fmla="val 120233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3311" h="6866467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8932320" y="3048120"/>
              <a:ext cx="3259440" cy="380952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f0" fmla="val 0"/>
                <a:gd name="f1" fmla="val 2858013"/>
                <a:gd name="f2" fmla="val 6866467"/>
                <a:gd name="f3" fmla="val 247394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58013" h="6866467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f0" fmla="val 0"/>
                <a:gd name="f1" fmla="val 1290094"/>
                <a:gd name="f2" fmla="val 6858000"/>
                <a:gd name="f3" fmla="val 101973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90094" h="6858000">
                  <a:moveTo>
                    <a:pt x="f3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0" y="f2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60" y="-8640"/>
              <a:ext cx="1249559" cy="6866280"/>
            </a:xfrm>
            <a:custGeom>
              <a:avLst/>
              <a:gdLst>
                <a:gd name="f0" fmla="val 0"/>
                <a:gd name="f1" fmla="val 1249825"/>
                <a:gd name="f2" fmla="val 6858000"/>
                <a:gd name="f3" fmla="val 1109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49825" h="6858000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0371600" y="3589920"/>
              <a:ext cx="1816920" cy="326772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>
              <a:off x="0" y="4013279"/>
              <a:ext cx="448199" cy="284436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13" name="Group 15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4" name="Freeform 14"/>
            <p:cNvSpPr/>
            <p:nvPr/>
          </p:nvSpPr>
          <p:spPr>
            <a:xfrm>
              <a:off x="0" y="-7920"/>
              <a:ext cx="863279" cy="5697720"/>
            </a:xfrm>
            <a:custGeom>
              <a:avLst/>
              <a:gdLst>
                <a:gd name="f0" fmla="val 0"/>
                <a:gd name="f1" fmla="val 863600"/>
                <a:gd name="f2" fmla="val 5698067"/>
                <a:gd name="f3" fmla="val 8467"/>
                <a:gd name="f4" fmla="val 16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63600" h="5698067">
                  <a:moveTo>
                    <a:pt x="f0" y="f3"/>
                  </a:moveTo>
                  <a:lnTo>
                    <a:pt x="f1" y="f0"/>
                  </a:lnTo>
                  <a:lnTo>
                    <a:pt x="f1" y="f4"/>
                  </a:lnTo>
                  <a:lnTo>
                    <a:pt x="f0" y="f2"/>
                  </a:lnTo>
                  <a:lnTo>
                    <a:pt x="f0" y="f3"/>
                  </a:lnTo>
                  <a:close/>
                </a:path>
              </a:pathLst>
            </a:custGeom>
            <a:solidFill>
              <a:srgbClr val="5FCBE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5" name="Straight Connector 18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noFill/>
            <a:ln w="9360">
              <a:solidFill>
                <a:srgbClr val="5FCBEF">
                  <a:alpha val="70000"/>
                </a:srgbClr>
              </a:solidFill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" name="Straight Connector 19"/>
            <p:cNvSpPr/>
            <p:nvPr/>
          </p:nvSpPr>
          <p:spPr>
            <a:xfrm flipH="1">
              <a:off x="7425000" y="3681359"/>
              <a:ext cx="4763519" cy="3176641"/>
            </a:xfrm>
            <a:prstGeom prst="line">
              <a:avLst/>
            </a:prstGeom>
            <a:noFill/>
            <a:ln w="9360">
              <a:solidFill>
                <a:srgbClr val="5FCBEF">
                  <a:alpha val="70000"/>
                </a:srgbClr>
              </a:solidFill>
              <a:prstDash val="solid"/>
            </a:ln>
          </p:spPr>
          <p:txBody>
            <a:bodyPr vert="horz" wrap="squar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" name="Rectangle 23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>
                <a:gd name="f0" fmla="val 0"/>
                <a:gd name="f1" fmla="val 3007349"/>
                <a:gd name="f2" fmla="val 6866467"/>
                <a:gd name="f3" fmla="val 20455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007349" h="6866467">
                  <a:moveTo>
                    <a:pt x="f3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0" y="f2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5FCBEF">
                <a:alpha val="3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8" name="Rectangle 2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>
                <a:gd name="f0" fmla="val 0"/>
                <a:gd name="f1" fmla="val 2573311"/>
                <a:gd name="f2" fmla="val 6866467"/>
                <a:gd name="f3" fmla="val 120233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3311" h="6866467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5FCBEF">
                <a:alpha val="2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9" name="Isosceles Triangle 22"/>
            <p:cNvSpPr/>
            <p:nvPr/>
          </p:nvSpPr>
          <p:spPr>
            <a:xfrm>
              <a:off x="8932320" y="3048120"/>
              <a:ext cx="3259440" cy="380952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0" name="Rectangle 2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>
                <a:gd name="f0" fmla="val 0"/>
                <a:gd name="f1" fmla="val 2858013"/>
                <a:gd name="f2" fmla="val 6866467"/>
                <a:gd name="f3" fmla="val 247394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58013" h="6866467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17B0E4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1" name="Rectangle 2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>
                <a:gd name="f0" fmla="val 0"/>
                <a:gd name="f1" fmla="val 1290094"/>
                <a:gd name="f2" fmla="val 6858000"/>
                <a:gd name="f3" fmla="val 101973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90094" h="6858000">
                  <a:moveTo>
                    <a:pt x="f3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0" y="f2"/>
                  </a:lnTo>
                  <a:lnTo>
                    <a:pt x="f3" y="f0"/>
                  </a:lnTo>
                  <a:close/>
                </a:path>
              </a:pathLst>
            </a:custGeom>
            <a:solidFill>
              <a:srgbClr val="2E83C3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2" name="Rectangle 29"/>
            <p:cNvSpPr/>
            <p:nvPr/>
          </p:nvSpPr>
          <p:spPr>
            <a:xfrm>
              <a:off x="10938960" y="-8640"/>
              <a:ext cx="1249559" cy="6866280"/>
            </a:xfrm>
            <a:custGeom>
              <a:avLst/>
              <a:gdLst>
                <a:gd name="f0" fmla="val 0"/>
                <a:gd name="f1" fmla="val 1249825"/>
                <a:gd name="f2" fmla="val 6858000"/>
                <a:gd name="f3" fmla="val 110938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249825" h="6858000">
                  <a:moveTo>
                    <a:pt x="f0" y="f0"/>
                  </a:moveTo>
                  <a:lnTo>
                    <a:pt x="f1" y="f0"/>
                  </a:lnTo>
                  <a:lnTo>
                    <a:pt x="f1" y="f2"/>
                  </a:lnTo>
                  <a:lnTo>
                    <a:pt x="f3" y="f2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3" name="Isosceles Triangle 26"/>
            <p:cNvSpPr/>
            <p:nvPr/>
          </p:nvSpPr>
          <p:spPr>
            <a:xfrm>
              <a:off x="10371600" y="3589920"/>
              <a:ext cx="1816920" cy="3267720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0 f12 1"/>
                <a:gd name="f22" fmla="*/ f14 1 f3"/>
                <a:gd name="f23" fmla="*/ 0 f11 1"/>
                <a:gd name="f24" fmla="*/ 21600 f12 1"/>
                <a:gd name="f25" fmla="*/ 10800 f11 1"/>
                <a:gd name="f26" fmla="*/ 21600 f11 1"/>
                <a:gd name="f27" fmla="+- f16 10800 0"/>
                <a:gd name="f28" fmla="+- 21600 0 f15"/>
                <a:gd name="f29" fmla="*/ f16 f11 1"/>
                <a:gd name="f30" fmla="*/ f15 f11 1"/>
                <a:gd name="f31" fmla="+- f22 0 f2"/>
                <a:gd name="f32" fmla="*/ f28 1 2"/>
                <a:gd name="f33" fmla="*/ f27 f11 1"/>
                <a:gd name="f34" fmla="+- 21600 0 f32"/>
                <a:gd name="f35" fmla="*/ f34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1">
                  <a:pos x="f30" y="f21"/>
                </a:cxn>
                <a:cxn ang="f31">
                  <a:pos x="f29" y="f20"/>
                </a:cxn>
                <a:cxn ang="f31">
                  <a:pos x="f23" y="f24"/>
                </a:cxn>
                <a:cxn ang="f31">
                  <a:pos x="f25" y="f24"/>
                </a:cxn>
                <a:cxn ang="f31">
                  <a:pos x="f26" y="f24"/>
                </a:cxn>
                <a:cxn ang="f31">
                  <a:pos x="f35" y="f20"/>
                </a:cxn>
              </a:cxnLst>
              <a:rect l="f29" t="f20" r="f33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17B0E4">
                <a:alpha val="66000"/>
              </a:srgbClr>
            </a:solidFill>
            <a:ln>
              <a:noFill/>
              <a:prstDash val="solid"/>
            </a:ln>
          </p:spPr>
          <p:txBody>
            <a:bodyPr vert="horz" wrap="square" lIns="90000" tIns="45000" rIns="90000" bIns="45000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pl-PL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4" name="Title 1"/>
          <p:cNvSpPr txBox="1"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Kliknij, aby edytować format tekstu tytułuKliknij, aby edytować styl</a:t>
            </a:r>
          </a:p>
        </p:txBody>
      </p:sp>
      <p:sp>
        <p:nvSpPr>
          <p:cNvPr id="2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205040" y="6041519"/>
            <a:ext cx="91151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Trebuchet MS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2F5E35A-6531-4A6F-A003-DCF72C73DD6A}" type="datetime1">
              <a:rPr lang="pl-PL"/>
              <a:pPr lvl="0"/>
              <a:t>03.06.2019</a:t>
            </a:fld>
            <a:endParaRPr lang="pl-PL"/>
          </a:p>
        </p:txBody>
      </p:sp>
      <p:sp>
        <p:nvSpPr>
          <p:cNvPr id="2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77160" y="6041519"/>
            <a:ext cx="6297119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pl-PL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2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590680" y="6041519"/>
            <a:ext cx="68292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spc="0">
                <a:solidFill>
                  <a:srgbClr val="000000"/>
                </a:solidFill>
                <a:latin typeface="Trebuchet MS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67843DD7-6C06-4D6F-AA7C-C41763FD731F}" type="slidenum">
              <a:rPr/>
              <a:pPr lvl="0"/>
              <a:t>‹#›</a:t>
            </a:fld>
            <a:endParaRPr lang="pl-PL"/>
          </a:p>
        </p:txBody>
      </p:sp>
      <p:sp>
        <p:nvSpPr>
          <p:cNvPr id="28" name="Symbol zastępczy tekstu 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4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2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404040"/>
                </a:solidFill>
                <a:latin typeface="Trebuchet MS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en-US" sz="5400" b="0" i="0" u="none" strike="noStrike" kern="1200" spc="0">
          <a:ln>
            <a:noFill/>
          </a:ln>
          <a:solidFill>
            <a:srgbClr val="5FCBEF"/>
          </a:solidFill>
          <a:latin typeface="Trebuchet MS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en-US" sz="1800" b="0" i="0" u="none" strike="noStrike" kern="1200" spc="0">
          <a:ln>
            <a:noFill/>
          </a:ln>
          <a:solidFill>
            <a:srgbClr val="404040"/>
          </a:solidFill>
          <a:latin typeface="Trebuchet MS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l/" TargetMode="External"/><Relationship Id="rId2" Type="http://schemas.openxmlformats.org/officeDocument/2006/relationships/hyperlink" Target="http://www.lubimyczytac.pl/cytat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81026" y="285728"/>
            <a:ext cx="8856000" cy="372132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8000" dirty="0" smtClean="0">
                <a:solidFill>
                  <a:srgbClr val="00B0F0"/>
                </a:solidFill>
              </a:rPr>
              <a:t>MÓJ WYMARZONY ZAWÓD</a:t>
            </a:r>
            <a:endParaRPr lang="en-US" sz="8000" dirty="0">
              <a:solidFill>
                <a:srgbClr val="00B0F0"/>
              </a:solidFill>
            </a:endParaRPr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208000" y="3024000"/>
            <a:ext cx="2664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238480" y="3071810"/>
            <a:ext cx="1368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667504" y="3071810"/>
            <a:ext cx="1368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287604" y="2199968"/>
            <a:ext cx="2808000" cy="45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3451217" y="4439184"/>
            <a:ext cx="4212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„Odkrycie nowej potrawy robi więcej dla ludzkiego szczęścia, </a:t>
            </a:r>
            <a:endParaRPr lang="pl-PL" b="1" dirty="0" smtClean="0"/>
          </a:p>
          <a:p>
            <a:pPr algn="ctr"/>
            <a:r>
              <a:rPr lang="pl-PL" b="1" dirty="0" smtClean="0"/>
              <a:t>niż </a:t>
            </a:r>
            <a:r>
              <a:rPr lang="pl-PL" b="1" dirty="0"/>
              <a:t>odkrycie nowej gwiazdy"</a:t>
            </a:r>
          </a:p>
        </p:txBody>
      </p:sp>
      <p:sp>
        <p:nvSpPr>
          <p:cNvPr id="8" name="Prostokąt 7"/>
          <p:cNvSpPr/>
          <p:nvPr/>
        </p:nvSpPr>
        <p:spPr>
          <a:xfrm>
            <a:off x="6158721" y="5515227"/>
            <a:ext cx="148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Brillat-Savarin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dom polonii pułtusk men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844824"/>
            <a:ext cx="280044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63352" y="260648"/>
            <a:ext cx="10874285" cy="1859894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000" dirty="0" smtClean="0">
                <a:solidFill>
                  <a:schemeClr val="tx2"/>
                </a:solidFill>
              </a:rPr>
              <a:t>Moja szkoła organizuje staże i praktyki na miejscu, a także za granicą, dzięki projektom unijnym, na których można zapoznać znanych szefów kuchni, poznać organizacje pracy w najlepszych restauracjach i hotelach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pl-PL" sz="2000" dirty="0" smtClean="0">
                <a:solidFill>
                  <a:schemeClr val="tx2"/>
                </a:solidFill>
              </a:rPr>
              <a:t>oraz poczuć się jak prawdziwy kucharz. Staż </a:t>
            </a:r>
            <a:r>
              <a:rPr lang="en-US" sz="2000" dirty="0" smtClean="0">
                <a:solidFill>
                  <a:schemeClr val="tx2"/>
                </a:solidFill>
              </a:rPr>
              <a:t>jest </a:t>
            </a:r>
            <a:r>
              <a:rPr lang="pl-PL" sz="2000" dirty="0" smtClean="0">
                <a:solidFill>
                  <a:schemeClr val="tx2"/>
                </a:solidFill>
              </a:rPr>
              <a:t>jeszcze przede mną, lecz już nie mogę się doczekać szansy poznania wybitnych szefów kuchni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Wingdings" pitchFamily="18"/>
              </a:rPr>
              <a:t></a:t>
            </a:r>
            <a:r>
              <a:rPr lang="pl-PL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Miesiąc praktyk, na których na 100% nauczę się wielu przydatnych rzeczy, które wykorzystam w przyszłości.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028" name="Picture 4" descr="Znalezione obrazy dla zapytania narv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5329178"/>
            <a:ext cx="3096344" cy="1528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warszawian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717032"/>
            <a:ext cx="276514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Znalezione obrazy dla zapytania shera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10" descr="Znalezione obrazy dla zapytania sherat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5381458"/>
            <a:ext cx="2984377" cy="1476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Znalezione obrazy dla zapytania karol okra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916832"/>
            <a:ext cx="2135560" cy="2296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SCN42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276872"/>
            <a:ext cx="3241541" cy="2296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DSC034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3789040"/>
            <a:ext cx="3277472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 descr="1-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368" y="5733256"/>
            <a:ext cx="1687116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51346"/>
            <a:ext cx="11233248" cy="2462213"/>
          </a:xfrm>
        </p:spPr>
        <p:txBody>
          <a:bodyPr wrap="square"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200" dirty="0" smtClean="0">
                <a:solidFill>
                  <a:schemeClr val="tx2"/>
                </a:solidFill>
              </a:rPr>
              <a:t>Gotowanie to coś co kocham robić w wolnym czasie. </a:t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pl-PL" sz="2200" dirty="0" smtClean="0">
                <a:solidFill>
                  <a:schemeClr val="tx2"/>
                </a:solidFill>
              </a:rPr>
              <a:t>Kuchnia to miejsce, w którym mogłabym przebywać cały dzień</a:t>
            </a:r>
            <a:r>
              <a:rPr lang="en-US" sz="2200" dirty="0" smtClean="0">
                <a:solidFill>
                  <a:schemeClr val="tx2"/>
                </a:solidFill>
              </a:rPr>
              <a:t>.</a:t>
            </a:r>
            <a:r>
              <a:rPr lang="pl-PL" sz="2200" dirty="0" smtClean="0">
                <a:solidFill>
                  <a:schemeClr val="tx2"/>
                </a:solidFill>
              </a:rPr>
              <a:t/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pl-PL" sz="2200" dirty="0" smtClean="0">
                <a:solidFill>
                  <a:schemeClr val="tx2"/>
                </a:solidFill>
              </a:rPr>
              <a:t>Razem z moją mamą w domu przyrządzamy różne smakołyki.</a:t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pl-PL" sz="2200" dirty="0" smtClean="0">
                <a:solidFill>
                  <a:schemeClr val="tx2"/>
                </a:solidFill>
              </a:rPr>
              <a:t> Pieczemy ciasta, lepimy pierogi…</a:t>
            </a:r>
            <a:r>
              <a:rPr sz="2400" dirty="0" smtClean="0">
                <a:solidFill>
                  <a:schemeClr val="tx2"/>
                </a:solidFill>
                <a:latin typeface="Wingdings" pitchFamily="18"/>
              </a:rPr>
              <a:t> </a:t>
            </a:r>
            <a:r>
              <a:rPr lang="pl-PL" sz="2400" dirty="0" smtClean="0">
                <a:solidFill>
                  <a:schemeClr val="tx2"/>
                </a:solidFill>
                <a:latin typeface="Wingdings" pitchFamily="18"/>
              </a:rPr>
              <a:t/>
            </a:r>
            <a:br>
              <a:rPr lang="pl-PL" sz="2400" dirty="0" smtClean="0">
                <a:solidFill>
                  <a:schemeClr val="tx2"/>
                </a:solidFill>
                <a:latin typeface="Wingdings" pitchFamily="18"/>
              </a:rPr>
            </a:b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Często zdarza się, że sama coś gotuje, gdyż w kuchni </a:t>
            </a:r>
            <a:b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czuję się jak ryba w wodzie.</a:t>
            </a:r>
            <a:r>
              <a:rPr lang="pl-PL" sz="2200" dirty="0" smtClean="0">
                <a:solidFill>
                  <a:schemeClr val="tx2"/>
                </a:solidFill>
              </a:rPr>
              <a:t/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pl-PL" sz="2200" dirty="0" smtClean="0">
                <a:solidFill>
                  <a:schemeClr val="tx2"/>
                </a:solidFill>
              </a:rPr>
              <a:t>A to kilka naszych potraw.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51384" y="3834000"/>
            <a:ext cx="2235600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 rot="5400000">
            <a:off x="866772" y="1817467"/>
            <a:ext cx="1629506" cy="226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67408" y="1124744"/>
            <a:ext cx="1033149" cy="103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6600056" y="3789040"/>
            <a:ext cx="2443025" cy="162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3071664" y="5441780"/>
            <a:ext cx="2779815" cy="141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6312024" y="5372262"/>
            <a:ext cx="2526129" cy="148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scontent-fra3-1.xx.fbcdn.net/v/t34.0-12/18197881_1959469424274912_1106829656_n.jpg?oh=9b7f2b3e5dfc023479ee9b48cab9efb0&amp;oe=590A8F3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9856" y="2708920"/>
            <a:ext cx="1652019" cy="2643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https://scontent-frx5-1.xx.fbcdn.net/v/t34.0-12/18492368_1966574573564397_1321003552_n.jpg?oh=77ce49e900eeb96752f366245966d4e1&amp;oe=591B93D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7648" y="2996952"/>
            <a:ext cx="1800200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scontent-frx5-1.xx.fbcdn.net/v/t34.0-12/18516245_1966574496897738_1476834292_n.jpg?oh=b4386fd6c00ae41cee4d795c440febec&amp;oe=591BB59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08168" y="1988840"/>
            <a:ext cx="1997969" cy="149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380076" y="116632"/>
            <a:ext cx="10801200" cy="1015559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l-PL" sz="2200" dirty="0" smtClean="0">
                <a:solidFill>
                  <a:schemeClr val="tx2"/>
                </a:solidFill>
              </a:rPr>
              <a:t>Po zakończeniu nauki w technikum chciałabym otworzyć swoją własną nowoczesną restaurację, zostając przy tym nie tylko właścicielką, ale także szefową kuchni.</a:t>
            </a: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095340" y="3714752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W swojej restauracji chcę serwować dania wysokiej jakości. Goście będą zachwyceni każdym kęsem.</a:t>
            </a:r>
            <a:endParaRPr lang="pl-PL" sz="22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453454" y="1071546"/>
            <a:ext cx="1143008" cy="105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8024826" y="4357694"/>
            <a:ext cx="1357322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52" y="5500702"/>
            <a:ext cx="2712222" cy="114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az 13" descr="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084" y="5286388"/>
            <a:ext cx="2474720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95934" y="4714884"/>
            <a:ext cx="2285978" cy="14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az 15" descr="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99856" y="1124744"/>
            <a:ext cx="356439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Obraz 17" descr="z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712" y="4214818"/>
            <a:ext cx="1896584" cy="107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imag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53454" y="2500306"/>
            <a:ext cx="1506223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 descr="9456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9416" y="1124744"/>
            <a:ext cx="3492389" cy="232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881026" y="0"/>
            <a:ext cx="8616432" cy="1285919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000" dirty="0" smtClean="0">
                <a:solidFill>
                  <a:srgbClr val="002060"/>
                </a:solidFill>
              </a:rPr>
              <a:t>Marzenia są po to, aby je spełniać. Mam nadzieję, że uda mi się w przyszłości spełnić moje marzenie o otwarciu własnej restauracji i bycia niczym Magda </a:t>
            </a:r>
            <a:r>
              <a:rPr lang="pl-PL" sz="2000" dirty="0" err="1" smtClean="0">
                <a:solidFill>
                  <a:srgbClr val="002060"/>
                </a:solidFill>
              </a:rPr>
              <a:t>Gessler</a:t>
            </a:r>
            <a:r>
              <a:rPr lang="pl-PL" sz="2000" dirty="0" smtClean="0">
                <a:solidFill>
                  <a:srgbClr val="002060"/>
                </a:solidFill>
              </a:rPr>
              <a:t>, czy Anna Starmach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381620" y="1643050"/>
            <a:ext cx="3929090" cy="3258759"/>
          </a:xfrm>
          <a:prstGeom prst="rect">
            <a:avLst/>
          </a:prstGeom>
          <a:solidFill>
            <a:srgbClr val="11778B"/>
          </a:solidFill>
          <a:ln w="127000" cap="rnd">
            <a:solidFill>
              <a:srgbClr val="FF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881026" y="1643050"/>
            <a:ext cx="3034440" cy="439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122" name="AutoShape 2" descr="Znalezione obrazy dla zapytania kolorowanka kuchar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4" name="AutoShape 4" descr="Znalezione obrazy dla zapytania kolorowanka kuchar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6" name="AutoShape 6" descr="Znalezione obrazy dla zapytania kolorowanka kuchar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310314" y="4143380"/>
            <a:ext cx="3286148" cy="2214602"/>
          </a:xfrm>
        </p:spPr>
        <p:txBody>
          <a:bodyPr/>
          <a:lstStyle/>
          <a:p>
            <a:r>
              <a:rPr lang="pl-PL" sz="1700" dirty="0" smtClean="0">
                <a:solidFill>
                  <a:schemeClr val="tx1"/>
                </a:solidFill>
              </a:rPr>
              <a:t>„Czasami jesteśmy już o włos od osiągnięcia wymarzonego celu, jednak w ostatniej chwili coś się nie udaje. To jednak nie powód, by się poddać. O porażce można mówić dopiero wtedy, gdy rezygnujemy z podjęcia kolejnej próby.”</a:t>
            </a:r>
          </a:p>
          <a:p>
            <a:r>
              <a:rPr lang="pl-PL" sz="1700" dirty="0" smtClean="0">
                <a:solidFill>
                  <a:schemeClr val="tx1"/>
                </a:solidFill>
              </a:rPr>
              <a:t>                            Nick </a:t>
            </a:r>
            <a:r>
              <a:rPr lang="pl-PL" sz="1700" dirty="0" err="1" smtClean="0">
                <a:solidFill>
                  <a:schemeClr val="tx1"/>
                </a:solidFill>
              </a:rPr>
              <a:t>Vujicic</a:t>
            </a:r>
            <a:endParaRPr lang="pl-PL" sz="1700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23836" y="4071942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„Musicie od siebie wymagać, nawet gdyby inni od was nie wymagali.”</a:t>
            </a:r>
            <a:br>
              <a:rPr lang="pl-PL" dirty="0" smtClean="0"/>
            </a:br>
            <a:r>
              <a:rPr lang="pl-PL" dirty="0" smtClean="0"/>
              <a:t>                              Jan Paweł II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3667108" y="3571876"/>
            <a:ext cx="2571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„Dwa najważniejsze dni w życiu człowieka: pierwszy to dzień, w którym się urodził, a drugi to ten, w którym zrozumiał po co.”</a:t>
            </a:r>
            <a:br>
              <a:rPr lang="pl-PL" dirty="0" smtClean="0"/>
            </a:br>
            <a:r>
              <a:rPr lang="pl-PL" dirty="0" smtClean="0"/>
              <a:t>                        Mark Twain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0" name="Picture 2" descr="Znalezione obrazy dla zapytania jan paweł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260648"/>
            <a:ext cx="2286016" cy="363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Znalezione obrazy dla zapytania mark tw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08" y="285728"/>
            <a:ext cx="2290594" cy="3214710"/>
          </a:xfrm>
          <a:prstGeom prst="ellipse">
            <a:avLst/>
          </a:prstGeom>
          <a:ln>
            <a:noFill/>
          </a:ln>
          <a:effectLst>
            <a:glow rad="101600">
              <a:schemeClr val="bg1">
                <a:lumMod val="75000"/>
                <a:alpha val="60000"/>
              </a:schemeClr>
            </a:glow>
            <a:softEdge rad="112500"/>
          </a:effectLst>
        </p:spPr>
      </p:pic>
      <p:pic>
        <p:nvPicPr>
          <p:cNvPr id="2054" name="Picture 6" descr="Podobny obra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88" y="260648"/>
            <a:ext cx="2428892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pl-PL" dirty="0" smtClean="0"/>
              <a:t>Bibliografia:</a:t>
            </a:r>
          </a:p>
          <a:p>
            <a:r>
              <a:rPr lang="pl-PL" dirty="0" smtClean="0">
                <a:hlinkClick r:id="rId2"/>
              </a:rPr>
              <a:t>www.lubimyczytac.pl/cytaty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www.google.pl</a:t>
            </a:r>
            <a:r>
              <a:rPr lang="pl-PL" dirty="0" smtClean="0"/>
              <a:t> - grafika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3513237"/>
      </p:ext>
    </p:extLst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85728"/>
            <a:ext cx="10416217" cy="2143116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000" dirty="0" smtClean="0">
                <a:solidFill>
                  <a:srgbClr val="002060"/>
                </a:solidFill>
              </a:rPr>
              <a:t>Każdy </a:t>
            </a:r>
            <a:r>
              <a:rPr lang="en-US" sz="2000" dirty="0" smtClean="0">
                <a:solidFill>
                  <a:srgbClr val="002060"/>
                </a:solidFill>
              </a:rPr>
              <a:t>z n</a:t>
            </a:r>
            <a:r>
              <a:rPr lang="pl-PL" sz="2000" dirty="0" smtClean="0">
                <a:solidFill>
                  <a:srgbClr val="002060"/>
                </a:solidFill>
              </a:rPr>
              <a:t>as</a:t>
            </a:r>
            <a:r>
              <a:rPr lang="en-US" sz="2000" dirty="0" smtClean="0">
                <a:solidFill>
                  <a:srgbClr val="002060"/>
                </a:solidFill>
              </a:rPr>
              <a:t> w</a:t>
            </a:r>
            <a:r>
              <a:rPr lang="pl-PL" sz="2000" dirty="0" smtClean="0">
                <a:solidFill>
                  <a:srgbClr val="002060"/>
                </a:solidFill>
              </a:rPr>
              <a:t> dzieciństwie miał wiele marzeń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pl-PL" sz="2000" dirty="0" smtClean="0">
                <a:solidFill>
                  <a:srgbClr val="002060"/>
                </a:solidFill>
              </a:rPr>
              <a:t/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Ja odkąd pamiętam chciałam zostać księżniczką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pl-PL" sz="2000" dirty="0" smtClean="0">
                <a:solidFill>
                  <a:srgbClr val="002060"/>
                </a:solidFill>
              </a:rPr>
              <a:t>sprzedawcą, nauczycielką…</a:t>
            </a:r>
            <a:r>
              <a:rPr lang="en-US" sz="2000" dirty="0">
                <a:solidFill>
                  <a:srgbClr val="002060"/>
                </a:solidFill>
              </a:rPr>
              <a:t/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pl-PL" sz="2000" dirty="0" smtClean="0">
                <a:solidFill>
                  <a:srgbClr val="002060"/>
                </a:solidFill>
              </a:rPr>
              <a:t>Jednak mój wymarzony zawód to kucharz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pl-PL" sz="2000" dirty="0" smtClean="0">
                <a:solidFill>
                  <a:srgbClr val="002060"/>
                </a:solidFill>
              </a:rPr>
              <a:t/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W</a:t>
            </a:r>
            <a:r>
              <a:rPr lang="pl-PL" sz="2000" dirty="0" smtClean="0">
                <a:solidFill>
                  <a:srgbClr val="002060"/>
                </a:solidFill>
              </a:rPr>
              <a:t> 3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klasie gimnazjum dużo myślałam nad wyborem szkoły i w</a:t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pl-PL" sz="2000" dirty="0" smtClean="0">
                <a:solidFill>
                  <a:srgbClr val="002060"/>
                </a:solidFill>
              </a:rPr>
              <a:t>końcu wybrałam szkołę imienia Bolesława Prusa w Pułtusku</a:t>
            </a:r>
            <a:r>
              <a:rPr lang="en-US" sz="2000" dirty="0" smtClean="0">
                <a:solidFill>
                  <a:srgbClr val="002060"/>
                </a:solidFill>
              </a:rPr>
              <a:t>. </a:t>
            </a:r>
            <a:r>
              <a:rPr lang="pl-PL" sz="2000" dirty="0" smtClean="0">
                <a:solidFill>
                  <a:srgbClr val="002060"/>
                </a:solidFill>
              </a:rPr>
              <a:t/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pl-PL" sz="2000" dirty="0" smtClean="0">
                <a:solidFill>
                  <a:srgbClr val="002060"/>
                </a:solidFill>
              </a:rPr>
              <a:t>Kierunek był od razu oczywisty</a:t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„ </a:t>
            </a:r>
            <a:r>
              <a:rPr lang="pl-PL" sz="2000" dirty="0" smtClean="0">
                <a:solidFill>
                  <a:srgbClr val="002060"/>
                </a:solidFill>
              </a:rPr>
              <a:t>Technik żywienia i</a:t>
            </a:r>
            <a:r>
              <a:rPr lang="en-US" sz="2000" dirty="0" smtClean="0">
                <a:solidFill>
                  <a:srgbClr val="002060"/>
                </a:solidFill>
              </a:rPr>
              <a:t> u</a:t>
            </a:r>
            <a:r>
              <a:rPr lang="pl-PL" sz="2000" dirty="0" smtClean="0">
                <a:solidFill>
                  <a:srgbClr val="002060"/>
                </a:solidFill>
              </a:rPr>
              <a:t>sług </a:t>
            </a:r>
            <a:r>
              <a:rPr lang="en-US" sz="2000" dirty="0" smtClean="0">
                <a:solidFill>
                  <a:srgbClr val="002060"/>
                </a:solidFill>
              </a:rPr>
              <a:t>g</a:t>
            </a:r>
            <a:r>
              <a:rPr lang="pl-PL" sz="2000" dirty="0" smtClean="0">
                <a:solidFill>
                  <a:srgbClr val="002060"/>
                </a:solidFill>
              </a:rPr>
              <a:t>astronomicznych</a:t>
            </a:r>
            <a:r>
              <a:rPr lang="en-US" sz="2000" dirty="0" smtClean="0">
                <a:solidFill>
                  <a:srgbClr val="002060"/>
                </a:solidFill>
              </a:rPr>
              <a:t>”.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11424" y="3068960"/>
            <a:ext cx="1836080" cy="2567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636912"/>
            <a:ext cx="5773737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14290"/>
            <a:ext cx="10440697" cy="1142984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Szkoła ta okazała się najlepszym wyborem, jakiego  dokonałam do tej pory w życiu. Poznałam tu wspaniałych ludzi, prawdziwych przyjaciół.</a:t>
            </a:r>
            <a:b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już wiem, że te 4 lata będę wspominać do końca życia z uśmiechem na twarzy. </a:t>
            </a:r>
            <a:r>
              <a:rPr lang="en-US" sz="2000" dirty="0" smtClean="0">
                <a:solidFill>
                  <a:srgbClr val="002060"/>
                </a:solidFill>
                <a:latin typeface="Wingdings" pitchFamily="18"/>
              </a:rPr>
              <a:t></a:t>
            </a:r>
            <a:endParaRPr lang="en-US" sz="2000" dirty="0">
              <a:solidFill>
                <a:srgbClr val="002060"/>
              </a:solidFill>
              <a:latin typeface="Wingdings" pitchFamily="1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871864" y="4436824"/>
            <a:ext cx="4392488" cy="223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127168" y="1700808"/>
            <a:ext cx="3881880" cy="273601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23392" y="1700808"/>
            <a:ext cx="3456384" cy="3240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9458" name="Picture 2" descr="https://scontent-frx5-1.xx.fbcdn.net/v/t35.0-12/18516699_1966574860231035_89846981_o.jpg?oh=f79f3115ed1c2bcad46286cc9f224f5a&amp;oe=591CCA7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362" y="5013176"/>
            <a:ext cx="394443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79376" y="188640"/>
            <a:ext cx="9100376" cy="141736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 mojego wymarzonego zawodu przygotowuje się już od 1września 2016r. </a:t>
            </a:r>
            <a:b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Moim ulubionym przedmiotem zawodowym są</a:t>
            </a:r>
            <a:b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procesy technologiczne w gastronomii. </a:t>
            </a:r>
            <a:b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l-PL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Gotujemy tutaj same pyszności. </a:t>
            </a:r>
            <a:r>
              <a:rPr sz="2000" dirty="0" smtClean="0">
                <a:solidFill>
                  <a:schemeClr val="tx2"/>
                </a:solidFill>
                <a:latin typeface="Wingdings" pitchFamily="18"/>
              </a:rPr>
              <a:t>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176120" y="1628800"/>
            <a:ext cx="2016224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9363728" y="404664"/>
            <a:ext cx="2015399" cy="2736304"/>
          </a:xfrm>
          <a:prstGeom prst="rect">
            <a:avLst/>
          </a:prstGeom>
          <a:noFill/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231904" y="1844824"/>
            <a:ext cx="1728192" cy="242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9624392" y="4052377"/>
            <a:ext cx="2151777" cy="280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5303912" y="4374943"/>
            <a:ext cx="1889853" cy="248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7392144" y="4342614"/>
            <a:ext cx="1872208" cy="251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16990043_1927327034155818_1566331797_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3632" y="1556792"/>
            <a:ext cx="19236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s://scontent-frx5-1.xx.fbcdn.net/v/t34.0-12/18197383_1959029614318893_1132607799_n.jpg?oh=d002bb59abf9f13241bd78872ae83be0&amp;oe=59194C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3392" y="1268760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https://scontent-frx5-1.xx.fbcdn.net/v/t34.0-12/18197796_1959029657652222_900565159_n.jpg?oh=c65e940df7eefdc2da34147e5297891c&amp;oe=5919663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3632" y="5157192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s://scontent-frx5-1.xx.fbcdn.net/v/t34.0-12/18197273_1959029620985559_1592360308_n.jpg?oh=1ecd0c367f689de9ed1e964754b67a03&amp;oe=5919701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360" y="4985792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https://scontent-frx5-1.xx.fbcdn.net/v/t34.0-12/18253819_1959029647652223_1999575879_n.jpg?oh=ba5971829af0a3f35e1c0077381797ac&amp;oe=5918609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55440" y="2996952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scontent-frx5-1.xx.fbcdn.net/v/t34.0-12/18518731_1966574456897742_2091613498_n.jpg?oh=29b6e28a085e394a4ab9ef3b86d4abd1&amp;oe=591BB9C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31704" y="3212976"/>
            <a:ext cx="1440160" cy="192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49493012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1664" y="692696"/>
            <a:ext cx="5472608" cy="543822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9522" y="214290"/>
            <a:ext cx="10363200" cy="957268"/>
          </a:xfrm>
        </p:spPr>
        <p:txBody>
          <a:bodyPr/>
          <a:lstStyle/>
          <a:p>
            <a:pPr algn="ctr">
              <a:buNone/>
            </a:pPr>
            <a:r>
              <a:rPr lang="pl-PL" sz="2600" dirty="0" smtClean="0">
                <a:solidFill>
                  <a:srgbClr val="002060"/>
                </a:solidFill>
              </a:rPr>
              <a:t>Zawód kucharz to nie tylko zawód moich marzeń,</a:t>
            </a:r>
            <a:br>
              <a:rPr lang="pl-PL" sz="2600" dirty="0" smtClean="0">
                <a:solidFill>
                  <a:srgbClr val="002060"/>
                </a:solidFill>
              </a:rPr>
            </a:br>
            <a:r>
              <a:rPr lang="pl-PL" sz="2600" dirty="0" smtClean="0">
                <a:solidFill>
                  <a:srgbClr val="002060"/>
                </a:solidFill>
              </a:rPr>
              <a:t> ale również zawód z przyszłością. </a:t>
            </a:r>
            <a:endParaRPr lang="pl-PL" sz="2600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6778" y="1428736"/>
            <a:ext cx="8534400" cy="2286016"/>
          </a:xfrm>
        </p:spPr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W dzisiejszych czasach praca kucharza nie polega już tylko na gotowaniu, ale na eksperymentowaniu, łączeniu ze sobą coraz to nowszych smaków i nadaniu nowego wymiaru klasycznym przepisom. Dzisiaj kucharz to kreator smaku, kreator restauracji, bo tam gdzie jest dobre jedzenie, są i goście. Kucharze biorą udział w konkursach, telewizyjnych show, piszą książki, prowadzą </a:t>
            </a:r>
            <a:r>
              <a:rPr lang="pl-PL" dirty="0" err="1" smtClean="0">
                <a:solidFill>
                  <a:srgbClr val="002060"/>
                </a:solidFill>
              </a:rPr>
              <a:t>blogi</a:t>
            </a:r>
            <a:r>
              <a:rPr lang="pl-PL" dirty="0" smtClean="0">
                <a:solidFill>
                  <a:srgbClr val="002060"/>
                </a:solidFill>
              </a:rPr>
              <a:t>,  stają się osobami medialnymi. Wychodzą poza cztery ściany kuchni, do ludzi. Kucharz to zawód dla ludzi z pasją i z sercem. Bo krótka jest droga od żołądka do serca.</a:t>
            </a:r>
          </a:p>
        </p:txBody>
      </p:sp>
      <p:pic>
        <p:nvPicPr>
          <p:cNvPr id="6" name="Obraz 5" descr="1488436_10203995223555195_26723142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368" y="3429000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aae6258c-15fe-11e3-b981-0025b51122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640" y="4929174"/>
            <a:ext cx="192882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55dd9ada848bd_o,size,933x0,q,70,h,b438c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9776" y="3501008"/>
            <a:ext cx="2296822" cy="152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10614391-1541540656079113-5612294997638291115-n-2206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2144" y="3429000"/>
            <a:ext cx="170993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z17915714Q,Katarzyna-Domans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1864" y="4941168"/>
            <a:ext cx="248027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368" y="476672"/>
            <a:ext cx="9865096" cy="3212976"/>
          </a:xfrm>
        </p:spPr>
        <p:txBody>
          <a:bodyPr/>
          <a:lstStyle/>
          <a:p>
            <a:pPr algn="ctr">
              <a:buNone/>
            </a:pPr>
            <a:r>
              <a:rPr lang="pl-PL" sz="1800" dirty="0" smtClean="0">
                <a:solidFill>
                  <a:srgbClr val="002060"/>
                </a:solidFill>
              </a:rPr>
              <a:t>Tajniki zawodu kucharza zgłębiam, również podczas licznych wycieczek przedmiotowych i konkursów organizowanych przez nauczycieli przedmiotów zawodowych. Jestem dopiero w pierwszej klasie, a już miałam możliwość wziąć udział w wielu konkursach. Jeden z nich to „Czas na zdrowie”. Dzięki któremu odwiedziłam wiele wspaniałych miejsc m.in.: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 </a:t>
            </a:r>
            <a:r>
              <a:rPr lang="pl-PL" sz="1800" dirty="0" err="1" smtClean="0">
                <a:solidFill>
                  <a:srgbClr val="002060"/>
                </a:solidFill>
              </a:rPr>
              <a:t>Bioo</a:t>
            </a:r>
            <a:r>
              <a:rPr lang="pl-PL" sz="1800" dirty="0" smtClean="0">
                <a:solidFill>
                  <a:srgbClr val="002060"/>
                </a:solidFill>
              </a:rPr>
              <a:t> szynkownie  Adama Kowalczyka w Golądkowie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 Kuźnię Kurpiowską w Pniewie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 Sklep „Zdrowe Naturalia” w Pułtusku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-Gospodarstwo agroturystyczne „Chata za wsią” w Skaszewie 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 Siedlisko Leluja w Obryte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- Ośrodek Szkoleniowo- Integracyjny Młyn Gąsiorowo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Razem z koleżankami i kolegami przyrządziliśmy pyszne smakołyki, które zjedliśmy z wielkim apetytem.</a:t>
            </a:r>
            <a:br>
              <a:rPr lang="pl-PL" sz="1800" dirty="0" smtClean="0">
                <a:solidFill>
                  <a:srgbClr val="002060"/>
                </a:solidFill>
              </a:rPr>
            </a:br>
            <a:endParaRPr lang="pl-PL" sz="1800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ttps://scontent-fra3-1.xx.fbcdn.net/v/t34.0-12/18197204_1959036277651560_1516457718_n.png?oh=df850c4e0ebe8f29ad82fde7d3b66b45&amp;oe=590958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976" y="3571876"/>
            <a:ext cx="244930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scontent-fra3-1.xx.fbcdn.net/v/t34.0-12/18197823_1959036227651565_1326349081_n.png?oh=7d8262244deaef870c8fbc66e49936c1&amp;oe=590A46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08" y="4786298"/>
            <a:ext cx="320091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https://scontent-fra3-1.xx.fbcdn.net/v/t34.0-12/18217694_1959036204318234_194451333_n.png?oh=b40668835d821306c3124dbcccc00882&amp;oe=590A4A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36" y="4786298"/>
            <a:ext cx="30946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2" name="Picture 8" descr="https://scontent-fra3-1.xx.fbcdn.net/v/t34.0-12/18197233_1959036047651583_2063678280_n.png?oh=4a9174142f0df67a27749483c0fe3d3a&amp;oe=590930F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24" y="3000372"/>
            <a:ext cx="203181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4" name="Picture 10" descr="https://scontent-fra3-1.xx.fbcdn.net/v/t34.0-12/18197353_1959036120984909_681239173_n.png?oh=bebe3bb0354dab8b15408255b6c6d454&amp;oe=590A3AD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8" y="4571984"/>
            <a:ext cx="353204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60" y="3214686"/>
            <a:ext cx="234767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72064" y="3356992"/>
            <a:ext cx="1369115" cy="1214446"/>
          </a:xfrm>
          <a:prstGeom prst="rect">
            <a:avLst/>
          </a:prstGeom>
        </p:spPr>
      </p:pic>
      <p:pic>
        <p:nvPicPr>
          <p:cNvPr id="15" name="Obraz 14" descr="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40216" y="3356992"/>
            <a:ext cx="1357322" cy="1224135"/>
          </a:xfrm>
          <a:prstGeom prst="rect">
            <a:avLst/>
          </a:prstGeom>
        </p:spPr>
      </p:pic>
      <p:pic>
        <p:nvPicPr>
          <p:cNvPr id="16" name="Obraz 15" descr="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59896" y="3356992"/>
            <a:ext cx="1534988" cy="1214446"/>
          </a:xfrm>
          <a:prstGeom prst="rect">
            <a:avLst/>
          </a:prstGeom>
        </p:spPr>
      </p:pic>
      <p:pic>
        <p:nvPicPr>
          <p:cNvPr id="17" name="Obraz 16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156017" y="5500678"/>
            <a:ext cx="2035983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1181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1092" y="285728"/>
            <a:ext cx="7766640" cy="360060"/>
          </a:xfrm>
        </p:spPr>
        <p:txBody>
          <a:bodyPr/>
          <a:lstStyle/>
          <a:p>
            <a:pPr>
              <a:buNone/>
            </a:pPr>
            <a:r>
              <a:rPr lang="pl-PL" sz="2000" dirty="0" smtClean="0">
                <a:solidFill>
                  <a:srgbClr val="002060"/>
                </a:solidFill>
              </a:rPr>
              <a:t>Kuźnia Kurpiowska w Pniewie, to właśnie tutaj robiliśmy </a:t>
            </a:r>
            <a:r>
              <a:rPr lang="pl-PL" sz="2000" dirty="0" err="1" smtClean="0">
                <a:solidFill>
                  <a:srgbClr val="002060"/>
                </a:solidFill>
              </a:rPr>
              <a:t>sodziaki</a:t>
            </a:r>
            <a:r>
              <a:rPr lang="pl-PL" sz="2000" dirty="0" smtClean="0">
                <a:solidFill>
                  <a:srgbClr val="002060"/>
                </a:solidFill>
              </a:rPr>
              <a:t>.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4" name="video-149080408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9696" y="980728"/>
            <a:ext cx="5256584" cy="5150197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3472" y="404664"/>
            <a:ext cx="7766640" cy="1621492"/>
          </a:xfrm>
        </p:spPr>
        <p:txBody>
          <a:bodyPr/>
          <a:lstStyle/>
          <a:p>
            <a:pPr>
              <a:buNone/>
            </a:pPr>
            <a:r>
              <a:rPr lang="pl-PL" sz="1800" dirty="0" smtClean="0">
                <a:solidFill>
                  <a:srgbClr val="002060"/>
                </a:solidFill>
              </a:rPr>
              <a:t>Dzięki temu, że szkolne pracownie do nauki zawodu są bardzo dobrze wyposażone mam możliwość uczyć się wymarzonego zawodu na nowoczesnym sprzęcie. I szczerze przyznaje, że gotuje mi się tutaj  naprawdę dobrze.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endParaRPr lang="pl-PL" dirty="0"/>
          </a:p>
        </p:txBody>
      </p:sp>
      <p:pic>
        <p:nvPicPr>
          <p:cNvPr id="3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720" y="980728"/>
            <a:ext cx="1034425" cy="1351622"/>
          </a:xfrm>
          <a:prstGeom prst="rect">
            <a:avLst/>
          </a:prstGeom>
          <a:noFill/>
        </p:spPr>
      </p:pic>
      <p:pic>
        <p:nvPicPr>
          <p:cNvPr id="11266" name="Picture 2" descr="https://scontent-frx5-1.xx.fbcdn.net/v/t34.0-12/18492177_1966504656904722_1953416298_n.jpg?oh=a68819462aa2970ee5c1d92f984acfb4&amp;oe=591C96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4819" y="2352261"/>
            <a:ext cx="1491631" cy="198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scontent-frx5-1.xx.fbcdn.net/v/t34.0-12/18554916_1966504680238053_1011365068_n.jpg?oh=6dd88ec450a51ce2fbf1b5c1dacac097&amp;oe=591CB7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9576" y="2852936"/>
            <a:ext cx="17821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scontent-frx5-1.xx.fbcdn.net/v/t34.0-12/18492180_1966504700238051_1565974111_n.jpg?oh=14dce6f18e752efb881f30209798ff3a&amp;oe=591BCCF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0965" y="885648"/>
            <a:ext cx="2016223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s://scontent-frx5-1.xx.fbcdn.net/v/t34.0-12/18516379_1966504733571381_421534061_n.jpg?oh=ee8e36f106acc8a3570735fe1bfa967a&amp;oe=591CD0E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8088" y="4232805"/>
            <a:ext cx="1968896" cy="262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s://scontent-frx5-1.xx.fbcdn.net/v/t34.0-12/18492827_1966504743571380_482328333_n.jpg?oh=8d4ed01475c288fe4e6a0ec6bb7c6737&amp;oe=591CAD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4032" y="2420888"/>
            <a:ext cx="1440160" cy="192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s://scontent-frx5-1.xx.fbcdn.net/v/t34.0-12/18492836_1966504760238045_1196475712_n.jpg?oh=95009a4cff6b84eb96f854eb14ec48d6&amp;oe=591CADD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1552" y="1030830"/>
            <a:ext cx="2040904" cy="153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8" name="Picture 14" descr="https://scontent-frx5-1.xx.fbcdn.net/v/t34.0-12/18492929_1966504820238039_730064546_n.jpg?oh=f58fd7c7237cf07714bc00a0b31bef28&amp;oe=591BC0F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396" y="1477175"/>
            <a:ext cx="187220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2" name="Picture 18" descr="https://scontent-frx5-1.xx.fbcdn.net/v/t34.0-12/18492219_1966504936904694_699065927_n.jpg?oh=6c38002e5d2a324571298d953351600f&amp;oe=591CC7A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799" y="3165687"/>
            <a:ext cx="187220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6" name="Picture 22" descr="https://scontent-frx5-1.xx.fbcdn.net/v/t34.0-12/18492509_1966504970238024_1210364294_n.jpg?oh=04a0eb1ad5efcb36a68e229214ec4766&amp;oe=591CB95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29826" y="4945281"/>
            <a:ext cx="2364771" cy="177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8" name="Picture 24" descr="https://scontent-frx5-1.xx.fbcdn.net/v/t34.0-12/18470964_1966504863571368_1624538087_n.jpg?oh=0312fbe169ef2ddd6d08e2b7a57cf735&amp;oe=591CE2A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7568" y="5183814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90" name="Picture 26" descr="https://scontent-frx5-1.xx.fbcdn.net/v/t34.0-12/18492811_1966504836904704_1580139155_n.jpg?oh=5a57d28fe2e84de7771551fbcb185e6b&amp;oe=591CE05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7368" y="4481736"/>
            <a:ext cx="17821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694</TotalTime>
  <Words>524</Words>
  <Application>Microsoft Office PowerPoint</Application>
  <PresentationFormat>Panoramiczny</PresentationFormat>
  <Paragraphs>25</Paragraphs>
  <Slides>15</Slides>
  <Notes>8</Notes>
  <HiddenSlides>0</HiddenSlides>
  <MMClips>2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Calibri</vt:lpstr>
      <vt:lpstr>Lucida Sans Unicode</vt:lpstr>
      <vt:lpstr>Mangal</vt:lpstr>
      <vt:lpstr>StarSymbol</vt:lpstr>
      <vt:lpstr>Tahoma</vt:lpstr>
      <vt:lpstr>Times New Roman</vt:lpstr>
      <vt:lpstr>Trebuchet MS</vt:lpstr>
      <vt:lpstr>Wingdings</vt:lpstr>
      <vt:lpstr>Domyślnie</vt:lpstr>
      <vt:lpstr>MÓJ WYMARZONY ZAWÓD</vt:lpstr>
      <vt:lpstr>Każdy z nas w dzieciństwie miał wiele marzeń.  Ja odkąd pamiętam chciałam zostać księżniczką, sprzedawcą, nauczycielką… Jednak mój wymarzony zawód to kucharz.  W 3 klasie gimnazjum dużo myślałam nad wyborem szkoły i w końcu wybrałam szkołę imienia Bolesława Prusa w Pułtusku.  Kierunek był od razu oczywisty „ Technik żywienia i usług gastronomicznych”.</vt:lpstr>
      <vt:lpstr>Szkoła ta okazała się najlepszym wyborem, jakiego  dokonałam do tej pory w życiu. Poznałam tu wspaniałych ludzi, prawdziwych przyjaciół.  I już wiem, że te 4 lata będę wspominać do końca życia z uśmiechem na twarzy. </vt:lpstr>
      <vt:lpstr>Do mojego wymarzonego zawodu przygotowuje się już od 1września 2016r.  Moim ulubionym przedmiotem zawodowym są  procesy technologiczne w gastronomii.  Gotujemy tutaj same pyszności. </vt:lpstr>
      <vt:lpstr>Prezentacja programu PowerPoint</vt:lpstr>
      <vt:lpstr>Zawód kucharz to nie tylko zawód moich marzeń,  ale również zawód z przyszłością. </vt:lpstr>
      <vt:lpstr>Tajniki zawodu kucharza zgłębiam, również podczas licznych wycieczek przedmiotowych i konkursów organizowanych przez nauczycieli przedmiotów zawodowych. Jestem dopiero w pierwszej klasie, a już miałam możliwość wziąć udział w wielu konkursach. Jeden z nich to „Czas na zdrowie”. Dzięki któremu odwiedziłam wiele wspaniałych miejsc m.in.: - Bioo szynkownie  Adama Kowalczyka w Golądkowie - Kuźnię Kurpiowską w Pniewie - Sklep „Zdrowe Naturalia” w Pułtusku -Gospodarstwo agroturystyczne „Chata za wsią” w Skaszewie  - Siedlisko Leluja w Obryte - Ośrodek Szkoleniowo- Integracyjny Młyn Gąsiorowo Razem z koleżankami i kolegami przyrządziliśmy pyszne smakołyki, które zjedliśmy z wielkim apetytem. </vt:lpstr>
      <vt:lpstr>Kuźnia Kurpiowska w Pniewie, to właśnie tutaj robiliśmy sodziaki.</vt:lpstr>
      <vt:lpstr>Dzięki temu, że szkolne pracownie do nauki zawodu są bardzo dobrze wyposażone mam możliwość uczyć się wymarzonego zawodu na nowoczesnym sprzęcie. I szczerze przyznaje, że gotuje mi się tutaj  naprawdę dobrze. </vt:lpstr>
      <vt:lpstr>Moja szkoła organizuje staże i praktyki na miejscu, a także za granicą, dzięki projektom unijnym, na których można zapoznać znanych szefów kuchni, poznać organizacje pracy w najlepszych restauracjach i hotelach oraz poczuć się jak prawdziwy kucharz. Staż jest jeszcze przede mną, lecz już nie mogę się doczekać szansy poznania wybitnych szefów kuchni . Miesiąc praktyk, na których na 100% nauczę się wielu przydatnych rzeczy, które wykorzystam w przyszłości.</vt:lpstr>
      <vt:lpstr>Gotowanie to coś co kocham robić w wolnym czasie.  Kuchnia to miejsce, w którym mogłabym przebywać cały dzień. Razem z moją mamą w domu przyrządzamy różne smakołyki.  Pieczemy ciasta, lepimy pierogi…  Często zdarza się, że sama coś gotuje, gdyż w kuchni  czuję się jak ryba w wodzie. A to kilka naszych potraw.</vt:lpstr>
      <vt:lpstr>Po zakończeniu nauki w technikum chciałabym otworzyć swoją własną nowoczesną restaurację, zostając przy tym nie tylko właścicielką, ale także szefową kuchni.</vt:lpstr>
      <vt:lpstr>Marzenia są po to, aby je spełniać. Mam nadzieję, że uda mi się w przyszłości spełnić moje marzenie o otwarciu własnej restauracji i bycia niczym Magda Gessler, czy Anna Starmach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MÓJ  WYMARZONY  ZAWÓD Szef Kuchni</dc:title>
  <dc:creator>Acer</dc:creator>
  <cp:lastModifiedBy>Joanna</cp:lastModifiedBy>
  <cp:revision>69</cp:revision>
  <dcterms:modified xsi:type="dcterms:W3CDTF">2019-06-03T11:05:23Z</dcterms:modified>
</cp:coreProperties>
</file>