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FF"/>
    <a:srgbClr val="00FF00"/>
    <a:srgbClr val="33CC33"/>
    <a:srgbClr val="6600CC"/>
    <a:srgbClr val="006600"/>
    <a:srgbClr val="2E1CB6"/>
    <a:srgbClr val="3333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85" d="100"/>
          <a:sy n="85" d="100"/>
        </p:scale>
        <p:origin x="11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09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40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801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559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9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48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78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60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26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9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68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8B3D-FC5D-4E26-96F5-2656F42B4A50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A293-1D08-454A-BEBE-327DF83468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202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FFFF00"/>
            </a:gs>
            <a:gs pos="12000">
              <a:srgbClr val="FEE7F2"/>
            </a:gs>
            <a:gs pos="57000">
              <a:srgbClr val="FAC77D"/>
            </a:gs>
            <a:gs pos="25000">
              <a:srgbClr val="FBA97D"/>
            </a:gs>
            <a:gs pos="72000">
              <a:srgbClr val="FBD49C"/>
            </a:gs>
            <a:gs pos="87000">
              <a:schemeClr val="accent5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924944"/>
            <a:ext cx="7772400" cy="1470025"/>
          </a:xfrm>
        </p:spPr>
        <p:txBody>
          <a:bodyPr>
            <a:noAutofit/>
          </a:bodyPr>
          <a:lstStyle/>
          <a:p>
            <a:r>
              <a:rPr lang="pl-PL" sz="5400" b="1" i="1" spc="600" smtClean="0">
                <a:solidFill>
                  <a:srgbClr val="FF0000"/>
                </a:solidFill>
                <a:latin typeface="Bookman Old Style" pitchFamily="18" charset="0"/>
              </a:rPr>
              <a:t>,,Moje </a:t>
            </a:r>
            <a:r>
              <a:rPr lang="pl-PL" sz="5400" b="1" i="1" spc="600" dirty="0" smtClean="0">
                <a:solidFill>
                  <a:srgbClr val="FF0000"/>
                </a:solidFill>
                <a:latin typeface="Bookman Old Style" pitchFamily="18" charset="0"/>
              </a:rPr>
              <a:t>marzenie, jaki zawód chcę wykonywać w przyszłości ’’ – </a:t>
            </a:r>
            <a:r>
              <a:rPr lang="pl-PL" sz="6600" b="1" dirty="0" smtClean="0">
                <a:solidFill>
                  <a:srgbClr val="002060"/>
                </a:solidFill>
                <a:latin typeface="Baskerville Old Face" pitchFamily="18" charset="0"/>
              </a:rPr>
              <a:t>NAUCZYCIEL WYCHOWANIA FIZYCZNEGO</a:t>
            </a:r>
            <a:endParaRPr lang="pl-PL" sz="66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                                                   </a:t>
            </a:r>
            <a:endParaRPr lang="pl-P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Queen - We are the champions, liv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"/>
    </mc:Choice>
    <mc:Fallback xmlns="">
      <p:transition spd="slow" advTm="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948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37000">
              <a:srgbClr val="D4DEFF"/>
            </a:gs>
            <a:gs pos="57000">
              <a:srgbClr val="D4DEFF"/>
            </a:gs>
            <a:gs pos="84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1988840"/>
            <a:ext cx="4330824" cy="2218258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6600CC"/>
                </a:solidFill>
              </a:rPr>
              <a:t>A gdy jest zima? To absolutnie nie znaczy, że nie możemy uprawiać sportu! Dla chcącego, nic trudnego!</a:t>
            </a:r>
            <a:r>
              <a:rPr lang="pl-PL" sz="3600" b="1" dirty="0" smtClean="0"/>
              <a:t> </a:t>
            </a:r>
            <a:r>
              <a:rPr lang="pl-PL" sz="36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Narty</a:t>
            </a:r>
            <a:r>
              <a:rPr lang="pl-PL" sz="3600" b="1" dirty="0" smtClean="0"/>
              <a:t> to cudowna sprawa! Mam nadzieję, że kiedyś zorganizuję obóz sportowy dla uczniów.</a:t>
            </a:r>
            <a:endParaRPr lang="pl-PL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3628100" cy="6408712"/>
          </a:xfrm>
          <a:ln w="149225" cmpd="thinThick">
            <a:solidFill>
              <a:srgbClr val="FF00FF"/>
            </a:solidFill>
            <a:prstDash val="lgDashDotDot"/>
          </a:ln>
          <a:effectLst>
            <a:innerShdw blurRad="63500" dist="50800" dir="16200000">
              <a:srgbClr val="00FF00">
                <a:alpha val="50000"/>
              </a:srgbClr>
            </a:inn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FF00FF"/>
            </a:gs>
            <a:gs pos="12000">
              <a:srgbClr val="00B0F0"/>
            </a:gs>
            <a:gs pos="62000">
              <a:srgbClr val="D4DEFF"/>
            </a:gs>
            <a:gs pos="81000">
              <a:srgbClr val="00FF00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42471" y="116632"/>
            <a:ext cx="4201200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132856"/>
            <a:ext cx="3898776" cy="1714202"/>
          </a:xfrm>
          <a:ln cmpd="sng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pl-PL" sz="2400" dirty="0" smtClean="0">
                <a:sym typeface="Wingdings" pitchFamily="2" charset="2"/>
              </a:rPr>
              <a:t/>
            </a:r>
            <a:br>
              <a:rPr lang="pl-PL" sz="2400" dirty="0" smtClean="0">
                <a:sym typeface="Wingdings" pitchFamily="2" charset="2"/>
              </a:rPr>
            </a:br>
            <a:r>
              <a:rPr lang="pl-PL" sz="2400" dirty="0">
                <a:solidFill>
                  <a:srgbClr val="FFFF00"/>
                </a:solidFill>
                <a:sym typeface="Wingdings" pitchFamily="2" charset="2"/>
              </a:rPr>
              <a:t/>
            </a:r>
            <a:br>
              <a:rPr lang="pl-PL" sz="2400" dirty="0">
                <a:solidFill>
                  <a:srgbClr val="FFFF00"/>
                </a:solidFill>
                <a:sym typeface="Wingdings" pitchFamily="2" charset="2"/>
              </a:rPr>
            </a:br>
            <a:r>
              <a:rPr lang="pl-PL" sz="2400" b="1" i="1" spc="300" dirty="0" smtClean="0">
                <a:solidFill>
                  <a:srgbClr val="FFFF00"/>
                </a:solidFill>
                <a:sym typeface="Wingdings" pitchFamily="2" charset="2"/>
              </a:rPr>
              <a:t>Naprawdę, zachęcam Was bardzo moi drodzy, do uprawiania sportu! Jest to nie tylko piękna, jędrna, umięśniona  sylwetka, ale również radość, pasja, i odporność psychiczna. Sport rozwija, uczy, i łączy ludzi! Mam nadzieję, że kiedyś moje wielkie marzenie się spełni. Bardzo chcę nauczać dzieci i młodzież, tego cudownego przedmiotu. </a:t>
            </a:r>
            <a:endParaRPr lang="pl-PL" sz="2400" b="1" i="1" spc="3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20480" cy="5760640"/>
          </a:xfrm>
        </p:spPr>
      </p:pic>
      <p:sp>
        <p:nvSpPr>
          <p:cNvPr id="6" name="TextBox 5"/>
          <p:cNvSpPr txBox="1"/>
          <p:nvPr/>
        </p:nvSpPr>
        <p:spPr>
          <a:xfrm>
            <a:off x="251520" y="11663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A tutaj, jeszcze jedna fotka z nart </a:t>
            </a:r>
            <a:r>
              <a:rPr lang="pl-PL" sz="2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sym typeface="Wingdings" pitchFamily="2" charset="2"/>
              </a:rPr>
              <a:t></a:t>
            </a:r>
            <a:endParaRPr lang="pl-PL" sz="2400" dirty="0">
              <a:latin typeface="Arial Black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 rot="18919918">
            <a:off x="3115640" y="716005"/>
            <a:ext cx="1447823" cy="1368152"/>
          </a:xfrm>
          <a:prstGeom prst="star5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6"/>
    </mc:Choice>
    <mc:Fallback xmlns="">
      <p:transition spd="slow" advTm="5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00FF"/>
            </a:gs>
            <a:gs pos="12000">
              <a:srgbClr val="00B0F0"/>
            </a:gs>
            <a:gs pos="66000">
              <a:srgbClr val="57F169"/>
            </a:gs>
            <a:gs pos="54000">
              <a:srgbClr val="D4DEFF"/>
            </a:gs>
            <a:gs pos="74000">
              <a:srgbClr val="00FF00"/>
            </a:gs>
            <a:gs pos="89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7715200" cy="2808312"/>
          </a:xfrm>
        </p:spPr>
        <p:txBody>
          <a:bodyPr>
            <a:noAutofit/>
          </a:bodyPr>
          <a:lstStyle/>
          <a:p>
            <a:r>
              <a:rPr lang="pl-PL" sz="5400" b="1" dirty="0" smtClean="0"/>
              <a:t>Dziękuję bardzo serdecznie za uwagę. Myślę, że się Państwu podobało. </a:t>
            </a:r>
            <a:r>
              <a:rPr lang="pl-PL" sz="5400" b="1" dirty="0" smtClean="0">
                <a:sym typeface="Wingdings" pitchFamily="2" charset="2"/>
              </a:rPr>
              <a:t> </a:t>
            </a:r>
            <a:endParaRPr lang="pl-PL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6536" y="6453336"/>
            <a:ext cx="668760" cy="3013795"/>
          </a:xfrm>
        </p:spPr>
        <p:txBody>
          <a:bodyPr/>
          <a:lstStyle/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5"/>
    </mc:Choice>
    <mc:Fallback xmlns="">
      <p:transition spd="slow" advTm="133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5000">
              <a:srgbClr val="CCCCFF"/>
            </a:gs>
            <a:gs pos="54000">
              <a:srgbClr val="99CCFF"/>
            </a:gs>
            <a:gs pos="41000">
              <a:srgbClr val="9966FF"/>
            </a:gs>
            <a:gs pos="62000">
              <a:srgbClr val="CC99FF"/>
            </a:gs>
            <a:gs pos="83000">
              <a:srgbClr val="92D050"/>
            </a:gs>
            <a:gs pos="93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pl-PL" sz="3200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Pragnę być nauczycielką wychowania fizycznego, ponieważ ten zawód rozwinie moje pasje, zamiłowania, oraz będę w lepszej kondycji zarówno fizycznej jak i psychicznej.</a:t>
            </a:r>
            <a:endParaRPr lang="pl-PL" sz="3200" b="1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5832648" cy="4050450"/>
          </a:xfrm>
          <a:ln w="107950" cmpd="dbl">
            <a:solidFill>
              <a:srgbClr val="FF00FF"/>
            </a:solidFill>
            <a:prstDash val="sysDot"/>
          </a:ln>
        </p:spPr>
      </p:pic>
      <p:sp>
        <p:nvSpPr>
          <p:cNvPr id="7" name="TextBox 6"/>
          <p:cNvSpPr txBox="1"/>
          <p:nvPr/>
        </p:nvSpPr>
        <p:spPr>
          <a:xfrm>
            <a:off x="323528" y="429309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 fotografii jestem ja, podczas </a:t>
            </a:r>
            <a:r>
              <a:rPr lang="pl-PL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gimnastyki artystycznej</a:t>
            </a:r>
            <a:r>
              <a:rPr lang="pl-PL" sz="2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------</a:t>
            </a:r>
            <a:r>
              <a:rPr lang="pl-PL" sz="2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</a:t>
            </a:r>
            <a:endParaRPr lang="pl-PL" sz="2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6"/>
    </mc:Choice>
    <mc:Fallback xmlns="">
      <p:transition spd="slow" advTm="2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000">
              <a:srgbClr val="FBEAC7"/>
            </a:gs>
            <a:gs pos="20000">
              <a:srgbClr val="FEE7F2"/>
            </a:gs>
            <a:gs pos="37000">
              <a:srgbClr val="FAC77D"/>
            </a:gs>
            <a:gs pos="47000">
              <a:srgbClr val="FBA97D"/>
            </a:gs>
            <a:gs pos="75000">
              <a:srgbClr val="FBD49C"/>
            </a:gs>
            <a:gs pos="93000">
              <a:srgbClr val="FCD8AE"/>
            </a:gs>
            <a:gs pos="64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l-PL" sz="3600" b="1" dirty="0" smtClean="0">
                <a:solidFill>
                  <a:srgbClr val="2E1CB6"/>
                </a:solidFill>
              </a:rPr>
              <a:t>Kocham </a:t>
            </a:r>
            <a:r>
              <a:rPr lang="pl-PL" sz="3600" b="1" i="1" u="sng" dirty="0" smtClean="0">
                <a:solidFill>
                  <a:srgbClr val="FFFF00"/>
                </a:solidFill>
              </a:rPr>
              <a:t>s</a:t>
            </a:r>
            <a:r>
              <a:rPr lang="pl-PL" sz="3600" b="1" i="1" u="sng" dirty="0" smtClean="0">
                <a:solidFill>
                  <a:schemeClr val="accent6"/>
                </a:solidFill>
              </a:rPr>
              <a:t>p</a:t>
            </a:r>
            <a:r>
              <a:rPr lang="pl-PL" sz="3600" b="1" i="1" u="sng" dirty="0" smtClean="0">
                <a:solidFill>
                  <a:srgbClr val="FF0000"/>
                </a:solidFill>
              </a:rPr>
              <a:t>o</a:t>
            </a:r>
            <a:r>
              <a:rPr lang="pl-PL" sz="3600" b="1" i="1" u="sng" dirty="0" smtClean="0">
                <a:solidFill>
                  <a:srgbClr val="00B050"/>
                </a:solidFill>
              </a:rPr>
              <a:t>r</a:t>
            </a:r>
            <a:r>
              <a:rPr lang="pl-PL" sz="3600" b="1" i="1" u="sng" dirty="0" smtClean="0">
                <a:solidFill>
                  <a:srgbClr val="00B0F0"/>
                </a:solidFill>
              </a:rPr>
              <a:t>t</a:t>
            </a:r>
            <a:r>
              <a:rPr lang="pl-PL" sz="3600" b="1" i="1" u="sng" dirty="0" smtClean="0">
                <a:solidFill>
                  <a:srgbClr val="2E1CB6"/>
                </a:solidFill>
              </a:rPr>
              <a:t> </a:t>
            </a:r>
            <a:r>
              <a:rPr lang="pl-PL" sz="3600" b="1" dirty="0" smtClean="0">
                <a:solidFill>
                  <a:srgbClr val="2E1CB6"/>
                </a:solidFill>
              </a:rPr>
              <a:t>odkąd stawiałam na świecie pierwsze kroki. Uważam, że jest on bardzo potrzebny do prawidłowego          funkcjonowania organizmu, oraz mózgu.</a:t>
            </a:r>
            <a:endParaRPr lang="pl-PL" sz="3600" b="1" dirty="0">
              <a:solidFill>
                <a:srgbClr val="2E1CB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0301"/>
            <a:ext cx="5904656" cy="3955170"/>
          </a:xfrm>
          <a:ln w="107950" cmpd="dbl">
            <a:gradFill>
              <a:gsLst>
                <a:gs pos="15000">
                  <a:srgbClr val="A603AB"/>
                </a:gs>
                <a:gs pos="31000">
                  <a:srgbClr val="0819FB"/>
                </a:gs>
                <a:gs pos="43000">
                  <a:srgbClr val="1A8D48"/>
                </a:gs>
                <a:gs pos="61000">
                  <a:srgbClr val="FFFF00"/>
                </a:gs>
                <a:gs pos="79000">
                  <a:srgbClr val="EE3F17"/>
                </a:gs>
                <a:gs pos="90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dash"/>
          </a:ln>
        </p:spPr>
      </p:pic>
      <p:sp>
        <p:nvSpPr>
          <p:cNvPr id="5" name="TextBox 4"/>
          <p:cNvSpPr txBox="1"/>
          <p:nvPr/>
        </p:nvSpPr>
        <p:spPr>
          <a:xfrm>
            <a:off x="6456141" y="3933056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Przy okazji bardzo mnie to </a:t>
            </a:r>
            <a:r>
              <a:rPr lang="pl-PL" sz="2400" b="1" i="1" dirty="0" smtClean="0">
                <a:solidFill>
                  <a:srgbClr val="FF00FF"/>
                </a:solidFill>
              </a:rPr>
              <a:t>odstresowuje</a:t>
            </a:r>
            <a:r>
              <a:rPr lang="pl-PL" sz="2400" b="1" dirty="0" smtClean="0">
                <a:solidFill>
                  <a:srgbClr val="FF0000"/>
                </a:solidFill>
              </a:rPr>
              <a:t>. </a:t>
            </a:r>
            <a:r>
              <a:rPr lang="pl-PL" sz="2400" b="1" dirty="0" smtClean="0">
                <a:solidFill>
                  <a:srgbClr val="FF0000"/>
                </a:solidFill>
                <a:sym typeface="Wingdings" pitchFamily="2" charset="2"/>
              </a:rPr>
              <a:t> 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1"/>
    </mc:Choice>
    <mc:Fallback xmlns="">
      <p:transition spd="slow" advTm="2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4000">
              <a:srgbClr val="F8B049"/>
            </a:gs>
            <a:gs pos="21001">
              <a:srgbClr val="F8B049"/>
            </a:gs>
            <a:gs pos="53000">
              <a:srgbClr val="FEE7F2"/>
            </a:gs>
            <a:gs pos="65000">
              <a:srgbClr val="F952A0"/>
            </a:gs>
            <a:gs pos="79000">
              <a:srgbClr val="C50849"/>
            </a:gs>
            <a:gs pos="90000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104456" cy="6070828"/>
          </a:xfrm>
          <a:ln w="120650" cap="rnd" cmpd="tri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17000">
                  <a:srgbClr val="0047FF"/>
                </a:gs>
                <a:gs pos="38000">
                  <a:schemeClr val="tx2">
                    <a:lumMod val="20000"/>
                    <a:lumOff val="80000"/>
                  </a:schemeClr>
                </a:gs>
                <a:gs pos="46000">
                  <a:srgbClr val="0047FF"/>
                </a:gs>
                <a:gs pos="71000">
                  <a:srgbClr val="000082"/>
                </a:gs>
                <a:gs pos="86000">
                  <a:srgbClr val="0047FF"/>
                </a:gs>
              </a:gsLst>
              <a:lin ang="5400000" scaled="0"/>
            </a:gradFill>
            <a:prstDash val="dash"/>
            <a:beve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0" y="2564904"/>
            <a:ext cx="5053003" cy="1440160"/>
          </a:xfrm>
        </p:spPr>
        <p:txBody>
          <a:bodyPr numCol="1">
            <a:normAutofit fontScale="90000"/>
          </a:bodyPr>
          <a:lstStyle/>
          <a:p>
            <a:r>
              <a:rPr lang="pl-PL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l-PL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pl-PL" spc="3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</a:t>
            </a:r>
            <a:r>
              <a:rPr lang="pl-PL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</a:t>
            </a:r>
            <a:r>
              <a:rPr lang="pl-PL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z</a:t>
            </a:r>
            <a:r>
              <a:rPr lang="pl-PL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</a:t>
            </a:r>
            <a:r>
              <a:rPr lang="pl-PL" spc="3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pl-PL" spc="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ó</a:t>
            </a:r>
            <a:r>
              <a:rPr lang="pl-PL" spc="3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</a:t>
            </a:r>
            <a:r>
              <a:rPr lang="pl-PL" spc="3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pl-PL" spc="3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ą</a:t>
            </a:r>
            <a:r>
              <a:rPr lang="pl-PL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jestem najbardziej zżyta emocjonalnie. Ten rodzaj sportu odzwierciedla moją osobowość, oraz pozwala mi być sobą w 100%.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3"/>
    </mc:Choice>
    <mc:Fallback xmlns="">
      <p:transition spd="slow" advTm="2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00000"/>
            </a:gs>
            <a:gs pos="33000">
              <a:srgbClr val="000040"/>
            </a:gs>
            <a:gs pos="60000">
              <a:srgbClr val="400040"/>
            </a:gs>
            <a:gs pos="79000">
              <a:srgbClr val="8F0040"/>
            </a:gs>
            <a:gs pos="98000">
              <a:srgbClr val="FFFF00"/>
            </a:gs>
            <a:gs pos="9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3456384" cy="43204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</a:rPr>
              <a:t>Udział w zawodach z biegania, jest dla mnie większą frajdą, niż deser lodowy z malinami. </a:t>
            </a:r>
            <a:r>
              <a:rPr lang="pl-PL" sz="3200" b="1" dirty="0" smtClean="0">
                <a:solidFill>
                  <a:srgbClr val="FFFF00"/>
                </a:solidFill>
                <a:sym typeface="Wingdings" pitchFamily="2" charset="2"/>
              </a:rPr>
              <a:t> Myślę, że w przyszłości będę chodziła na zawody z moimi podopiecznymi. </a:t>
            </a:r>
            <a:endParaRPr lang="pl-PL" sz="32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4682120" cy="6242827"/>
          </a:xfrm>
          <a:ln w="114300" cmpd="tri">
            <a:solidFill>
              <a:schemeClr val="bg1"/>
            </a:solidFill>
            <a:prstDash val="dashDot"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8"/>
    </mc:Choice>
    <mc:Fallback xmlns="">
      <p:transition spd="slow" advTm="3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FF200"/>
            </a:gs>
            <a:gs pos="54000">
              <a:srgbClr val="FF7A00"/>
            </a:gs>
            <a:gs pos="40000">
              <a:srgbClr val="FF0300"/>
            </a:gs>
            <a:gs pos="74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2492896"/>
            <a:ext cx="4104456" cy="1714202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Wielokrotnie będąc na zawodach z </a:t>
            </a:r>
            <a:r>
              <a:rPr lang="pl-PL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piłki nożnej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bardzo ją polubiłam.  Uwielbiam grać w nią w wolnym czasie. Jako przyszły nauczyciel, marzę o przekazaniu tej przyjemności przyszłym sportowcom.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92488" cy="5856650"/>
          </a:xfrm>
          <a:ln w="92075" cmpd="thinThick">
            <a:solidFill>
              <a:srgbClr val="7030A0"/>
            </a:solidFill>
            <a:prstDash val="lgDashDotDot"/>
          </a:ln>
          <a:effectLst>
            <a:outerShdw blurRad="571500" dist="50800" dir="13380000" algn="ctr" rotWithShape="0">
              <a:srgbClr val="FF00FF">
                <a:alpha val="99000"/>
              </a:srgbClr>
            </a:outerShdw>
          </a:effectLst>
          <a:scene3d>
            <a:camera prst="orthographicFront"/>
            <a:lightRig rig="threePt" dir="t"/>
          </a:scene3d>
          <a:sp3d prstMaterial="dkEdge">
            <a:bevelT prst="relaxedInset"/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7"/>
    </mc:Choice>
    <mc:Fallback xmlns="">
      <p:transition spd="slow" advTm="3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2348880"/>
            <a:ext cx="4186808" cy="1143000"/>
          </a:xfrm>
        </p:spPr>
        <p:txBody>
          <a:bodyPr>
            <a:noAutofit/>
          </a:bodyPr>
          <a:lstStyle/>
          <a:p>
            <a:pPr algn="l"/>
            <a:r>
              <a:rPr lang="pl-PL" sz="4000" b="1" dirty="0" smtClean="0">
                <a:solidFill>
                  <a:srgbClr val="FF00FF"/>
                </a:solidFill>
                <a:latin typeface="Gabriola" pitchFamily="82" charset="0"/>
              </a:rPr>
              <a:t>Regularnie rozciągam się na trzepaku, ponieważ gdy mam przykurcz mięśni, on pozwala mi wrócić do stałej formy. Bardzo chcę wprowadzić gimnastykę artystyczną lub akrobatykę w moim przyszłym zawodzie.</a:t>
            </a:r>
            <a:endParaRPr lang="pl-PL" sz="4000" b="1" dirty="0">
              <a:solidFill>
                <a:srgbClr val="FF00FF"/>
              </a:solidFill>
              <a:latin typeface="Gabriola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32448" cy="6376709"/>
          </a:xfrm>
          <a:ln w="127000" cap="rnd" cmpd="thinThick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sysDash"/>
            <a:miter lim="800000"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8"/>
    </mc:Choice>
    <mc:Fallback xmlns="">
      <p:transition spd="slow" advTm="3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1A4CF"/>
            </a:gs>
            <a:gs pos="7000">
              <a:srgbClr val="03D4A8"/>
            </a:gs>
            <a:gs pos="59000">
              <a:srgbClr val="21D6E0"/>
            </a:gs>
            <a:gs pos="21663">
              <a:srgbClr val="02BCBB"/>
            </a:gs>
            <a:gs pos="38000">
              <a:srgbClr val="0087E6"/>
            </a:gs>
            <a:gs pos="83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2276872"/>
            <a:ext cx="4114800" cy="1143000"/>
          </a:xfrm>
        </p:spPr>
        <p:txBody>
          <a:bodyPr>
            <a:noAutofit/>
          </a:bodyPr>
          <a:lstStyle/>
          <a:p>
            <a:pPr algn="l"/>
            <a:r>
              <a:rPr lang="pl-PL" sz="3200" dirty="0" smtClean="0">
                <a:solidFill>
                  <a:srgbClr val="D60093"/>
                </a:solidFill>
                <a:latin typeface="Bookman Old Style" pitchFamily="18" charset="0"/>
              </a:rPr>
              <a:t>Oczywiście została jeszcze </a:t>
            </a:r>
            <a:r>
              <a:rPr lang="pl-PL" sz="3600" b="1" spc="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siatkówka</a:t>
            </a:r>
            <a:r>
              <a:rPr lang="pl-PL" sz="3200" dirty="0" smtClean="0">
                <a:latin typeface="Bookman Old Style" pitchFamily="18" charset="0"/>
              </a:rPr>
              <a:t>! </a:t>
            </a:r>
            <a:r>
              <a:rPr lang="pl-PL" sz="3200" dirty="0" smtClean="0">
                <a:solidFill>
                  <a:srgbClr val="6600CC"/>
                </a:solidFill>
                <a:latin typeface="Bookman Old Style" pitchFamily="18" charset="0"/>
              </a:rPr>
              <a:t>Ten sport przynosi wielką satysfakcję, i zadowolenie z siebie. Jestem pewna, że młodzi uczniowie polubią siatkówkę.   </a:t>
            </a:r>
            <a:endParaRPr lang="pl-PL" sz="3200" dirty="0">
              <a:solidFill>
                <a:srgbClr val="6600CC"/>
              </a:solidFill>
              <a:latin typeface="Bookman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366581" cy="5822108"/>
          </a:xfrm>
          <a:ln w="104775" cmpd="tri">
            <a:gradFill>
              <a:gsLst>
                <a:gs pos="0">
                  <a:srgbClr val="000000"/>
                </a:gs>
                <a:gs pos="22000">
                  <a:srgbClr val="0A128C"/>
                </a:gs>
                <a:gs pos="43000">
                  <a:srgbClr val="181CC7"/>
                </a:gs>
                <a:gs pos="64000">
                  <a:srgbClr val="7005D4"/>
                </a:gs>
                <a:gs pos="86000">
                  <a:srgbClr val="8C3D91"/>
                </a:gs>
              </a:gsLst>
              <a:lin ang="5400000" scaled="0"/>
            </a:gradFill>
            <a:prstDash val="sysDot"/>
            <a:beve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3"/>
    </mc:Choice>
    <mc:Fallback xmlns="">
      <p:transition spd="slow" advTm="28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CCCCFF"/>
            </a:gs>
            <a:gs pos="27000">
              <a:schemeClr val="bg1"/>
            </a:gs>
            <a:gs pos="53000">
              <a:srgbClr val="9966FF"/>
            </a:gs>
            <a:gs pos="84000">
              <a:srgbClr val="CC99FF"/>
            </a:gs>
            <a:gs pos="66000">
              <a:srgbClr val="99CCFF"/>
            </a:gs>
            <a:gs pos="94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176" y="2636912"/>
            <a:ext cx="4330824" cy="1498178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 nie poprawia humoru jak </a:t>
            </a:r>
            <a:r>
              <a:rPr lang="pl-PL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poranna gimnastyk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świeżym powietrzu przy dobrej muzyce! Więcej radości jest oczywiście wtedy, gdy z tyłu spogląda pupil.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 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4163056" cy="5712712"/>
          </a:xfrm>
          <a:ln w="120650" cmpd="thinThick">
            <a:gradFill>
              <a:gsLst>
                <a:gs pos="12000">
                  <a:srgbClr val="000000"/>
                </a:gs>
                <a:gs pos="31000">
                  <a:srgbClr val="0A128C"/>
                </a:gs>
                <a:gs pos="54000">
                  <a:srgbClr val="181CC7"/>
                </a:gs>
                <a:gs pos="69000">
                  <a:srgbClr val="7005D4"/>
                </a:gs>
                <a:gs pos="89000">
                  <a:srgbClr val="8C3D91"/>
                </a:gs>
              </a:gsLst>
              <a:lin ang="5400000" scaled="0"/>
            </a:gradFill>
            <a:prstDash val="lgDashDot"/>
          </a:ln>
          <a:effectLst>
            <a:glow rad="228600">
              <a:srgbClr val="00FF00">
                <a:alpha val="40000"/>
              </a:srgbClr>
            </a:glow>
          </a:effectLst>
          <a:scene3d>
            <a:camera prst="orthographicFront">
              <a:rot lat="0" lon="0" rev="20999999"/>
            </a:camera>
            <a:lightRig rig="threePt" dir="t"/>
          </a:scene3d>
          <a:sp3d>
            <a:bevelT prst="angle"/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1"/>
    </mc:Choice>
    <mc:Fallback xmlns="">
      <p:transition spd="slow" advTm="3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318</Words>
  <Application>Microsoft Office PowerPoint</Application>
  <PresentationFormat>Pokaz na ekranie (4:3)</PresentationFormat>
  <Paragraphs>16</Paragraphs>
  <Slides>12</Slides>
  <Notes>0</Notes>
  <HiddenSlides>0</HiddenSlides>
  <MMClips>12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Arial Unicode MS</vt:lpstr>
      <vt:lpstr>Baskerville Old Face</vt:lpstr>
      <vt:lpstr>Bookman Old Style</vt:lpstr>
      <vt:lpstr>Calibri</vt:lpstr>
      <vt:lpstr>Gabriola</vt:lpstr>
      <vt:lpstr>Wingdings</vt:lpstr>
      <vt:lpstr>Office Theme</vt:lpstr>
      <vt:lpstr>,,Moje marzenie, jaki zawód chcę wykonywać w przyszłości ’’ – NAUCZYCIEL WYCHOWANIA FIZYCZNEGO</vt:lpstr>
      <vt:lpstr>Pragnę być nauczycielką wychowania fizycznego, ponieważ ten zawód rozwinie moje pasje, zamiłowania, oraz będę w lepszej kondycji zarówno fizycznej jak i psychicznej.</vt:lpstr>
      <vt:lpstr>Kocham sport odkąd stawiałam na świecie pierwsze kroki. Uważam, że jest on bardzo potrzebny do prawidłowego          funkcjonowania organizmu, oraz mózgu.</vt:lpstr>
      <vt:lpstr>  Z koszykówką   jestem najbardziej zżyta emocjonalnie. Ten rodzaj sportu odzwierciedla moją osobowość, oraz pozwala mi być sobą w 100%.</vt:lpstr>
      <vt:lpstr>Udział w zawodach z biegania, jest dla mnie większą frajdą, niż deser lodowy z malinami.  Myślę, że w przyszłości będę chodziła na zawody z moimi podopiecznymi. </vt:lpstr>
      <vt:lpstr>Wielokrotnie będąc na zawodach z piłki nożnej, bardzo ją polubiłam.  Uwielbiam grać w nią w wolnym czasie. Jako przyszły nauczyciel, marzę o przekazaniu tej przyjemności przyszłym sportowcom.                                                                                                                                                                                                                                       </vt:lpstr>
      <vt:lpstr>Regularnie rozciągam się na trzepaku, ponieważ gdy mam przykurcz mięśni, on pozwala mi wrócić do stałej formy. Bardzo chcę wprowadzić gimnastykę artystyczną lub akrobatykę w moim przyszłym zawodzie.</vt:lpstr>
      <vt:lpstr>Oczywiście została jeszcze siatkówka! Ten sport przynosi wielką satysfakcję, i zadowolenie z siebie. Jestem pewna, że młodzi uczniowie polubią siatkówkę.   </vt:lpstr>
      <vt:lpstr>Nic nie poprawia humoru jak poranna gimnastyka na świeżym powietrzu przy dobrej muzyce! Więcej radości jest oczywiście wtedy, gdy z tyłu spogląda pupil.  </vt:lpstr>
      <vt:lpstr>A gdy jest zima? To absolutnie nie znaczy, że nie możemy uprawiać sportu! Dla chcącego, nic trudnego! Narty to cudowna sprawa! Mam nadzieję, że kiedyś zorganizuję obóz sportowy dla uczniów.</vt:lpstr>
      <vt:lpstr>  Naprawdę, zachęcam Was bardzo moi drodzy, do uprawiania sportu! Jest to nie tylko piękna, jędrna, umięśniona  sylwetka, ale również radość, pasja, i odporność psychiczna. Sport rozwija, uczy, i łączy ludzi! Mam nadzieję, że kiedyś moje wielkie marzenie się spełni. Bardzo chcę nauczać dzieci i młodzież, tego cudownego przedmiotu. </vt:lpstr>
      <vt:lpstr>Dziękuję bardzo serdecznie za uwagę. Myślę, że się Państwu podobało.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 Moje marzenie, jaki zawód chcę wykonywać w przyszłości ’’ – SPORTOWIEC ZAWODOWY</dc:title>
  <dc:creator>user</dc:creator>
  <cp:lastModifiedBy>Joanna</cp:lastModifiedBy>
  <cp:revision>19</cp:revision>
  <dcterms:created xsi:type="dcterms:W3CDTF">2017-05-01T08:25:51Z</dcterms:created>
  <dcterms:modified xsi:type="dcterms:W3CDTF">2019-06-03T11:27:39Z</dcterms:modified>
</cp:coreProperties>
</file>