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7" autoAdjust="0"/>
    <p:restoredTop sz="94660"/>
  </p:normalViewPr>
  <p:slideViewPr>
    <p:cSldViewPr>
      <p:cViewPr varScale="1">
        <p:scale>
          <a:sx n="125" d="100"/>
          <a:sy n="125"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A16EE910-B960-40D0-AF08-AFD12610B42B}" type="datetimeFigureOut">
              <a:rPr lang="pl-PL" smtClean="0"/>
              <a:t>03.06.2019</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oliniow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oliniow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oliniow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50CE5715-B0E4-400F-8109-63C0AF7AE25C}"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16EE910-B960-40D0-AF08-AFD12610B42B}" type="datetimeFigureOut">
              <a:rPr lang="pl-PL" smtClean="0"/>
              <a:t>03.06.2019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CE5715-B0E4-400F-8109-63C0AF7AE25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16EE910-B960-40D0-AF08-AFD12610B42B}" type="datetimeFigureOut">
              <a:rPr lang="pl-PL" smtClean="0"/>
              <a:t>03.06.2019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CE5715-B0E4-400F-8109-63C0AF7AE25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A16EE910-B960-40D0-AF08-AFD12610B42B}" type="datetimeFigureOut">
              <a:rPr lang="pl-PL" smtClean="0"/>
              <a:t>03.06.2019</a:t>
            </a:fld>
            <a:endParaRPr lang="pl-PL"/>
          </a:p>
        </p:txBody>
      </p:sp>
      <p:sp>
        <p:nvSpPr>
          <p:cNvPr id="9" name="Symbol zastępczy numeru slajdu 8"/>
          <p:cNvSpPr>
            <a:spLocks noGrp="1"/>
          </p:cNvSpPr>
          <p:nvPr>
            <p:ph type="sldNum" sz="quarter" idx="15"/>
          </p:nvPr>
        </p:nvSpPr>
        <p:spPr/>
        <p:txBody>
          <a:bodyPr rtlCol="0"/>
          <a:lstStyle/>
          <a:p>
            <a:fld id="{50CE5715-B0E4-400F-8109-63C0AF7AE25C}" type="slidenum">
              <a:rPr lang="pl-PL" smtClean="0"/>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A16EE910-B960-40D0-AF08-AFD12610B42B}" type="datetimeFigureOut">
              <a:rPr lang="pl-PL" smtClean="0"/>
              <a:t>03.06.2019</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oliniow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oliniow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oliniow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50CE5715-B0E4-400F-8109-63C0AF7AE25C}"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A16EE910-B960-40D0-AF08-AFD12610B42B}" type="datetimeFigureOut">
              <a:rPr lang="pl-PL" smtClean="0"/>
              <a:t>03.06.2019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CE5715-B0E4-400F-8109-63C0AF7AE25C}" type="slidenum">
              <a:rPr lang="pl-PL" smtClean="0"/>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A16EE910-B960-40D0-AF08-AFD12610B42B}" type="datetimeFigureOut">
              <a:rPr lang="pl-PL" smtClean="0"/>
              <a:t>03.06.2019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0CE5715-B0E4-400F-8109-63C0AF7AE25C}" type="slidenum">
              <a:rPr lang="pl-PL" smtClean="0"/>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A16EE910-B960-40D0-AF08-AFD12610B42B}" type="datetimeFigureOut">
              <a:rPr lang="pl-PL" smtClean="0"/>
              <a:t>03.06.2019</a:t>
            </a:fld>
            <a:endParaRPr lang="pl-PL"/>
          </a:p>
        </p:txBody>
      </p:sp>
      <p:sp>
        <p:nvSpPr>
          <p:cNvPr id="7" name="Symbol zastępczy numeru slajdu 6"/>
          <p:cNvSpPr>
            <a:spLocks noGrp="1"/>
          </p:cNvSpPr>
          <p:nvPr>
            <p:ph type="sldNum" sz="quarter" idx="11"/>
          </p:nvPr>
        </p:nvSpPr>
        <p:spPr/>
        <p:txBody>
          <a:bodyPr rtlCol="0"/>
          <a:lstStyle/>
          <a:p>
            <a:fld id="{50CE5715-B0E4-400F-8109-63C0AF7AE25C}" type="slidenum">
              <a:rPr lang="pl-PL" smtClean="0"/>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16EE910-B960-40D0-AF08-AFD12610B42B}" type="datetimeFigureOut">
              <a:rPr lang="pl-PL" smtClean="0"/>
              <a:t>03.06.2019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0CE5715-B0E4-400F-8109-63C0AF7AE25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oliniow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oliniow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oliniow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A16EE910-B960-40D0-AF08-AFD12610B42B}" type="datetimeFigureOut">
              <a:rPr lang="pl-PL" smtClean="0"/>
              <a:t>03.06.2019</a:t>
            </a:fld>
            <a:endParaRPr lang="pl-PL"/>
          </a:p>
        </p:txBody>
      </p:sp>
      <p:sp>
        <p:nvSpPr>
          <p:cNvPr id="22" name="Symbol zastępczy numeru slajdu 21"/>
          <p:cNvSpPr>
            <a:spLocks noGrp="1"/>
          </p:cNvSpPr>
          <p:nvPr>
            <p:ph type="sldNum" sz="quarter" idx="15"/>
          </p:nvPr>
        </p:nvSpPr>
        <p:spPr/>
        <p:txBody>
          <a:bodyPr rtlCol="0"/>
          <a:lstStyle/>
          <a:p>
            <a:fld id="{50CE5715-B0E4-400F-8109-63C0AF7AE25C}" type="slidenum">
              <a:rPr lang="pl-PL" smtClean="0"/>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oliniow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oliniow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oliniow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oliniow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oliniow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A16EE910-B960-40D0-AF08-AFD12610B42B}" type="datetimeFigureOut">
              <a:rPr lang="pl-PL" smtClean="0"/>
              <a:t>03.06.2019</a:t>
            </a:fld>
            <a:endParaRPr lang="pl-PL"/>
          </a:p>
        </p:txBody>
      </p:sp>
      <p:sp>
        <p:nvSpPr>
          <p:cNvPr id="18" name="Symbol zastępczy numeru slajdu 17"/>
          <p:cNvSpPr>
            <a:spLocks noGrp="1"/>
          </p:cNvSpPr>
          <p:nvPr>
            <p:ph type="sldNum" sz="quarter" idx="11"/>
          </p:nvPr>
        </p:nvSpPr>
        <p:spPr/>
        <p:txBody>
          <a:bodyPr rtlCol="0"/>
          <a:lstStyle/>
          <a:p>
            <a:fld id="{50CE5715-B0E4-400F-8109-63C0AF7AE25C}" type="slidenum">
              <a:rPr lang="pl-PL" smtClean="0"/>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oliniow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6EE910-B960-40D0-AF08-AFD12610B42B}" type="datetimeFigureOut">
              <a:rPr lang="pl-PL" smtClean="0"/>
              <a:t>03.06.2019</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oliniow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oliniow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0CE5715-B0E4-400F-8109-63C0AF7AE25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1340768"/>
            <a:ext cx="6532240" cy="2398418"/>
          </a:xfrm>
        </p:spPr>
        <p:txBody>
          <a:bodyPr>
            <a:noAutofit/>
          </a:bodyPr>
          <a:lstStyle/>
          <a:p>
            <a:r>
              <a:rPr lang="pl-PL" sz="3600" dirty="0" smtClean="0">
                <a:solidFill>
                  <a:schemeClr val="tx1">
                    <a:lumMod val="75000"/>
                    <a:lumOff val="25000"/>
                  </a:schemeClr>
                </a:solidFill>
              </a:rPr>
              <a:t>Moja droga do sukcesu,</a:t>
            </a:r>
            <a:br>
              <a:rPr lang="pl-PL" sz="3600" dirty="0" smtClean="0">
                <a:solidFill>
                  <a:schemeClr val="tx1">
                    <a:lumMod val="75000"/>
                    <a:lumOff val="25000"/>
                  </a:schemeClr>
                </a:solidFill>
              </a:rPr>
            </a:br>
            <a:r>
              <a:rPr lang="pl-PL" sz="3600" dirty="0" smtClean="0">
                <a:solidFill>
                  <a:schemeClr val="tx1">
                    <a:lumMod val="75000"/>
                    <a:lumOff val="25000"/>
                  </a:schemeClr>
                </a:solidFill>
              </a:rPr>
              <a:t>czyli jak chcę spełnić marzenie o </a:t>
            </a:r>
            <a:r>
              <a:rPr lang="pl-PL" sz="3600" dirty="0" err="1" smtClean="0">
                <a:solidFill>
                  <a:schemeClr val="tx1">
                    <a:lumMod val="75000"/>
                    <a:lumOff val="25000"/>
                  </a:schemeClr>
                </a:solidFill>
              </a:rPr>
              <a:t>zostaniu</a:t>
            </a:r>
            <a:r>
              <a:rPr lang="pl-PL" sz="3600" dirty="0" smtClean="0">
                <a:solidFill>
                  <a:schemeClr val="tx1">
                    <a:lumMod val="75000"/>
                    <a:lumOff val="25000"/>
                  </a:schemeClr>
                </a:solidFill>
              </a:rPr>
              <a:t> lekarzem…</a:t>
            </a:r>
            <a:endParaRPr lang="pl-PL" sz="3600" dirty="0">
              <a:solidFill>
                <a:schemeClr val="tx1">
                  <a:lumMod val="75000"/>
                  <a:lumOff val="25000"/>
                </a:schemeClr>
              </a:solidFill>
            </a:endParaRPr>
          </a:p>
        </p:txBody>
      </p:sp>
      <p:sp>
        <p:nvSpPr>
          <p:cNvPr id="3" name="Podtytuł 2"/>
          <p:cNvSpPr>
            <a:spLocks noGrp="1"/>
          </p:cNvSpPr>
          <p:nvPr>
            <p:ph type="subTitle" idx="1"/>
          </p:nvPr>
        </p:nvSpPr>
        <p:spPr>
          <a:xfrm>
            <a:off x="5129808" y="6381328"/>
            <a:ext cx="4014192" cy="441902"/>
          </a:xfrm>
        </p:spPr>
        <p:txBody>
          <a:bodyPr/>
          <a:lstStyle/>
          <a:p>
            <a:r>
              <a:rPr lang="pl-PL" dirty="0" smtClean="0">
                <a:solidFill>
                  <a:schemeClr val="tx1">
                    <a:lumMod val="75000"/>
                    <a:lumOff val="25000"/>
                  </a:schemeClr>
                </a:solidFill>
              </a:rPr>
              <a:t>Konkurs „Myśląc o przyszłości”</a:t>
            </a:r>
            <a:endParaRPr lang="pl-PL" dirty="0">
              <a:solidFill>
                <a:schemeClr val="tx1">
                  <a:lumMod val="75000"/>
                  <a:lumOff val="25000"/>
                </a:schemeClr>
              </a:solidFill>
            </a:endParaRPr>
          </a:p>
        </p:txBody>
      </p:sp>
    </p:spTree>
    <p:extLst>
      <p:ext uri="{BB962C8B-B14F-4D97-AF65-F5344CB8AC3E}">
        <p14:creationId xmlns:p14="http://schemas.microsoft.com/office/powerpoint/2010/main" val="24763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707904" y="188640"/>
            <a:ext cx="5544616" cy="1042572"/>
          </a:xfrm>
        </p:spPr>
        <p:txBody>
          <a:bodyPr>
            <a:normAutofit/>
          </a:bodyPr>
          <a:lstStyle/>
          <a:p>
            <a:r>
              <a:rPr lang="pl-PL" dirty="0" smtClean="0">
                <a:solidFill>
                  <a:schemeClr val="tx1">
                    <a:lumMod val="75000"/>
                    <a:lumOff val="25000"/>
                  </a:schemeClr>
                </a:solidFill>
              </a:rPr>
              <a:t>Sukces! ... I co dalej? </a:t>
            </a:r>
            <a:br>
              <a:rPr lang="pl-PL" dirty="0" smtClean="0">
                <a:solidFill>
                  <a:schemeClr val="tx1">
                    <a:lumMod val="75000"/>
                    <a:lumOff val="25000"/>
                  </a:schemeClr>
                </a:solidFill>
              </a:rPr>
            </a:br>
            <a:r>
              <a:rPr lang="pl-PL" dirty="0" smtClean="0">
                <a:solidFill>
                  <a:schemeClr val="tx1">
                    <a:lumMod val="75000"/>
                    <a:lumOff val="25000"/>
                  </a:schemeClr>
                </a:solidFill>
              </a:rPr>
              <a:t>Czy to już koniec drogi?</a:t>
            </a:r>
            <a:endParaRPr lang="pl-PL" dirty="0">
              <a:solidFill>
                <a:schemeClr val="tx1">
                  <a:lumMod val="75000"/>
                  <a:lumOff val="25000"/>
                </a:schemeClr>
              </a:solidFill>
            </a:endParaRPr>
          </a:p>
        </p:txBody>
      </p:sp>
      <p:sp>
        <p:nvSpPr>
          <p:cNvPr id="3" name="Symbol zastępczy zawartości 2"/>
          <p:cNvSpPr>
            <a:spLocks noGrp="1"/>
          </p:cNvSpPr>
          <p:nvPr>
            <p:ph sz="quarter" idx="1"/>
          </p:nvPr>
        </p:nvSpPr>
        <p:spPr>
          <a:xfrm>
            <a:off x="4427984" y="1412776"/>
            <a:ext cx="4464496" cy="4896544"/>
          </a:xfrm>
        </p:spPr>
        <p:txBody>
          <a:bodyPr>
            <a:normAutofit fontScale="92500" lnSpcReduction="10000"/>
          </a:bodyPr>
          <a:lstStyle/>
          <a:p>
            <a:pPr marL="0" indent="0">
              <a:buNone/>
            </a:pPr>
            <a:r>
              <a:rPr lang="pl-PL" dirty="0" smtClean="0"/>
              <a:t>Z całą pewnością mogę stwierdzić, że sukces to nie koniec zdobywania nowej wiedzy, ciężkiej pracy, rozczarowań, wielu prób podtrzymywania motywacji.</a:t>
            </a:r>
          </a:p>
          <a:p>
            <a:pPr marL="0" indent="0">
              <a:buNone/>
            </a:pPr>
            <a:r>
              <a:rPr lang="pl-PL" dirty="0" smtClean="0"/>
              <a:t>Moje wyobrażenia dotyczące osiągniętego przeze mnie sukcesu to przede wszystkim wymarzony zawód lekarza, dobrze płatna praca i szczęście.</a:t>
            </a:r>
          </a:p>
          <a:p>
            <a:pPr marL="0" indent="0">
              <a:buNone/>
            </a:pPr>
            <a:r>
              <a:rPr lang="pl-PL" dirty="0" smtClean="0"/>
              <a:t>Myślę, że jeśli kiedyś mi się to uda, będę dalej się rozwijać,     by poszerzać swoje horyzonty. </a:t>
            </a:r>
          </a:p>
          <a:p>
            <a:pPr marL="0" indent="0">
              <a:buNone/>
            </a:pPr>
            <a:endParaRPr lang="pl-PL" dirty="0"/>
          </a:p>
        </p:txBody>
      </p:sp>
      <p:sp>
        <p:nvSpPr>
          <p:cNvPr id="4" name="pole tekstowe 3"/>
          <p:cNvSpPr txBox="1"/>
          <p:nvPr/>
        </p:nvSpPr>
        <p:spPr>
          <a:xfrm>
            <a:off x="-69069" y="6556610"/>
            <a:ext cx="576064" cy="307777"/>
          </a:xfrm>
          <a:prstGeom prst="rect">
            <a:avLst/>
          </a:prstGeom>
          <a:noFill/>
        </p:spPr>
        <p:txBody>
          <a:bodyPr wrap="square" rtlCol="0">
            <a:spAutoFit/>
          </a:bodyPr>
          <a:lstStyle/>
          <a:p>
            <a:r>
              <a:rPr lang="pl-PL" sz="1400" dirty="0" smtClean="0">
                <a:solidFill>
                  <a:srgbClr val="FF9933"/>
                </a:solidFill>
              </a:rPr>
              <a:t>10</a:t>
            </a:r>
            <a:endParaRPr lang="pl-PL" sz="1400" dirty="0">
              <a:solidFill>
                <a:srgbClr val="FF9933"/>
              </a:solidFill>
            </a:endParaRPr>
          </a:p>
        </p:txBody>
      </p:sp>
    </p:spTree>
    <p:extLst>
      <p:ext uri="{BB962C8B-B14F-4D97-AF65-F5344CB8AC3E}">
        <p14:creationId xmlns:p14="http://schemas.microsoft.com/office/powerpoint/2010/main" val="38541590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solidFill>
                  <a:schemeClr val="tx1">
                    <a:lumMod val="75000"/>
                    <a:lumOff val="25000"/>
                  </a:schemeClr>
                </a:solidFill>
              </a:rPr>
              <a:t>Źródła:</a:t>
            </a:r>
            <a:endParaRPr lang="pl-PL" sz="4000" dirty="0">
              <a:solidFill>
                <a:schemeClr val="tx1">
                  <a:lumMod val="75000"/>
                  <a:lumOff val="25000"/>
                </a:schemeClr>
              </a:solidFill>
            </a:endParaRPr>
          </a:p>
        </p:txBody>
      </p:sp>
      <p:sp>
        <p:nvSpPr>
          <p:cNvPr id="3" name="Symbol zastępczy zawartości 2"/>
          <p:cNvSpPr>
            <a:spLocks noGrp="1"/>
          </p:cNvSpPr>
          <p:nvPr>
            <p:ph sz="quarter" idx="1"/>
          </p:nvPr>
        </p:nvSpPr>
        <p:spPr/>
        <p:txBody>
          <a:bodyPr>
            <a:normAutofit/>
          </a:bodyPr>
          <a:lstStyle/>
          <a:p>
            <a:pPr marL="457200" indent="-457200">
              <a:buFont typeface="+mj-lt"/>
              <a:buAutoNum type="arabicPeriod"/>
            </a:pPr>
            <a:r>
              <a:rPr lang="pl-PL" dirty="0" smtClean="0"/>
              <a:t>Wikipedia</a:t>
            </a:r>
          </a:p>
          <a:p>
            <a:pPr marL="457200" indent="-457200">
              <a:buFont typeface="+mj-lt"/>
              <a:buAutoNum type="arabicPeriod"/>
            </a:pPr>
            <a:r>
              <a:rPr lang="pl-PL" dirty="0" smtClean="0"/>
              <a:t>Harvard Business </a:t>
            </a:r>
            <a:r>
              <a:rPr lang="pl-PL" dirty="0" err="1" smtClean="0"/>
              <a:t>Review</a:t>
            </a:r>
            <a:r>
              <a:rPr lang="pl-PL" dirty="0" smtClean="0"/>
              <a:t> Polska</a:t>
            </a:r>
          </a:p>
          <a:p>
            <a:pPr marL="457200" indent="-457200">
              <a:buFont typeface="+mj-lt"/>
              <a:buAutoNum type="arabicPeriod"/>
            </a:pPr>
            <a:r>
              <a:rPr lang="pl-PL" dirty="0" smtClean="0"/>
              <a:t>trojmiasto.pl</a:t>
            </a:r>
            <a:endParaRPr lang="pl-PL" dirty="0"/>
          </a:p>
          <a:p>
            <a:pPr marL="457200" indent="-457200">
              <a:buFont typeface="+mj-lt"/>
              <a:buAutoNum type="arabicPeriod"/>
            </a:pPr>
            <a:r>
              <a:rPr lang="pl-PL" dirty="0" smtClean="0"/>
              <a:t>Smyk.com</a:t>
            </a:r>
          </a:p>
          <a:p>
            <a:pPr marL="457200" indent="-457200">
              <a:buFont typeface="+mj-lt"/>
              <a:buAutoNum type="arabicPeriod"/>
            </a:pPr>
            <a:r>
              <a:rPr lang="pl-PL" dirty="0" smtClean="0"/>
              <a:t>Party.pl</a:t>
            </a:r>
          </a:p>
          <a:p>
            <a:pPr marL="457200" indent="-457200">
              <a:buFont typeface="+mj-lt"/>
              <a:buAutoNum type="arabicPeriod"/>
            </a:pPr>
            <a:r>
              <a:rPr lang="pl-PL" dirty="0"/>
              <a:t>b</a:t>
            </a:r>
            <a:r>
              <a:rPr lang="pl-PL" dirty="0" smtClean="0"/>
              <a:t>iznesowestrony.pl</a:t>
            </a:r>
          </a:p>
          <a:p>
            <a:pPr marL="457200" indent="-457200">
              <a:buFont typeface="+mj-lt"/>
              <a:buAutoNum type="arabicPeriod"/>
            </a:pPr>
            <a:r>
              <a:rPr lang="pl-PL" dirty="0" smtClean="0"/>
              <a:t>ruinyizamki.pl</a:t>
            </a:r>
          </a:p>
          <a:p>
            <a:pPr marL="457200" indent="-457200">
              <a:buFont typeface="+mj-lt"/>
              <a:buAutoNum type="arabicPeriod"/>
            </a:pPr>
            <a:r>
              <a:rPr lang="pl-PL" dirty="0" smtClean="0"/>
              <a:t>domore-bemore.pl</a:t>
            </a:r>
          </a:p>
          <a:p>
            <a:pPr marL="457200" indent="-457200">
              <a:buFont typeface="+mj-lt"/>
              <a:buAutoNum type="arabicPeriod"/>
            </a:pPr>
            <a:r>
              <a:rPr lang="pl-PL" dirty="0" err="1" smtClean="0"/>
              <a:t>Pixabay</a:t>
            </a:r>
            <a:endParaRPr lang="pl-PL" dirty="0" smtClean="0"/>
          </a:p>
          <a:p>
            <a:pPr marL="457200" indent="-457200">
              <a:buFont typeface="+mj-lt"/>
              <a:buAutoNum type="arabicPeriod"/>
            </a:pPr>
            <a:r>
              <a:rPr lang="pl-PL" dirty="0" smtClean="0"/>
              <a:t>Focus.pl</a:t>
            </a:r>
          </a:p>
          <a:p>
            <a:pPr marL="457200" indent="-457200">
              <a:buFont typeface="+mj-lt"/>
              <a:buAutoNum type="arabicPeriod"/>
            </a:pPr>
            <a:endParaRPr lang="pl-PL" dirty="0" smtClean="0"/>
          </a:p>
        </p:txBody>
      </p:sp>
    </p:spTree>
    <p:extLst>
      <p:ext uri="{BB962C8B-B14F-4D97-AF65-F5344CB8AC3E}">
        <p14:creationId xmlns:p14="http://schemas.microsoft.com/office/powerpoint/2010/main" val="34834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8" y="188640"/>
            <a:ext cx="6552728" cy="1368152"/>
          </a:xfrm>
        </p:spPr>
        <p:txBody>
          <a:bodyPr>
            <a:noAutofit/>
          </a:bodyPr>
          <a:lstStyle/>
          <a:p>
            <a:r>
              <a:rPr lang="pl-PL" sz="3600" dirty="0" smtClean="0">
                <a:solidFill>
                  <a:schemeClr val="tx1">
                    <a:lumMod val="75000"/>
                    <a:lumOff val="25000"/>
                  </a:schemeClr>
                </a:solidFill>
              </a:rPr>
              <a:t>Warto zacząć od tego, czym właściwie jest sukces</a:t>
            </a:r>
            <a:endParaRPr lang="pl-PL" sz="3600" dirty="0">
              <a:solidFill>
                <a:schemeClr val="tx1">
                  <a:lumMod val="75000"/>
                  <a:lumOff val="25000"/>
                </a:schemeClr>
              </a:solidFill>
            </a:endParaRPr>
          </a:p>
        </p:txBody>
      </p:sp>
      <p:sp>
        <p:nvSpPr>
          <p:cNvPr id="3" name="Symbol zastępczy zawartości 2"/>
          <p:cNvSpPr>
            <a:spLocks noGrp="1"/>
          </p:cNvSpPr>
          <p:nvPr>
            <p:ph sz="quarter" idx="1"/>
          </p:nvPr>
        </p:nvSpPr>
        <p:spPr/>
        <p:txBody>
          <a:bodyPr/>
          <a:lstStyle/>
          <a:p>
            <a:r>
              <a:rPr lang="pl-PL" sz="2800" dirty="0" smtClean="0">
                <a:solidFill>
                  <a:srgbClr val="FF0000"/>
                </a:solidFill>
              </a:rPr>
              <a:t>Sukces</a:t>
            </a:r>
            <a:r>
              <a:rPr lang="pl-PL" dirty="0" smtClean="0"/>
              <a:t> to </a:t>
            </a:r>
            <a:r>
              <a:rPr lang="pl-PL" dirty="0"/>
              <a:t>działanie na najwyższym poziomie możliwości jednostki, w kierunku spełnienia jej marzeń i pragnień przy jednoczesnym zachowaniu równowagi pomiędzy wszystkimi płaszczyznami </a:t>
            </a:r>
            <a:r>
              <a:rPr lang="pl-PL" dirty="0" smtClean="0"/>
              <a:t>życia.</a:t>
            </a:r>
            <a:r>
              <a:rPr lang="pl-PL" baseline="30000" dirty="0">
                <a:solidFill>
                  <a:srgbClr val="FF9933"/>
                </a:solidFill>
              </a:rPr>
              <a:t>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54083"/>
            <a:ext cx="5662292" cy="31883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1691680" y="6297430"/>
            <a:ext cx="288032" cy="369332"/>
          </a:xfrm>
          <a:prstGeom prst="rect">
            <a:avLst/>
          </a:prstGeom>
          <a:noFill/>
        </p:spPr>
        <p:txBody>
          <a:bodyPr wrap="square" rtlCol="0">
            <a:spAutoFit/>
          </a:bodyPr>
          <a:lstStyle/>
          <a:p>
            <a:r>
              <a:rPr lang="pl-PL" dirty="0" smtClean="0">
                <a:solidFill>
                  <a:srgbClr val="FF9933"/>
                </a:solidFill>
              </a:rPr>
              <a:t>2</a:t>
            </a:r>
            <a:endParaRPr lang="pl-PL" dirty="0">
              <a:solidFill>
                <a:srgbClr val="FF9933"/>
              </a:solidFill>
            </a:endParaRPr>
          </a:p>
        </p:txBody>
      </p:sp>
    </p:spTree>
    <p:extLst>
      <p:ext uri="{BB962C8B-B14F-4D97-AF65-F5344CB8AC3E}">
        <p14:creationId xmlns:p14="http://schemas.microsoft.com/office/powerpoint/2010/main" val="28257304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683568" y="548680"/>
            <a:ext cx="7427168" cy="2836912"/>
          </a:xfrm>
        </p:spPr>
        <p:txBody>
          <a:bodyPr/>
          <a:lstStyle/>
          <a:p>
            <a:pPr marL="0" indent="0">
              <a:buNone/>
            </a:pPr>
            <a:r>
              <a:rPr lang="pl-PL" dirty="0" smtClean="0"/>
              <a:t>Już dawno doszłam do wniosku, że bardzo chciałabym być kimś związanym z medycyną.</a:t>
            </a:r>
          </a:p>
          <a:p>
            <a:pPr marL="0" indent="0">
              <a:buNone/>
            </a:pPr>
            <a:r>
              <a:rPr lang="pl-PL" dirty="0" smtClean="0"/>
              <a:t>Od wczesnego dzieciństwa uwielbiałam bawić się  w lekarza: udawałam, że daję zastrzyki, robię opatrunki i przepisuję leki. Jeszcze wtedy nie myślałam o tym na poważnie, jednak teraz wiem, że jest to mój cel… pragnę pomagać ludziom.</a:t>
            </a:r>
            <a:endParaRPr lang="pl-P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7392"/>
            <a:ext cx="2885770" cy="288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0544"/>
            <a:ext cx="4135858" cy="27594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611560" y="5890678"/>
            <a:ext cx="288032" cy="369332"/>
          </a:xfrm>
          <a:prstGeom prst="rect">
            <a:avLst/>
          </a:prstGeom>
          <a:noFill/>
        </p:spPr>
        <p:txBody>
          <a:bodyPr wrap="square" rtlCol="0">
            <a:spAutoFit/>
          </a:bodyPr>
          <a:lstStyle/>
          <a:p>
            <a:r>
              <a:rPr lang="pl-PL" dirty="0" smtClean="0">
                <a:solidFill>
                  <a:srgbClr val="FF9933"/>
                </a:solidFill>
              </a:rPr>
              <a:t>3</a:t>
            </a:r>
            <a:endParaRPr lang="pl-PL" dirty="0">
              <a:solidFill>
                <a:srgbClr val="FF9933"/>
              </a:solidFill>
            </a:endParaRPr>
          </a:p>
        </p:txBody>
      </p:sp>
      <p:sp>
        <p:nvSpPr>
          <p:cNvPr id="5" name="pole tekstowe 4"/>
          <p:cNvSpPr txBox="1"/>
          <p:nvPr/>
        </p:nvSpPr>
        <p:spPr>
          <a:xfrm>
            <a:off x="4932040" y="5783874"/>
            <a:ext cx="360040" cy="369332"/>
          </a:xfrm>
          <a:prstGeom prst="rect">
            <a:avLst/>
          </a:prstGeom>
          <a:noFill/>
        </p:spPr>
        <p:txBody>
          <a:bodyPr wrap="square" rtlCol="0">
            <a:spAutoFit/>
          </a:bodyPr>
          <a:lstStyle/>
          <a:p>
            <a:r>
              <a:rPr lang="pl-PL" dirty="0" smtClean="0">
                <a:solidFill>
                  <a:srgbClr val="FF9933"/>
                </a:solidFill>
              </a:rPr>
              <a:t>4</a:t>
            </a:r>
            <a:endParaRPr lang="pl-PL" dirty="0">
              <a:solidFill>
                <a:srgbClr val="FF9933"/>
              </a:solidFill>
            </a:endParaRPr>
          </a:p>
        </p:txBody>
      </p:sp>
    </p:spTree>
    <p:extLst>
      <p:ext uri="{BB962C8B-B14F-4D97-AF65-F5344CB8AC3E}">
        <p14:creationId xmlns:p14="http://schemas.microsoft.com/office/powerpoint/2010/main" val="277530563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39552" y="404664"/>
            <a:ext cx="7467600" cy="4873752"/>
          </a:xfrm>
        </p:spPr>
        <p:txBody>
          <a:bodyPr/>
          <a:lstStyle/>
          <a:p>
            <a:pPr marL="0" indent="0">
              <a:buNone/>
            </a:pPr>
            <a:r>
              <a:rPr lang="pl-PL" dirty="0" smtClean="0"/>
              <a:t>Pomimo że jeszcze nie jestem w 100% zdecydowana jakiej specjalizacji lekarzem chciałabym być, to mam już kilka pomysłów jak mogę spełniać swoje marzenie i dojść do sukcesu. </a:t>
            </a:r>
          </a:p>
          <a:p>
            <a:pPr marL="0" indent="0">
              <a:buNone/>
            </a:pPr>
            <a:r>
              <a:rPr lang="pl-PL" dirty="0" smtClean="0"/>
              <a:t>Myślę, że z czasem przekonam się w jakim kierunku powinnam pójść.</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84984"/>
            <a:ext cx="5245872" cy="30963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1403648" y="5980638"/>
            <a:ext cx="288032" cy="369332"/>
          </a:xfrm>
          <a:prstGeom prst="rect">
            <a:avLst/>
          </a:prstGeom>
          <a:noFill/>
        </p:spPr>
        <p:txBody>
          <a:bodyPr wrap="square" rtlCol="0">
            <a:spAutoFit/>
          </a:bodyPr>
          <a:lstStyle/>
          <a:p>
            <a:r>
              <a:rPr lang="pl-PL" dirty="0" smtClean="0">
                <a:solidFill>
                  <a:srgbClr val="FF9933"/>
                </a:solidFill>
              </a:rPr>
              <a:t>5</a:t>
            </a:r>
            <a:endParaRPr lang="pl-PL" dirty="0">
              <a:solidFill>
                <a:srgbClr val="FF9933"/>
              </a:solidFill>
            </a:endParaRPr>
          </a:p>
        </p:txBody>
      </p:sp>
    </p:spTree>
    <p:extLst>
      <p:ext uri="{BB962C8B-B14F-4D97-AF65-F5344CB8AC3E}">
        <p14:creationId xmlns:p14="http://schemas.microsoft.com/office/powerpoint/2010/main" val="402933392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835696" y="2708920"/>
            <a:ext cx="7467600" cy="1143000"/>
          </a:xfrm>
        </p:spPr>
        <p:txBody>
          <a:bodyPr>
            <a:noAutofit/>
          </a:bodyPr>
          <a:lstStyle/>
          <a:p>
            <a:r>
              <a:rPr lang="pl-PL" sz="9600" dirty="0" smtClean="0">
                <a:solidFill>
                  <a:schemeClr val="tx1">
                    <a:lumMod val="75000"/>
                    <a:lumOff val="25000"/>
                  </a:schemeClr>
                </a:solidFill>
              </a:rPr>
              <a:t>Droga do sukcesu</a:t>
            </a:r>
            <a:endParaRPr lang="pl-PL" sz="9600" dirty="0">
              <a:solidFill>
                <a:schemeClr val="tx1">
                  <a:lumMod val="75000"/>
                  <a:lumOff val="25000"/>
                </a:schemeClr>
              </a:solidFill>
            </a:endParaRPr>
          </a:p>
        </p:txBody>
      </p:sp>
      <p:sp>
        <p:nvSpPr>
          <p:cNvPr id="4" name="pole tekstowe 3"/>
          <p:cNvSpPr txBox="1"/>
          <p:nvPr/>
        </p:nvSpPr>
        <p:spPr>
          <a:xfrm>
            <a:off x="0" y="6488668"/>
            <a:ext cx="432048" cy="369332"/>
          </a:xfrm>
          <a:prstGeom prst="rect">
            <a:avLst/>
          </a:prstGeom>
          <a:noFill/>
        </p:spPr>
        <p:txBody>
          <a:bodyPr wrap="square" rtlCol="0">
            <a:spAutoFit/>
          </a:bodyPr>
          <a:lstStyle/>
          <a:p>
            <a:r>
              <a:rPr lang="pl-PL" dirty="0" smtClean="0">
                <a:solidFill>
                  <a:srgbClr val="FF9933"/>
                </a:solidFill>
              </a:rPr>
              <a:t>6</a:t>
            </a:r>
            <a:endParaRPr lang="pl-PL" dirty="0">
              <a:solidFill>
                <a:srgbClr val="FF9933"/>
              </a:solidFill>
            </a:endParaRPr>
          </a:p>
        </p:txBody>
      </p:sp>
    </p:spTree>
    <p:extLst>
      <p:ext uri="{BB962C8B-B14F-4D97-AF65-F5344CB8AC3E}">
        <p14:creationId xmlns:p14="http://schemas.microsoft.com/office/powerpoint/2010/main" val="294200165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979712" y="-171400"/>
            <a:ext cx="7467600" cy="1143000"/>
          </a:xfrm>
        </p:spPr>
        <p:txBody>
          <a:bodyPr>
            <a:normAutofit/>
          </a:bodyPr>
          <a:lstStyle/>
          <a:p>
            <a:r>
              <a:rPr lang="pl-PL" sz="3200" dirty="0" smtClean="0">
                <a:solidFill>
                  <a:schemeClr val="tx1">
                    <a:lumMod val="75000"/>
                    <a:lumOff val="25000"/>
                  </a:schemeClr>
                </a:solidFill>
              </a:rPr>
              <a:t>1. Nauka to podstawa!</a:t>
            </a:r>
            <a:endParaRPr lang="pl-PL" sz="3200" dirty="0">
              <a:solidFill>
                <a:schemeClr val="tx1">
                  <a:lumMod val="75000"/>
                  <a:lumOff val="25000"/>
                </a:schemeClr>
              </a:solidFill>
            </a:endParaRPr>
          </a:p>
        </p:txBody>
      </p:sp>
      <p:sp>
        <p:nvSpPr>
          <p:cNvPr id="3" name="Symbol zastępczy zawartości 2"/>
          <p:cNvSpPr>
            <a:spLocks noGrp="1"/>
          </p:cNvSpPr>
          <p:nvPr>
            <p:ph sz="quarter" idx="1"/>
          </p:nvPr>
        </p:nvSpPr>
        <p:spPr>
          <a:xfrm>
            <a:off x="827584" y="1196752"/>
            <a:ext cx="7467600" cy="4873752"/>
          </a:xfrm>
        </p:spPr>
        <p:txBody>
          <a:bodyPr>
            <a:normAutofit lnSpcReduction="10000"/>
          </a:bodyPr>
          <a:lstStyle/>
          <a:p>
            <a:pPr marL="0" indent="0">
              <a:buNone/>
            </a:pPr>
            <a:r>
              <a:rPr lang="pl-PL" dirty="0" smtClean="0"/>
              <a:t>Do osiągnięcia sukcesu zawodowego niezbędna jest nauka i zdobywanie wiedzy z danej dziedziny.</a:t>
            </a:r>
          </a:p>
          <a:p>
            <a:pPr marL="0" indent="0">
              <a:buNone/>
            </a:pPr>
            <a:endParaRPr lang="pl-PL" dirty="0" smtClean="0"/>
          </a:p>
          <a:p>
            <a:r>
              <a:rPr lang="pl-PL" dirty="0"/>
              <a:t>Ponieważ już od dawna myślę o medycynie, </a:t>
            </a:r>
            <a:r>
              <a:rPr lang="pl-PL" dirty="0" smtClean="0"/>
              <a:t>        w szkole podstawowej staram się szczególnie przykładać do biologii i chemii.</a:t>
            </a:r>
            <a:endParaRPr lang="pl-PL" dirty="0"/>
          </a:p>
          <a:p>
            <a:r>
              <a:rPr lang="pl-PL" dirty="0" smtClean="0"/>
              <a:t>Po ukończeniu klasy VIII zamierzam udać się do klasy o profilu medycznym. Zapewne dostanie się nie będzie proste, gdyż jest wielu kandydatów, dlatego już od samego początku staram się o jak najlepsze oceny z każdego przedmiotu.         Dobre wyniki na świadectwie z pewnością pomogą.</a:t>
            </a:r>
            <a:endParaRPr lang="pl-PL" dirty="0"/>
          </a:p>
          <a:p>
            <a:pPr marL="0" indent="0">
              <a:buNone/>
            </a:pPr>
            <a:endParaRPr lang="pl-PL" dirty="0">
              <a:solidFill>
                <a:srgbClr val="FF0000"/>
              </a:solidFill>
            </a:endParaRPr>
          </a:p>
        </p:txBody>
      </p:sp>
      <p:sp>
        <p:nvSpPr>
          <p:cNvPr id="4" name="pole tekstowe 3"/>
          <p:cNvSpPr txBox="1"/>
          <p:nvPr/>
        </p:nvSpPr>
        <p:spPr>
          <a:xfrm>
            <a:off x="5335" y="6473813"/>
            <a:ext cx="504056" cy="369332"/>
          </a:xfrm>
          <a:prstGeom prst="rect">
            <a:avLst/>
          </a:prstGeom>
          <a:noFill/>
        </p:spPr>
        <p:txBody>
          <a:bodyPr wrap="square" rtlCol="0">
            <a:spAutoFit/>
          </a:bodyPr>
          <a:lstStyle/>
          <a:p>
            <a:r>
              <a:rPr lang="pl-PL" dirty="0" smtClean="0">
                <a:solidFill>
                  <a:srgbClr val="FF9933"/>
                </a:solidFill>
              </a:rPr>
              <a:t>7</a:t>
            </a:r>
            <a:endParaRPr lang="pl-PL" dirty="0">
              <a:solidFill>
                <a:srgbClr val="FF9933"/>
              </a:solidFill>
            </a:endParaRPr>
          </a:p>
        </p:txBody>
      </p:sp>
    </p:spTree>
    <p:extLst>
      <p:ext uri="{BB962C8B-B14F-4D97-AF65-F5344CB8AC3E}">
        <p14:creationId xmlns:p14="http://schemas.microsoft.com/office/powerpoint/2010/main" val="221429730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7211144" cy="652934"/>
          </a:xfrm>
        </p:spPr>
        <p:txBody>
          <a:bodyPr>
            <a:normAutofit/>
          </a:bodyPr>
          <a:lstStyle/>
          <a:p>
            <a:r>
              <a:rPr lang="pl-PL" sz="3200" dirty="0" smtClean="0">
                <a:solidFill>
                  <a:schemeClr val="tx1">
                    <a:lumMod val="75000"/>
                    <a:lumOff val="25000"/>
                  </a:schemeClr>
                </a:solidFill>
              </a:rPr>
              <a:t>2. Oddanie i ciężka praca</a:t>
            </a:r>
            <a:endParaRPr lang="pl-PL" sz="3200" dirty="0">
              <a:solidFill>
                <a:schemeClr val="tx1">
                  <a:lumMod val="75000"/>
                  <a:lumOff val="25000"/>
                </a:schemeClr>
              </a:solidFill>
            </a:endParaRPr>
          </a:p>
        </p:txBody>
      </p:sp>
      <p:sp>
        <p:nvSpPr>
          <p:cNvPr id="3" name="Symbol zastępczy zawartości 2"/>
          <p:cNvSpPr>
            <a:spLocks noGrp="1"/>
          </p:cNvSpPr>
          <p:nvPr>
            <p:ph sz="quarter" idx="1"/>
          </p:nvPr>
        </p:nvSpPr>
        <p:spPr>
          <a:xfrm>
            <a:off x="395536" y="1196752"/>
            <a:ext cx="7467600" cy="4873752"/>
          </a:xfrm>
        </p:spPr>
        <p:txBody>
          <a:bodyPr/>
          <a:lstStyle/>
          <a:p>
            <a:pPr marL="0" indent="0">
              <a:buNone/>
            </a:pPr>
            <a:r>
              <a:rPr lang="pl-PL" dirty="0" smtClean="0"/>
              <a:t>Jak wiadomo, bez wysiłku, poświęcania czasu          i energii nie zdobędziemy celu. Trzeba na niego ciężko zapracować.</a:t>
            </a:r>
          </a:p>
          <a:p>
            <a:pPr marL="0" indent="0">
              <a:buNone/>
            </a:pPr>
            <a:r>
              <a:rPr lang="pl-PL" dirty="0" smtClean="0"/>
              <a:t>Zdaję sobie sprawę, że w zawodzie lekarza czeka mnie wiele wyrzeczeń. Pomimo tego nie zamierzam rezygnować, możliwość pomocy innym ludziom daje mi siłę.</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680473"/>
            <a:ext cx="3832737" cy="3212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4341889" y="6486001"/>
            <a:ext cx="232337" cy="369332"/>
          </a:xfrm>
          <a:prstGeom prst="rect">
            <a:avLst/>
          </a:prstGeom>
          <a:noFill/>
        </p:spPr>
        <p:txBody>
          <a:bodyPr wrap="square" rtlCol="0">
            <a:spAutoFit/>
          </a:bodyPr>
          <a:lstStyle/>
          <a:p>
            <a:r>
              <a:rPr lang="pl-PL" dirty="0" smtClean="0">
                <a:solidFill>
                  <a:srgbClr val="FF9933"/>
                </a:solidFill>
              </a:rPr>
              <a:t>8</a:t>
            </a:r>
            <a:endParaRPr lang="pl-PL" dirty="0">
              <a:solidFill>
                <a:srgbClr val="FF9933"/>
              </a:solidFill>
            </a:endParaRPr>
          </a:p>
        </p:txBody>
      </p:sp>
    </p:spTree>
    <p:extLst>
      <p:ext uri="{BB962C8B-B14F-4D97-AF65-F5344CB8AC3E}">
        <p14:creationId xmlns:p14="http://schemas.microsoft.com/office/powerpoint/2010/main" val="8207971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71600" y="692696"/>
            <a:ext cx="6264696" cy="504497"/>
          </a:xfrm>
          <a:solidFill>
            <a:schemeClr val="bg1">
              <a:lumMod val="85000"/>
            </a:schemeClr>
          </a:solidFill>
        </p:spPr>
        <p:txBody>
          <a:bodyPr>
            <a:normAutofit fontScale="90000"/>
          </a:bodyPr>
          <a:lstStyle/>
          <a:p>
            <a:r>
              <a:rPr lang="pl-PL" dirty="0" smtClean="0">
                <a:solidFill>
                  <a:schemeClr val="tx1">
                    <a:lumMod val="75000"/>
                    <a:lumOff val="25000"/>
                  </a:schemeClr>
                </a:solidFill>
              </a:rPr>
              <a:t>3. Bez rozczarowań się nie obędzie!</a:t>
            </a:r>
            <a:endParaRPr lang="pl-PL" dirty="0">
              <a:solidFill>
                <a:schemeClr val="tx1">
                  <a:lumMod val="75000"/>
                  <a:lumOff val="25000"/>
                </a:schemeClr>
              </a:solidFill>
            </a:endParaRPr>
          </a:p>
        </p:txBody>
      </p:sp>
      <p:sp>
        <p:nvSpPr>
          <p:cNvPr id="3" name="Symbol zastępczy zawartości 2"/>
          <p:cNvSpPr>
            <a:spLocks noGrp="1"/>
          </p:cNvSpPr>
          <p:nvPr>
            <p:ph sz="quarter" idx="1"/>
          </p:nvPr>
        </p:nvSpPr>
        <p:spPr>
          <a:xfrm>
            <a:off x="683568" y="1916832"/>
            <a:ext cx="7344816" cy="3528392"/>
          </a:xfrm>
          <a:solidFill>
            <a:schemeClr val="bg1">
              <a:lumMod val="75000"/>
            </a:schemeClr>
          </a:solidFill>
        </p:spPr>
        <p:txBody>
          <a:bodyPr>
            <a:normAutofit/>
          </a:bodyPr>
          <a:lstStyle/>
          <a:p>
            <a:pPr marL="0" indent="0">
              <a:buNone/>
            </a:pPr>
            <a:r>
              <a:rPr lang="pl-PL" dirty="0" smtClean="0"/>
              <a:t>Nawet jeśli bardzo się staramy, nie zawsze może nam się coś udać od razu. Podczas drogi do sukcesu musimy być przygotowani na ewentualne rozczarowania. Ważne jest by pamiętać, że każdy upadek czegoś nas uczy i po każdym z nich należy wstać z podniesioną głową.</a:t>
            </a:r>
          </a:p>
          <a:p>
            <a:pPr marL="0" indent="0">
              <a:buNone/>
            </a:pPr>
            <a:r>
              <a:rPr lang="pl-PL" dirty="0" smtClean="0"/>
              <a:t>Oczywiście, lekarze nie mogą pozwolić sobie na pomyłki, ale nie powinni załamywać się, gdy coś  po prostu nie pójdzie po ich myśli.</a:t>
            </a:r>
            <a:endParaRPr lang="pl-PL" dirty="0"/>
          </a:p>
        </p:txBody>
      </p:sp>
      <p:sp>
        <p:nvSpPr>
          <p:cNvPr id="4" name="pole tekstowe 3"/>
          <p:cNvSpPr txBox="1"/>
          <p:nvPr/>
        </p:nvSpPr>
        <p:spPr>
          <a:xfrm>
            <a:off x="0" y="6488668"/>
            <a:ext cx="288032" cy="369332"/>
          </a:xfrm>
          <a:prstGeom prst="rect">
            <a:avLst/>
          </a:prstGeom>
          <a:noFill/>
        </p:spPr>
        <p:txBody>
          <a:bodyPr wrap="square" rtlCol="0">
            <a:spAutoFit/>
          </a:bodyPr>
          <a:lstStyle/>
          <a:p>
            <a:r>
              <a:rPr lang="pl-PL" dirty="0" smtClean="0">
                <a:solidFill>
                  <a:srgbClr val="FF9933"/>
                </a:solidFill>
              </a:rPr>
              <a:t>9</a:t>
            </a:r>
            <a:endParaRPr lang="pl-PL" dirty="0">
              <a:solidFill>
                <a:srgbClr val="FF9933"/>
              </a:solidFill>
            </a:endParaRPr>
          </a:p>
        </p:txBody>
      </p:sp>
    </p:spTree>
    <p:extLst>
      <p:ext uri="{BB962C8B-B14F-4D97-AF65-F5344CB8AC3E}">
        <p14:creationId xmlns:p14="http://schemas.microsoft.com/office/powerpoint/2010/main" val="19396663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411760" y="404664"/>
            <a:ext cx="3672408" cy="1152128"/>
          </a:xfrm>
        </p:spPr>
        <p:txBody>
          <a:bodyPr>
            <a:normAutofit/>
          </a:bodyPr>
          <a:lstStyle/>
          <a:p>
            <a:r>
              <a:rPr lang="pl-PL" sz="4000" dirty="0" smtClean="0">
                <a:solidFill>
                  <a:schemeClr val="tx1">
                    <a:lumMod val="75000"/>
                    <a:lumOff val="25000"/>
                  </a:schemeClr>
                </a:solidFill>
              </a:rPr>
              <a:t>4. Motywacja</a:t>
            </a:r>
            <a:endParaRPr lang="pl-PL" sz="4000" dirty="0">
              <a:solidFill>
                <a:schemeClr val="tx1">
                  <a:lumMod val="75000"/>
                  <a:lumOff val="25000"/>
                </a:schemeClr>
              </a:solidFill>
            </a:endParaRPr>
          </a:p>
        </p:txBody>
      </p:sp>
      <p:sp>
        <p:nvSpPr>
          <p:cNvPr id="3" name="Symbol zastępczy zawartości 2"/>
          <p:cNvSpPr>
            <a:spLocks noGrp="1"/>
          </p:cNvSpPr>
          <p:nvPr>
            <p:ph sz="quarter" idx="1"/>
          </p:nvPr>
        </p:nvSpPr>
        <p:spPr>
          <a:xfrm>
            <a:off x="899592" y="1844824"/>
            <a:ext cx="7467600" cy="4873752"/>
          </a:xfrm>
        </p:spPr>
        <p:txBody>
          <a:bodyPr>
            <a:normAutofit/>
          </a:bodyPr>
          <a:lstStyle/>
          <a:p>
            <a:pPr marL="0" indent="0">
              <a:buNone/>
            </a:pPr>
            <a:r>
              <a:rPr lang="pl-PL" dirty="0" smtClean="0"/>
              <a:t>Jednym z ważnych punktów drogi do sukcesu jest podtrzymywanie motywacji. Bardzo łatwo można ją stracić po porażkach. Bez niej stoimy w miejscu,  nie rozwijamy się i tym samym nie dążymy do wyznaczonego wcześniej celu. Warto znaleźć coś,    co nas motywuje do działania.</a:t>
            </a:r>
          </a:p>
          <a:p>
            <a:pPr marL="0" indent="0">
              <a:buNone/>
            </a:pPr>
            <a:r>
              <a:rPr lang="pl-PL" dirty="0" smtClean="0"/>
              <a:t>Aby dostać się na medycynę trzeba bardzo ciężko pracować, co jest niemożliwe bez odpowiedniego nastawienia i szczerych chęci.</a:t>
            </a:r>
            <a:endParaRPr lang="pl-PL" dirty="0"/>
          </a:p>
        </p:txBody>
      </p:sp>
    </p:spTree>
    <p:extLst>
      <p:ext uri="{BB962C8B-B14F-4D97-AF65-F5344CB8AC3E}">
        <p14:creationId xmlns:p14="http://schemas.microsoft.com/office/powerpoint/2010/main" val="383543876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TotalTime>
  <Words>540</Words>
  <Application>Microsoft Office PowerPoint</Application>
  <PresentationFormat>Pokaz na ekranie (4:3)</PresentationFormat>
  <Paragraphs>47</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Century Schoolbook</vt:lpstr>
      <vt:lpstr>Wingdings</vt:lpstr>
      <vt:lpstr>Wingdings 2</vt:lpstr>
      <vt:lpstr>Wykusz</vt:lpstr>
      <vt:lpstr>Moja droga do sukcesu, czyli jak chcę spełnić marzenie o zostaniu lekarzem…</vt:lpstr>
      <vt:lpstr>Warto zacząć od tego, czym właściwie jest sukces</vt:lpstr>
      <vt:lpstr>Prezentacja programu PowerPoint</vt:lpstr>
      <vt:lpstr>Prezentacja programu PowerPoint</vt:lpstr>
      <vt:lpstr>Droga do sukcesu</vt:lpstr>
      <vt:lpstr>1. Nauka to podstawa!</vt:lpstr>
      <vt:lpstr>2. Oddanie i ciężka praca</vt:lpstr>
      <vt:lpstr>3. Bez rozczarowań się nie obędzie!</vt:lpstr>
      <vt:lpstr>4. Motywacja</vt:lpstr>
      <vt:lpstr>Sukces! ... I co dalej?  Czy to już koniec drogi?</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 Wróbel</dc:creator>
  <cp:lastModifiedBy>Joanna</cp:lastModifiedBy>
  <cp:revision>17</cp:revision>
  <dcterms:created xsi:type="dcterms:W3CDTF">2019-05-05T14:12:27Z</dcterms:created>
  <dcterms:modified xsi:type="dcterms:W3CDTF">2019-06-03T07:07:23Z</dcterms:modified>
</cp:coreProperties>
</file>