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57" r:id="rId4"/>
    <p:sldId id="258" r:id="rId5"/>
    <p:sldId id="259" r:id="rId6"/>
    <p:sldId id="263" r:id="rId7"/>
    <p:sldId id="264" r:id="rId8"/>
    <p:sldId id="260" r:id="rId9"/>
    <p:sldId id="261" r:id="rId10"/>
    <p:sldId id="270" r:id="rId11"/>
    <p:sldId id="265" r:id="rId12"/>
    <p:sldId id="266" r:id="rId13"/>
    <p:sldId id="267" r:id="rId14"/>
    <p:sldId id="268" r:id="rId15"/>
    <p:sldId id="262" r:id="rId1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14" y="-6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FB52A87-165D-4D80-9856-36FA8E1886C0}" type="datetimeFigureOut">
              <a:rPr lang="pl-PL" smtClean="0"/>
              <a:pPr/>
              <a:t>2015-05-19</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DF5268E-5A2C-4733-9444-E980175F4AB5}" type="slidenum">
              <a:rPr lang="pl-PL" smtClean="0"/>
              <a:pPr/>
              <a:t>‹#›</a:t>
            </a:fld>
            <a:endParaRPr lang="pl-PL"/>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pl-PL" smtClean="0"/>
              <a:t>Kliknij, aby edytować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AFB52A87-165D-4D80-9856-36FA8E1886C0}" type="datetimeFigureOut">
              <a:rPr lang="pl-PL" smtClean="0"/>
              <a:pPr/>
              <a:t>2015-05-19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DF5268E-5A2C-4733-9444-E980175F4AB5}"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AFB52A87-165D-4D80-9856-36FA8E1886C0}" type="datetimeFigureOut">
              <a:rPr lang="pl-PL" smtClean="0"/>
              <a:pPr/>
              <a:t>2015-05-19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DF5268E-5A2C-4733-9444-E980175F4AB5}"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AFB52A87-165D-4D80-9856-36FA8E1886C0}" type="datetimeFigureOut">
              <a:rPr lang="pl-PL" smtClean="0"/>
              <a:pPr/>
              <a:t>2015-05-19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DF5268E-5A2C-4733-9444-E980175F4AB5}"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FB52A87-165D-4D80-9856-36FA8E1886C0}" type="datetimeFigureOut">
              <a:rPr lang="pl-PL" smtClean="0"/>
              <a:pPr/>
              <a:t>2015-05-19</a:t>
            </a:fld>
            <a:endParaRPr lang="pl-PL"/>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DF5268E-5A2C-4733-9444-E980175F4AB5}" type="slidenum">
              <a:rPr lang="pl-PL" smtClean="0"/>
              <a:pPr/>
              <a:t>‹#›</a:t>
            </a:fld>
            <a:endParaRPr lang="pl-PL"/>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smtClean="0"/>
              <a:t>Kliknij, aby edytować styl</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pl-PL" smtClean="0"/>
              <a:t>Kliknij, aby edytować styl</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AFB52A87-165D-4D80-9856-36FA8E1886C0}" type="datetimeFigureOut">
              <a:rPr lang="pl-PL" smtClean="0"/>
              <a:pPr/>
              <a:t>2015-05-19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DF5268E-5A2C-4733-9444-E980175F4AB5}"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AFB52A87-165D-4D80-9856-36FA8E1886C0}" type="datetimeFigureOut">
              <a:rPr lang="pl-PL" smtClean="0"/>
              <a:pPr/>
              <a:t>2015-05-19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DF5268E-5A2C-4733-9444-E980175F4AB5}"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AFB52A87-165D-4D80-9856-36FA8E1886C0}" type="datetimeFigureOut">
              <a:rPr lang="pl-PL" smtClean="0"/>
              <a:pPr/>
              <a:t>2015-05-19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DF5268E-5A2C-4733-9444-E980175F4AB5}"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FB52A87-165D-4D80-9856-36FA8E1886C0}" type="datetimeFigureOut">
              <a:rPr lang="pl-PL" smtClean="0"/>
              <a:pPr/>
              <a:t>2015-05-19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0DF5268E-5A2C-4733-9444-E980175F4AB5}"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AFB52A87-165D-4D80-9856-36FA8E1886C0}" type="datetimeFigureOut">
              <a:rPr lang="pl-PL" smtClean="0"/>
              <a:pPr/>
              <a:t>2015-05-19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DF5268E-5A2C-4733-9444-E980175F4AB5}" type="slidenum">
              <a:rPr lang="pl-PL" smtClean="0"/>
              <a:pPr/>
              <a:t>‹#›</a:t>
            </a:fld>
            <a:endParaRPr lang="pl-PL"/>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pl-PL" smtClean="0"/>
              <a:t>Kliknij, aby edytować styl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5" name="Date Placeholder 4"/>
          <p:cNvSpPr>
            <a:spLocks noGrp="1"/>
          </p:cNvSpPr>
          <p:nvPr>
            <p:ph type="dt" sz="half" idx="10"/>
          </p:nvPr>
        </p:nvSpPr>
        <p:spPr/>
        <p:txBody>
          <a:bodyPr/>
          <a:lstStyle/>
          <a:p>
            <a:fld id="{AFB52A87-165D-4D80-9856-36FA8E1886C0}" type="datetimeFigureOut">
              <a:rPr lang="pl-PL" smtClean="0"/>
              <a:pPr/>
              <a:t>2015-05-19</a:t>
            </a:fld>
            <a:endParaRPr lang="pl-PL"/>
          </a:p>
        </p:txBody>
      </p:sp>
      <p:sp>
        <p:nvSpPr>
          <p:cNvPr id="7" name="Slide Number Placeholder 6"/>
          <p:cNvSpPr>
            <a:spLocks noGrp="1"/>
          </p:cNvSpPr>
          <p:nvPr>
            <p:ph type="sldNum" sz="quarter" idx="12"/>
          </p:nvPr>
        </p:nvSpPr>
        <p:spPr/>
        <p:txBody>
          <a:bodyPr/>
          <a:lstStyle/>
          <a:p>
            <a:fld id="{0DF5268E-5A2C-4733-9444-E980175F4AB5}" type="slidenum">
              <a:rPr lang="pl-PL" smtClean="0"/>
              <a:pPr/>
              <a:t>‹#›</a:t>
            </a:fld>
            <a:endParaRPr lang="pl-PL"/>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pl-PL" smtClean="0"/>
              <a:t>Kliknij, aby edytować styl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FB52A87-165D-4D80-9856-36FA8E1886C0}" type="datetimeFigureOut">
              <a:rPr lang="pl-PL" smtClean="0"/>
              <a:pPr/>
              <a:t>2015-05-19</a:t>
            </a:fld>
            <a:endParaRPr lang="pl-P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DF5268E-5A2C-4733-9444-E980175F4AB5}" type="slidenum">
              <a:rPr lang="pl-PL" smtClean="0"/>
              <a:pPr/>
              <a:t>‹#›</a:t>
            </a:fld>
            <a:endParaRPr lang="pl-PL"/>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pl-PL" smtClean="0"/>
              <a:t>Kliknij, aby edytować styl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C:\Users\Kondzix\Downloads\videoplayback%20(1).mp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r>
              <a:rPr lang="pl-PL" dirty="0" smtClean="0"/>
              <a:t>Młynarstwo </a:t>
            </a:r>
            <a:endParaRPr lang="pl-PL" dirty="0"/>
          </a:p>
        </p:txBody>
      </p:sp>
      <p:sp>
        <p:nvSpPr>
          <p:cNvPr id="2" name="Tytuł 1"/>
          <p:cNvSpPr>
            <a:spLocks noGrp="1"/>
          </p:cNvSpPr>
          <p:nvPr>
            <p:ph type="ctrTitle"/>
          </p:nvPr>
        </p:nvSpPr>
        <p:spPr>
          <a:xfrm>
            <a:off x="604705" y="3068961"/>
            <a:ext cx="6629400" cy="1377274"/>
          </a:xfrm>
        </p:spPr>
        <p:txBody>
          <a:bodyPr/>
          <a:lstStyle/>
          <a:p>
            <a:r>
              <a:rPr lang="pl-PL" dirty="0"/>
              <a:t/>
            </a:r>
            <a:br>
              <a:rPr lang="pl-PL" dirty="0"/>
            </a:br>
            <a:r>
              <a:rPr lang="pl-PL" dirty="0"/>
              <a:t>   </a:t>
            </a:r>
            <a:r>
              <a:rPr lang="pl-PL" dirty="0" smtClean="0"/>
              <a:t/>
            </a:r>
            <a:br>
              <a:rPr lang="pl-PL" dirty="0" smtClean="0"/>
            </a:br>
            <a:r>
              <a:rPr lang="pl-PL" dirty="0"/>
              <a:t/>
            </a:r>
            <a:br>
              <a:rPr lang="pl-PL" dirty="0"/>
            </a:br>
            <a:r>
              <a:rPr lang="pl-PL" sz="3200" dirty="0"/>
              <a:t>Świat dawnych zawodów – czy można je ocalić? </a:t>
            </a:r>
          </a:p>
        </p:txBody>
      </p:sp>
    </p:spTree>
    <p:extLst>
      <p:ext uri="{BB962C8B-B14F-4D97-AF65-F5344CB8AC3E}">
        <p14:creationId xmlns="" xmlns:p14="http://schemas.microsoft.com/office/powerpoint/2010/main" val="2412347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1600" dirty="0" smtClean="0"/>
              <a:t>Tytuł Filmu: Wirtualny spacer po młynie zbożowym w Gorzycach</a:t>
            </a:r>
            <a:br>
              <a:rPr lang="pl-PL" sz="1600" dirty="0" smtClean="0"/>
            </a:br>
            <a:r>
              <a:rPr lang="pl-PL" sz="1600" dirty="0" err="1" smtClean="0"/>
              <a:t>Źrółdo</a:t>
            </a:r>
            <a:r>
              <a:rPr lang="pl-PL" sz="1600" dirty="0" smtClean="0"/>
              <a:t> : </a:t>
            </a:r>
            <a:r>
              <a:rPr lang="pl-PL" sz="1600" dirty="0" err="1" smtClean="0"/>
              <a:t>Youtube</a:t>
            </a:r>
            <a:r>
              <a:rPr lang="pl-PL" sz="1600" dirty="0" smtClean="0"/>
              <a:t/>
            </a:r>
            <a:br>
              <a:rPr lang="pl-PL" sz="1600" dirty="0" smtClean="0"/>
            </a:br>
            <a:r>
              <a:rPr lang="pl-PL" sz="1600" dirty="0" smtClean="0"/>
              <a:t>Autor: Ryszard Gorzyce</a:t>
            </a:r>
            <a:br>
              <a:rPr lang="pl-PL" sz="1600" dirty="0" smtClean="0"/>
            </a:br>
            <a:endParaRPr lang="pl-PL" sz="1600" dirty="0"/>
          </a:p>
        </p:txBody>
      </p:sp>
      <p:pic>
        <p:nvPicPr>
          <p:cNvPr id="6" name="videoplayback (1).mp4">
            <a:hlinkClick r:id="" action="ppaction://media"/>
          </p:cNvPr>
          <p:cNvPicPr>
            <a:picLocks noGrp="1" noRot="1" noChangeAspect="1"/>
          </p:cNvPicPr>
          <p:nvPr>
            <p:ph idx="1"/>
            <a:videoFile r:link="rId1"/>
          </p:nvPr>
        </p:nvPicPr>
        <p:blipFill>
          <a:blip r:embed="rId3" cstate="print"/>
          <a:stretch>
            <a:fillRect/>
          </a:stretch>
        </p:blipFill>
        <p:spPr>
          <a:xfrm>
            <a:off x="323528" y="1556792"/>
            <a:ext cx="8568952" cy="530120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p:txBody>
          <a:bodyPr/>
          <a:lstStyle/>
          <a:p>
            <a:r>
              <a:rPr lang="pl-PL" dirty="0" smtClean="0"/>
              <a:t>Panem obojskim</a:t>
            </a:r>
            <a:endParaRPr lang="pl-PL" dirty="0"/>
          </a:p>
        </p:txBody>
      </p:sp>
      <p:sp>
        <p:nvSpPr>
          <p:cNvPr id="3" name="Tytuł 2"/>
          <p:cNvSpPr>
            <a:spLocks noGrp="1"/>
          </p:cNvSpPr>
          <p:nvPr>
            <p:ph type="ctrTitle"/>
          </p:nvPr>
        </p:nvSpPr>
        <p:spPr/>
        <p:txBody>
          <a:bodyPr/>
          <a:lstStyle/>
          <a:p>
            <a:r>
              <a:rPr lang="pl-PL" dirty="0" smtClean="0"/>
              <a:t>Wywiad z miejscowym młynarzem</a:t>
            </a:r>
            <a:endParaRPr lang="pl-PL" dirty="0"/>
          </a:p>
        </p:txBody>
      </p:sp>
    </p:spTree>
    <p:extLst>
      <p:ext uri="{BB962C8B-B14F-4D97-AF65-F5344CB8AC3E}">
        <p14:creationId xmlns="" xmlns:p14="http://schemas.microsoft.com/office/powerpoint/2010/main" val="2560719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lnSpcReduction="10000"/>
          </a:bodyPr>
          <a:lstStyle/>
          <a:p>
            <a:pPr marL="114300" indent="0">
              <a:buNone/>
            </a:pPr>
            <a:r>
              <a:rPr lang="pl-PL" dirty="0" smtClean="0"/>
              <a:t>Ja: Czy kochał Pan swoją pracę? Jeśli tak, to za co?</a:t>
            </a:r>
            <a:br>
              <a:rPr lang="pl-PL" dirty="0" smtClean="0"/>
            </a:br>
            <a:r>
              <a:rPr lang="pl-PL" dirty="0" smtClean="0"/>
              <a:t>Obojski: Z konieczności ją kochałem. Trzeba było lubić to, co pozwalało utrzymać siebie i rodzinę.</a:t>
            </a:r>
          </a:p>
          <a:p>
            <a:pPr marL="114300" indent="0">
              <a:buNone/>
            </a:pPr>
            <a:r>
              <a:rPr lang="pl-PL" dirty="0" smtClean="0"/>
              <a:t/>
            </a:r>
            <a:br>
              <a:rPr lang="pl-PL" dirty="0" smtClean="0"/>
            </a:br>
            <a:r>
              <a:rPr lang="pl-PL" dirty="0" smtClean="0"/>
              <a:t>J: Gdyby urodził się Pan 40 lat później też zostałby     Pan młynarzem?</a:t>
            </a:r>
            <a:br>
              <a:rPr lang="pl-PL" dirty="0" smtClean="0"/>
            </a:br>
            <a:r>
              <a:rPr lang="pl-PL" dirty="0" smtClean="0"/>
              <a:t>O: No nie bardzo… Wtedy młynarze mieli wysoką pozycję, teraz już nie.</a:t>
            </a:r>
            <a:br>
              <a:rPr lang="pl-PL" dirty="0" smtClean="0"/>
            </a:br>
            <a:r>
              <a:rPr lang="pl-PL" dirty="0" smtClean="0"/>
              <a:t/>
            </a:r>
            <a:br>
              <a:rPr lang="pl-PL" dirty="0" smtClean="0"/>
            </a:br>
            <a:r>
              <a:rPr lang="pl-PL" dirty="0" smtClean="0"/>
              <a:t>J:   Czy praca w młynie jest ciężka?</a:t>
            </a:r>
            <a:br>
              <a:rPr lang="pl-PL" dirty="0" smtClean="0"/>
            </a:br>
            <a:r>
              <a:rPr lang="pl-PL" dirty="0" smtClean="0"/>
              <a:t>O: Lekka nie jest… </a:t>
            </a:r>
            <a:br>
              <a:rPr lang="pl-PL" dirty="0" smtClean="0"/>
            </a:br>
            <a:endParaRPr lang="pl-PL" dirty="0"/>
          </a:p>
        </p:txBody>
      </p:sp>
    </p:spTree>
    <p:extLst>
      <p:ext uri="{BB962C8B-B14F-4D97-AF65-F5344CB8AC3E}">
        <p14:creationId xmlns="" xmlns:p14="http://schemas.microsoft.com/office/powerpoint/2010/main" val="2429690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fontScale="92500" lnSpcReduction="20000"/>
          </a:bodyPr>
          <a:lstStyle/>
          <a:p>
            <a:pPr marL="114300" indent="0">
              <a:buNone/>
            </a:pPr>
            <a:r>
              <a:rPr lang="pl-PL" dirty="0" smtClean="0"/>
              <a:t>J: To znaczy?</a:t>
            </a:r>
            <a:br>
              <a:rPr lang="pl-PL" dirty="0" smtClean="0"/>
            </a:br>
            <a:r>
              <a:rPr lang="pl-PL" dirty="0" smtClean="0"/>
              <a:t>O: Teraz oczywiście jest wiele maszyn, które ułatwiają pracę, ale kiedyś wszystko trzeba było robić samemu, było ciężko.</a:t>
            </a:r>
            <a:br>
              <a:rPr lang="pl-PL" dirty="0" smtClean="0"/>
            </a:br>
            <a:r>
              <a:rPr lang="pl-PL" dirty="0" smtClean="0"/>
              <a:t/>
            </a:r>
            <a:br>
              <a:rPr lang="pl-PL" dirty="0" smtClean="0"/>
            </a:br>
            <a:r>
              <a:rPr lang="pl-PL" dirty="0" smtClean="0"/>
              <a:t>J:  Czy czuje Pan różnicę w smaku mąki ze sklepu, a dawnej z młyna?</a:t>
            </a:r>
            <a:br>
              <a:rPr lang="pl-PL" dirty="0" smtClean="0"/>
            </a:br>
            <a:r>
              <a:rPr lang="pl-PL" dirty="0" smtClean="0"/>
              <a:t>O: Zależy jakie zboże… Tutaj jest ono naturalne, mniej jest w nim tych środków ochronnych, nawozów wiec na pewno mąka jest bardziej przyjazna dla organizmu.</a:t>
            </a:r>
            <a:r>
              <a:rPr lang="pl-PL" dirty="0"/>
              <a:t/>
            </a:r>
            <a:br>
              <a:rPr lang="pl-PL" dirty="0"/>
            </a:br>
            <a:r>
              <a:rPr lang="pl-PL" dirty="0"/>
              <a:t/>
            </a:r>
            <a:br>
              <a:rPr lang="pl-PL" dirty="0"/>
            </a:br>
            <a:r>
              <a:rPr lang="pl-PL" dirty="0" smtClean="0"/>
              <a:t/>
            </a:r>
            <a:br>
              <a:rPr lang="pl-PL" dirty="0" smtClean="0"/>
            </a:br>
            <a:r>
              <a:rPr lang="pl-PL" dirty="0" smtClean="0"/>
              <a:t>J: Gdzie zdobył Pan zawód?</a:t>
            </a:r>
            <a:br>
              <a:rPr lang="pl-PL" dirty="0" smtClean="0"/>
            </a:br>
            <a:r>
              <a:rPr lang="pl-PL" dirty="0" smtClean="0"/>
              <a:t>O: </a:t>
            </a:r>
            <a:r>
              <a:rPr lang="pl-PL" dirty="0"/>
              <a:t>Praktykowałem zaraz po </a:t>
            </a:r>
            <a:r>
              <a:rPr lang="pl-PL" dirty="0" smtClean="0"/>
              <a:t>wojnie w młynie w Czerniu. </a:t>
            </a:r>
            <a:br>
              <a:rPr lang="pl-PL" dirty="0" smtClean="0"/>
            </a:br>
            <a:endParaRPr lang="pl-PL" dirty="0"/>
          </a:p>
        </p:txBody>
      </p:sp>
    </p:spTree>
    <p:extLst>
      <p:ext uri="{BB962C8B-B14F-4D97-AF65-F5344CB8AC3E}">
        <p14:creationId xmlns="" xmlns:p14="http://schemas.microsoft.com/office/powerpoint/2010/main" val="3794862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92500" lnSpcReduction="20000"/>
          </a:bodyPr>
          <a:lstStyle/>
          <a:p>
            <a:pPr marL="114300" indent="0">
              <a:buNone/>
            </a:pPr>
            <a:r>
              <a:rPr lang="pl-PL" dirty="0" smtClean="0"/>
              <a:t>J: Ile Pan zarabia?</a:t>
            </a:r>
            <a:br>
              <a:rPr lang="pl-PL" dirty="0" smtClean="0"/>
            </a:br>
            <a:r>
              <a:rPr lang="pl-PL" dirty="0" smtClean="0"/>
              <a:t>O: Zarobki są różne. Jeśli jest przepływ, wielu klientów to zarobek jest większy. Są jednak takie dni, że zarobku nie ma wcale. </a:t>
            </a:r>
            <a:br>
              <a:rPr lang="pl-PL" dirty="0" smtClean="0"/>
            </a:br>
            <a:endParaRPr lang="pl-PL" dirty="0" smtClean="0"/>
          </a:p>
          <a:p>
            <a:pPr marL="114300" indent="0">
              <a:buNone/>
            </a:pPr>
            <a:r>
              <a:rPr lang="pl-PL" dirty="0" smtClean="0"/>
              <a:t>J: Ile godzin dziennie pracował Pan?</a:t>
            </a:r>
            <a:br>
              <a:rPr lang="pl-PL" dirty="0" smtClean="0"/>
            </a:br>
            <a:r>
              <a:rPr lang="pl-PL" dirty="0" smtClean="0"/>
              <a:t>O: Teraz 4 godziny dziennie, kiedyś 12 i więcej.</a:t>
            </a:r>
            <a:br>
              <a:rPr lang="pl-PL" dirty="0" smtClean="0"/>
            </a:br>
            <a:endParaRPr lang="pl-PL" dirty="0" smtClean="0"/>
          </a:p>
          <a:p>
            <a:pPr marL="114300" indent="0">
              <a:buNone/>
            </a:pPr>
            <a:r>
              <a:rPr lang="pl-PL" dirty="0" smtClean="0"/>
              <a:t>J: Czy uważa Pan, że młyny mają przyszłość na tle masowego wyrobu?</a:t>
            </a:r>
            <a:br>
              <a:rPr lang="pl-PL" dirty="0" smtClean="0"/>
            </a:br>
            <a:r>
              <a:rPr lang="pl-PL" dirty="0" smtClean="0"/>
              <a:t>O: Trudno powiedzieć… Myślę, że to przeżytek. Młyny nie mają dzisiaj już żadnej perspektywy. Zostało już tylko prowadzić je dla miejscowej przysługi.</a:t>
            </a:r>
            <a:br>
              <a:rPr lang="pl-PL" dirty="0" smtClean="0"/>
            </a:br>
            <a:endParaRPr lang="pl-PL" dirty="0" smtClean="0"/>
          </a:p>
        </p:txBody>
      </p:sp>
    </p:spTree>
    <p:extLst>
      <p:ext uri="{BB962C8B-B14F-4D97-AF65-F5344CB8AC3E}">
        <p14:creationId xmlns="" xmlns:p14="http://schemas.microsoft.com/office/powerpoint/2010/main" val="2707610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Co dalej z młynarstwem? </a:t>
            </a:r>
            <a:endParaRPr lang="pl-PL" dirty="0"/>
          </a:p>
        </p:txBody>
      </p:sp>
      <p:sp>
        <p:nvSpPr>
          <p:cNvPr id="3" name="Symbol zastępczy zawartości 2"/>
          <p:cNvSpPr>
            <a:spLocks noGrp="1"/>
          </p:cNvSpPr>
          <p:nvPr>
            <p:ph idx="1"/>
          </p:nvPr>
        </p:nvSpPr>
        <p:spPr/>
        <p:txBody>
          <a:bodyPr/>
          <a:lstStyle/>
          <a:p>
            <a:pPr marL="114300" indent="0">
              <a:buNone/>
            </a:pPr>
            <a:r>
              <a:rPr lang="pl-PL" dirty="0" smtClean="0"/>
              <a:t>W dzisiejszych czasach, jak wspomniał Pan Obojski, wszystko staje się coraz bardziej uprzemysłowione, nowe technologie rządzą światem. Tak samo dzieję się w przypadku dawnych zawodów. Powoli wymierają, wypychane przez komputery i sterowane przez nie maszyny. </a:t>
            </a:r>
            <a:br>
              <a:rPr lang="pl-PL" dirty="0" smtClean="0"/>
            </a:br>
            <a:r>
              <a:rPr lang="pl-PL" dirty="0" smtClean="0"/>
              <a:t>Jedynym sposobem, jakim możemy je ocalić są wspomnienia przekazywane przez dziada pradziada. Powinniśmy je szanować </a:t>
            </a:r>
            <a:r>
              <a:rPr lang="pl-PL" smtClean="0"/>
              <a:t>i starać </a:t>
            </a:r>
            <a:r>
              <a:rPr lang="pl-PL" dirty="0" smtClean="0"/>
              <a:t>się aby przetrwały, ponieważ to one były </a:t>
            </a:r>
            <a:r>
              <a:rPr lang="pl-PL" smtClean="0"/>
              <a:t>podstawą świata </a:t>
            </a:r>
            <a:r>
              <a:rPr lang="pl-PL" dirty="0" smtClean="0"/>
              <a:t>w którym obecnie żyjemy.</a:t>
            </a:r>
            <a:endParaRPr lang="pl-PL" dirty="0"/>
          </a:p>
        </p:txBody>
      </p:sp>
    </p:spTree>
    <p:extLst>
      <p:ext uri="{BB962C8B-B14F-4D97-AF65-F5344CB8AC3E}">
        <p14:creationId xmlns="" xmlns:p14="http://schemas.microsoft.com/office/powerpoint/2010/main" val="4073320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Symbol zastępczy zawartości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524000" y="1905794"/>
            <a:ext cx="6096000" cy="4067175"/>
          </a:xfrm>
        </p:spPr>
      </p:pic>
    </p:spTree>
    <p:extLst>
      <p:ext uri="{BB962C8B-B14F-4D97-AF65-F5344CB8AC3E}">
        <p14:creationId xmlns="" xmlns:p14="http://schemas.microsoft.com/office/powerpoint/2010/main" val="3200019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czym jest młynarstwo?</a:t>
            </a:r>
            <a:endParaRPr lang="pl-PL" dirty="0"/>
          </a:p>
        </p:txBody>
      </p:sp>
      <p:sp>
        <p:nvSpPr>
          <p:cNvPr id="3" name="Symbol zastępczy zawartości 2"/>
          <p:cNvSpPr>
            <a:spLocks noGrp="1"/>
          </p:cNvSpPr>
          <p:nvPr>
            <p:ph idx="1"/>
          </p:nvPr>
        </p:nvSpPr>
        <p:spPr/>
        <p:txBody>
          <a:bodyPr/>
          <a:lstStyle/>
          <a:p>
            <a:r>
              <a:rPr lang="pl-PL" dirty="0"/>
              <a:t>Młynarstwo wiejskie stanowiło dział rzemiosła, który był nierozerwalnie związany z codziennym funkcjonowaniem dawnej wsi polskiej, a przede wszystkim z podstawowym znaczeniem mąki i przetworów zbożowych w żywieniu lokalnej społeczności</a:t>
            </a:r>
            <a:r>
              <a:rPr lang="pl-PL" dirty="0" smtClean="0"/>
              <a:t>. Dbaniem o to zajmował się młynarz. Jego miejscem pracy był młyn. </a:t>
            </a:r>
            <a:endParaRPr lang="pl-PL" dirty="0"/>
          </a:p>
        </p:txBody>
      </p:sp>
    </p:spTree>
    <p:extLst>
      <p:ext uri="{BB962C8B-B14F-4D97-AF65-F5344CB8AC3E}">
        <p14:creationId xmlns="" xmlns:p14="http://schemas.microsoft.com/office/powerpoint/2010/main" val="4101043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Dawny Młyn</a:t>
            </a:r>
            <a:endParaRPr lang="pl-PL" dirty="0"/>
          </a:p>
        </p:txBody>
      </p:sp>
      <p:pic>
        <p:nvPicPr>
          <p:cNvPr id="4" name="Symbol zastępczy zawartości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2987824" y="2276872"/>
            <a:ext cx="3240360" cy="3528391"/>
          </a:xfrm>
        </p:spPr>
      </p:pic>
    </p:spTree>
    <p:extLst>
      <p:ext uri="{BB962C8B-B14F-4D97-AF65-F5344CB8AC3E}">
        <p14:creationId xmlns="" xmlns:p14="http://schemas.microsoft.com/office/powerpoint/2010/main" val="2010719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Zadania młynarza</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a:t>Młynarz, jako przedstawiciel zawodów tradycyjnych, o wiekowej tradycji, zajmuje się przetwórstwem zbóż na mąkę, płatki, lub kaszę. Podstawową czynnością młynarza jest mielenie zbóż celem otrzymania mąki. Do obróbki zboża wykorzystywano stępy, żarna oraz zespoły urządzeń znajdujących się w młynach i wiatrakach. Najstarszą metodą przetwórczą było prażenie. Pierwotnie proces ten odbywał się na płaskich kamieniach, później na talerzach-podkładkach. Z innych znanych sposobów prażenia wymienia się także przetaczanie po ziarnie rozgrzanych kamieni, pieczenie ziarna w piecach chlebowych, a nawet przez podkładanie ognia pod źdźbła. Świeżo wyprażone ziarna były często spożywane bezpośrednio lub wykorzystywane do dalszego mielenia.</a:t>
            </a:r>
          </a:p>
          <a:p>
            <a:endParaRPr lang="pl-PL" dirty="0"/>
          </a:p>
          <a:p>
            <a:endParaRPr lang="pl-PL" dirty="0"/>
          </a:p>
        </p:txBody>
      </p:sp>
    </p:spTree>
    <p:extLst>
      <p:ext uri="{BB962C8B-B14F-4D97-AF65-F5344CB8AC3E}">
        <p14:creationId xmlns="" xmlns:p14="http://schemas.microsoft.com/office/powerpoint/2010/main" val="17492116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Wymagania</a:t>
            </a:r>
            <a:endParaRPr lang="pl-PL" dirty="0"/>
          </a:p>
        </p:txBody>
      </p:sp>
      <p:sp>
        <p:nvSpPr>
          <p:cNvPr id="3" name="Symbol zastępczy zawartości 2"/>
          <p:cNvSpPr>
            <a:spLocks noGrp="1"/>
          </p:cNvSpPr>
          <p:nvPr>
            <p:ph idx="1"/>
          </p:nvPr>
        </p:nvSpPr>
        <p:spPr/>
        <p:txBody>
          <a:bodyPr>
            <a:normAutofit/>
          </a:bodyPr>
          <a:lstStyle/>
          <a:p>
            <a:r>
              <a:rPr lang="pl-PL" dirty="0"/>
              <a:t>Pierwszym i najważniejszym warunkiem, którego spełnienie otwiera drogę do pełnienia funkcji młynarza jest ukończenie jednej z zasadniczych szkół zawodowych na kierunku przetwórstwo zboża, lub techników spożywczych na tym samym kierunku. Oczywiście preferowani są kandydaci, legitymujący się średnim wykształceniem technicznym. Szczególnie ambitni kandydaci decydują się także na ukończenie jednego z kierunków akademii rolniczej</a:t>
            </a:r>
            <a:r>
              <a:rPr lang="pl-PL" dirty="0" smtClean="0"/>
              <a:t>.</a:t>
            </a:r>
          </a:p>
          <a:p>
            <a:endParaRPr lang="pl-PL" dirty="0"/>
          </a:p>
        </p:txBody>
      </p:sp>
    </p:spTree>
    <p:extLst>
      <p:ext uri="{BB962C8B-B14F-4D97-AF65-F5344CB8AC3E}">
        <p14:creationId xmlns="" xmlns:p14="http://schemas.microsoft.com/office/powerpoint/2010/main" val="405618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
            </a:r>
            <a:br>
              <a:rPr lang="pl-PL" dirty="0"/>
            </a:br>
            <a:r>
              <a:rPr lang="pl-PL" dirty="0"/>
              <a:t>WARUNKI PRACY, MOŻLIWOŚCI ZATRUDNIENIA, ZAROBKI</a:t>
            </a:r>
            <a:br>
              <a:rPr lang="pl-PL" dirty="0"/>
            </a:br>
            <a:endParaRPr lang="pl-PL" dirty="0"/>
          </a:p>
        </p:txBody>
      </p:sp>
      <p:sp>
        <p:nvSpPr>
          <p:cNvPr id="3" name="Symbol zastępczy zawartości 2"/>
          <p:cNvSpPr>
            <a:spLocks noGrp="1"/>
          </p:cNvSpPr>
          <p:nvPr>
            <p:ph idx="1"/>
          </p:nvPr>
        </p:nvSpPr>
        <p:spPr/>
        <p:txBody>
          <a:bodyPr/>
          <a:lstStyle/>
          <a:p>
            <a:r>
              <a:rPr lang="pl-PL" dirty="0"/>
              <a:t>Miejscem pracy młynarza jest, jak wcześniej wspomniano, przestrzeń młyna, wyposażonego w liczne maszyny i urządzenia specjalistyczne.</a:t>
            </a:r>
          </a:p>
          <a:p>
            <a:r>
              <a:rPr lang="pl-PL" dirty="0"/>
              <a:t>Możliwości zatrudnienia na tym stanowisku oferują oczywiście młyny na terenie całego kraju.</a:t>
            </a:r>
          </a:p>
          <a:p>
            <a:r>
              <a:rPr lang="pl-PL" dirty="0"/>
              <a:t>Zarobki młynarza, w zależności od konkretnego stanowiska rozpoczynają się od kwoty 1500 złotych brutto miesięcznie. Na najwyższą pensję liczyć może osoba obejmująca stanowisko nadmłynarza, lub kierownika młyna.</a:t>
            </a:r>
          </a:p>
          <a:p>
            <a:endParaRPr lang="pl-PL" dirty="0"/>
          </a:p>
          <a:p>
            <a:endParaRPr lang="pl-PL" dirty="0"/>
          </a:p>
        </p:txBody>
      </p:sp>
    </p:spTree>
    <p:extLst>
      <p:ext uri="{BB962C8B-B14F-4D97-AF65-F5344CB8AC3E}">
        <p14:creationId xmlns="" xmlns:p14="http://schemas.microsoft.com/office/powerpoint/2010/main" val="809826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Młyny wodne</a:t>
            </a:r>
            <a:endParaRPr lang="pl-PL" dirty="0"/>
          </a:p>
        </p:txBody>
      </p:sp>
      <p:sp>
        <p:nvSpPr>
          <p:cNvPr id="3" name="Symbol zastępczy zawartości 2"/>
          <p:cNvSpPr>
            <a:spLocks noGrp="1"/>
          </p:cNvSpPr>
          <p:nvPr>
            <p:ph idx="1"/>
          </p:nvPr>
        </p:nvSpPr>
        <p:spPr/>
        <p:txBody>
          <a:bodyPr/>
          <a:lstStyle/>
          <a:p>
            <a:r>
              <a:rPr lang="pl-PL" dirty="0"/>
              <a:t>Młyny poruszane siłą wody pojawiły się w Polsce na początku XII wieku, rozpowszechniły się zaś w okresie gospodarki czynszowej, a schyłek ich użytkowania nastąpił w XIX wieku wraz z rozwojem młynów motorowych. W XVI wieku pracowało w Polsce 3000 różnych kół wodnych poruszających wewnętrzne przyrządy młyńskie. Najstarszym typem było koło podsiębierne napędzane przez prąd wody od dołu. Duże młyny były wyposażone w kilka kół, poruszających różne pary kamieni mielących.</a:t>
            </a:r>
          </a:p>
        </p:txBody>
      </p:sp>
    </p:spTree>
    <p:extLst>
      <p:ext uri="{BB962C8B-B14F-4D97-AF65-F5344CB8AC3E}">
        <p14:creationId xmlns="" xmlns:p14="http://schemas.microsoft.com/office/powerpoint/2010/main" val="1700000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Młyny powietrzne </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Pierwsze </a:t>
            </a:r>
            <a:r>
              <a:rPr lang="pl-PL" dirty="0"/>
              <a:t>wzmianki o pojawieniu się młynów wietrznych na terenie dzisiejszej Polski pochodzą z XIII </a:t>
            </a:r>
            <a:r>
              <a:rPr lang="pl-PL" dirty="0" smtClean="0"/>
              <a:t>wieku</a:t>
            </a:r>
            <a:r>
              <a:rPr lang="pl-PL" dirty="0"/>
              <a:t>. Wiatraki budowane były na terenach równinnych i słabo zalesionych, wyeksponowanych na działanie wiatrów o kierunku wschód-zachód. Informacje na ten temat czerpano z obserwacji kształtu i pochylania koron drzew. Ponieważ działalność tych konstrukcji była w bardzo dużym stopniu uzależniona od działania sił przyrody, mówiło się, że aby zarobić młynarz musi usłyszeć wiatr, nawet ten wiejący z prędkością czterech metrów na sekundę. Świadczy o tym znane powiedzenie „czujny jak uszy młynarza”.</a:t>
            </a:r>
          </a:p>
        </p:txBody>
      </p:sp>
    </p:spTree>
    <p:extLst>
      <p:ext uri="{BB962C8B-B14F-4D97-AF65-F5344CB8AC3E}">
        <p14:creationId xmlns="" xmlns:p14="http://schemas.microsoft.com/office/powerpoint/2010/main" val="29127027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513</TotalTime>
  <Words>550</Words>
  <Application>Microsoft Office PowerPoint</Application>
  <PresentationFormat>Pokaz na ekranie (4:3)</PresentationFormat>
  <Paragraphs>28</Paragraphs>
  <Slides>15</Slides>
  <Notes>0</Notes>
  <HiddenSlides>0</HiddenSlides>
  <MMClips>1</MMClips>
  <ScaleCrop>false</ScaleCrop>
  <HeadingPairs>
    <vt:vector size="4" baseType="variant">
      <vt:variant>
        <vt:lpstr>Motyw</vt:lpstr>
      </vt:variant>
      <vt:variant>
        <vt:i4>1</vt:i4>
      </vt:variant>
      <vt:variant>
        <vt:lpstr>Tytuły slajdów</vt:lpstr>
      </vt:variant>
      <vt:variant>
        <vt:i4>15</vt:i4>
      </vt:variant>
    </vt:vector>
  </HeadingPairs>
  <TitlesOfParts>
    <vt:vector size="16" baseType="lpstr">
      <vt:lpstr>Apteka</vt:lpstr>
      <vt:lpstr>      Świat dawnych zawodów – czy można je ocalić? </vt:lpstr>
      <vt:lpstr>Slajd 2</vt:lpstr>
      <vt:lpstr>czym jest młynarstwo?</vt:lpstr>
      <vt:lpstr>Dawny Młyn</vt:lpstr>
      <vt:lpstr>Zadania młynarza</vt:lpstr>
      <vt:lpstr>Wymagania</vt:lpstr>
      <vt:lpstr> WARUNKI PRACY, MOŻLIWOŚCI ZATRUDNIENIA, ZAROBKI </vt:lpstr>
      <vt:lpstr>Młyny wodne</vt:lpstr>
      <vt:lpstr>Młyny powietrzne </vt:lpstr>
      <vt:lpstr>Tytuł Filmu: Wirtualny spacer po młynie zbożowym w Gorzycach Źrółdo : Youtube Autor: Ryszard Gorzyce </vt:lpstr>
      <vt:lpstr>Wywiad z miejscowym młynarzem</vt:lpstr>
      <vt:lpstr>Slajd 12</vt:lpstr>
      <vt:lpstr>Slajd 13</vt:lpstr>
      <vt:lpstr>Slajd 14</vt:lpstr>
      <vt:lpstr>Co dalej z młynarstwem?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MŁYNARZ</dc:title>
  <dc:creator>Karol</dc:creator>
  <cp:lastModifiedBy>Joanna Sobocińska</cp:lastModifiedBy>
  <cp:revision>23</cp:revision>
  <dcterms:created xsi:type="dcterms:W3CDTF">2015-04-27T17:33:32Z</dcterms:created>
  <dcterms:modified xsi:type="dcterms:W3CDTF">2015-05-19T09:59:35Z</dcterms:modified>
</cp:coreProperties>
</file>