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71" r:id="rId3"/>
    <p:sldId id="259" r:id="rId4"/>
    <p:sldId id="260" r:id="rId5"/>
    <p:sldId id="261" r:id="rId6"/>
    <p:sldId id="262" r:id="rId7"/>
    <p:sldId id="263" r:id="rId8"/>
    <p:sldId id="272"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6" autoAdjust="0"/>
  </p:normalViewPr>
  <p:slideViewPr>
    <p:cSldViewPr snapToGrid="0">
      <p:cViewPr varScale="1">
        <p:scale>
          <a:sx n="123" d="100"/>
          <a:sy n="123" d="100"/>
        </p:scale>
        <p:origin x="114"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1FD028A-5D73-4E2F-8D8C-0AF16296BAED}" type="slidenum">
              <a:rPr lang="pl-PL" smtClean="0"/>
              <a:pPr/>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56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247870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378145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60298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1FD028A-5D73-4E2F-8D8C-0AF16296BAED}" type="slidenum">
              <a:rPr lang="pl-PL" smtClean="0"/>
              <a:pPr/>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35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31133034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36687225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7110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l-PL"/>
          </a:p>
        </p:txBody>
      </p:sp>
      <p:sp>
        <p:nvSpPr>
          <p:cNvPr id="9" name="Slide Number Placeholder 8"/>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226506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B9125C-D825-4106-B0E9-039A99D98149}" type="datetimeFigureOut">
              <a:rPr lang="pl-PL" smtClean="0"/>
              <a:pPr/>
              <a:t>10.08.2022</a:t>
            </a:fld>
            <a:endParaRPr lang="pl-P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1FD028A-5D73-4E2F-8D8C-0AF16296BAED}" type="slidenum">
              <a:rPr lang="pl-PL" smtClean="0"/>
              <a:pPr/>
              <a:t>‹#›</a:t>
            </a:fld>
            <a:endParaRPr lang="pl-PL"/>
          </a:p>
        </p:txBody>
      </p:sp>
    </p:spTree>
    <p:extLst>
      <p:ext uri="{BB962C8B-B14F-4D97-AF65-F5344CB8AC3E}">
        <p14:creationId xmlns:p14="http://schemas.microsoft.com/office/powerpoint/2010/main" val="395988277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2B9125C-D825-4106-B0E9-039A99D98149}" type="datetimeFigureOut">
              <a:rPr lang="pl-PL" smtClean="0"/>
              <a:pPr/>
              <a:t>10.08.2022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1FD028A-5D73-4E2F-8D8C-0AF16296BAED}" type="slidenum">
              <a:rPr lang="pl-PL" smtClean="0"/>
              <a:pPr/>
              <a:t>‹#›</a:t>
            </a:fld>
            <a:endParaRPr lang="pl-PL"/>
          </a:p>
        </p:txBody>
      </p:sp>
    </p:spTree>
    <p:extLst>
      <p:ext uri="{BB962C8B-B14F-4D97-AF65-F5344CB8AC3E}">
        <p14:creationId xmlns:p14="http://schemas.microsoft.com/office/powerpoint/2010/main" val="176755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B9125C-D825-4106-B0E9-039A99D98149}" type="datetimeFigureOut">
              <a:rPr lang="pl-PL" smtClean="0"/>
              <a:pPr/>
              <a:t>10.08.2022</a:t>
            </a:fld>
            <a:endParaRPr lang="pl-P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l-P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1FD028A-5D73-4E2F-8D8C-0AF16296BAED}" type="slidenum">
              <a:rPr lang="pl-PL" smtClean="0"/>
              <a:pPr/>
              <a:t>‹#›</a:t>
            </a:fld>
            <a:endParaRPr lang="pl-P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17716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hyperlink" Target="https://pl.pinterest.com/LewaStronaLiterkiM/str%C3%B3j-g%C3%B3rali-beskidzkich/" TargetMode="External"/><Relationship Id="rId3" Type="http://schemas.openxmlformats.org/officeDocument/2006/relationships/hyperlink" Target="https://krzczonow.pl/stroje-ludowe/" TargetMode="External"/><Relationship Id="rId7" Type="http://schemas.openxmlformats.org/officeDocument/2006/relationships/hyperlink" Target="http://pik.kielce.pl/kultura-i-sztuka-ludowa/stroje-ludowe/" TargetMode="External"/><Relationship Id="rId2" Type="http://schemas.openxmlformats.org/officeDocument/2006/relationships/hyperlink" Target="https://www.polskatradycja.pl/folklor/stroje-ludowe/" TargetMode="External"/><Relationship Id="rId1" Type="http://schemas.openxmlformats.org/officeDocument/2006/relationships/slideLayout" Target="../slideLayouts/slideLayout2.xml"/><Relationship Id="rId6" Type="http://schemas.openxmlformats.org/officeDocument/2006/relationships/hyperlink" Target="https://folklorysta.pl/" TargetMode="External"/><Relationship Id="rId11" Type="http://schemas.openxmlformats.org/officeDocument/2006/relationships/hyperlink" Target="https://etnograficzna.pl/stroje-ludowe-stroje-zywieckie/" TargetMode="External"/><Relationship Id="rId5" Type="http://schemas.openxmlformats.org/officeDocument/2006/relationships/hyperlink" Target="http://polandvirtual.blogspot.com/2018/10/kujawski-stroj-ludowy.html" TargetMode="External"/><Relationship Id="rId10" Type="http://schemas.openxmlformats.org/officeDocument/2006/relationships/hyperlink" Target="https://www.kochamywarmie.pl/" TargetMode="External"/><Relationship Id="rId4" Type="http://schemas.openxmlformats.org/officeDocument/2006/relationships/hyperlink" Target="https://regionwielkopolska.pl/kultura-ludowa/stroje-regionalne/" TargetMode="External"/><Relationship Id="rId9" Type="http://schemas.openxmlformats.org/officeDocument/2006/relationships/hyperlink" Target="https://mystictravel.com.pl/nowogrod-muzeum-kurpiowskie-fafernuchy-i-psiwo,21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2E47D8-2040-447E-B279-E713D5177AA2}"/>
              </a:ext>
            </a:extLst>
          </p:cNvPr>
          <p:cNvSpPr>
            <a:spLocks noGrp="1"/>
          </p:cNvSpPr>
          <p:nvPr>
            <p:ph type="ctrTitle"/>
          </p:nvPr>
        </p:nvSpPr>
        <p:spPr/>
        <p:txBody>
          <a:bodyPr/>
          <a:lstStyle/>
          <a:p>
            <a:pPr algn="ctr"/>
            <a:r>
              <a:rPr lang="pl-PL" dirty="0">
                <a:latin typeface="Algerian" panose="04020705040A02060702" pitchFamily="82" charset="0"/>
              </a:rPr>
              <a:t>Polskie stroje ludowe</a:t>
            </a:r>
          </a:p>
        </p:txBody>
      </p:sp>
    </p:spTree>
    <p:extLst>
      <p:ext uri="{BB962C8B-B14F-4D97-AF65-F5344CB8AC3E}">
        <p14:creationId xmlns:p14="http://schemas.microsoft.com/office/powerpoint/2010/main" val="2041540659"/>
      </p:ext>
    </p:extLst>
  </p:cSld>
  <p:clrMapOvr>
    <a:masterClrMapping/>
  </p:clrMapOvr>
  <mc:AlternateContent xmlns:mc="http://schemas.openxmlformats.org/markup-compatibility/2006" xmlns:p14="http://schemas.microsoft.com/office/powerpoint/2010/main">
    <mc:Choice Requires="p14">
      <p:transition spd="slow" p14:dur="3400" advTm="4000">
        <p14:revea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EF0BCB-0FD1-4BF2-A0D2-FFE7B4FCBCBC}"/>
              </a:ext>
            </a:extLst>
          </p:cNvPr>
          <p:cNvSpPr>
            <a:spLocks noGrp="1"/>
          </p:cNvSpPr>
          <p:nvPr>
            <p:ph type="title"/>
          </p:nvPr>
        </p:nvSpPr>
        <p:spPr>
          <a:xfrm>
            <a:off x="322865" y="494994"/>
            <a:ext cx="3866580" cy="1562405"/>
          </a:xfrm>
        </p:spPr>
        <p:txBody>
          <a:bodyPr/>
          <a:lstStyle/>
          <a:p>
            <a:r>
              <a:rPr lang="pl-PL" dirty="0">
                <a:latin typeface="Monotype Corsiva" panose="03010101010201010101" pitchFamily="66" charset="0"/>
              </a:rPr>
              <a:t>STROJE MAZOWIECKIE, PODLASKIE</a:t>
            </a:r>
          </a:p>
        </p:txBody>
      </p:sp>
      <p:pic>
        <p:nvPicPr>
          <p:cNvPr id="5" name="Obraz 4">
            <a:extLst>
              <a:ext uri="{FF2B5EF4-FFF2-40B4-BE49-F238E27FC236}">
                <a16:creationId xmlns:a16="http://schemas.microsoft.com/office/drawing/2014/main" id="{0E1CF903-839D-440F-8D0A-DC48A5DF504F}"/>
              </a:ext>
            </a:extLst>
          </p:cNvPr>
          <p:cNvPicPr>
            <a:picLocks noChangeAspect="1"/>
          </p:cNvPicPr>
          <p:nvPr/>
        </p:nvPicPr>
        <p:blipFill>
          <a:blip r:embed="rId2" cstate="print"/>
          <a:stretch>
            <a:fillRect/>
          </a:stretch>
        </p:blipFill>
        <p:spPr>
          <a:xfrm>
            <a:off x="6970727" y="3957427"/>
            <a:ext cx="5046453" cy="2523227"/>
          </a:xfrm>
          <a:prstGeom prst="rect">
            <a:avLst/>
          </a:prstGeom>
        </p:spPr>
      </p:pic>
      <p:sp>
        <p:nvSpPr>
          <p:cNvPr id="7" name="pole tekstowe 6">
            <a:extLst>
              <a:ext uri="{FF2B5EF4-FFF2-40B4-BE49-F238E27FC236}">
                <a16:creationId xmlns:a16="http://schemas.microsoft.com/office/drawing/2014/main" id="{453DE28E-A482-4CDD-83E8-0AE83969255F}"/>
              </a:ext>
            </a:extLst>
          </p:cNvPr>
          <p:cNvSpPr txBox="1"/>
          <p:nvPr/>
        </p:nvSpPr>
        <p:spPr>
          <a:xfrm>
            <a:off x="4108252" y="3905804"/>
            <a:ext cx="2579150" cy="2800767"/>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Podlaski</a:t>
            </a:r>
          </a:p>
          <a:p>
            <a:pPr algn="ctr">
              <a:buFontTx/>
              <a:buChar char="-"/>
            </a:pPr>
            <a:r>
              <a:rPr lang="pl-PL" sz="1600" dirty="0">
                <a:latin typeface="Times New Roman" panose="02020603050405020304" pitchFamily="18" charset="0"/>
                <a:cs typeface="Times New Roman" panose="02020603050405020304" pitchFamily="18" charset="0"/>
              </a:rPr>
              <a:t>męska, długa lniana koszula, której kołnierzyk, rękawy i przednią część zdobił haft, wypuszczona była na spodnie zwane nogawicami</a:t>
            </a:r>
          </a:p>
          <a:p>
            <a:pPr algn="ctr">
              <a:buFontTx/>
              <a:buChar char="-"/>
            </a:pPr>
            <a:r>
              <a:rPr lang="pl-PL" sz="1600" dirty="0">
                <a:latin typeface="Times New Roman" panose="02020603050405020304" pitchFamily="18" charset="0"/>
                <a:cs typeface="Times New Roman" panose="02020603050405020304" pitchFamily="18" charset="0"/>
              </a:rPr>
              <a:t> koszula przewiązana była krajką - ozdobnym pasem z ciemnopomarańczowej tkaniny w podłużne prążki.</a:t>
            </a:r>
          </a:p>
        </p:txBody>
      </p:sp>
      <p:pic>
        <p:nvPicPr>
          <p:cNvPr id="8" name="Obraz 7">
            <a:extLst>
              <a:ext uri="{FF2B5EF4-FFF2-40B4-BE49-F238E27FC236}">
                <a16:creationId xmlns:a16="http://schemas.microsoft.com/office/drawing/2014/main" id="{BE9D9085-5A63-4AE5-B7B7-6E9353673B47}"/>
              </a:ext>
            </a:extLst>
          </p:cNvPr>
          <p:cNvPicPr>
            <a:picLocks noChangeAspect="1"/>
          </p:cNvPicPr>
          <p:nvPr/>
        </p:nvPicPr>
        <p:blipFill>
          <a:blip r:embed="rId3" cstate="print"/>
          <a:stretch>
            <a:fillRect/>
          </a:stretch>
        </p:blipFill>
        <p:spPr>
          <a:xfrm>
            <a:off x="4267069" y="235488"/>
            <a:ext cx="4162831" cy="2081416"/>
          </a:xfrm>
          <a:prstGeom prst="rect">
            <a:avLst/>
          </a:prstGeom>
        </p:spPr>
      </p:pic>
      <p:sp>
        <p:nvSpPr>
          <p:cNvPr id="10" name="pole tekstowe 9">
            <a:extLst>
              <a:ext uri="{FF2B5EF4-FFF2-40B4-BE49-F238E27FC236}">
                <a16:creationId xmlns:a16="http://schemas.microsoft.com/office/drawing/2014/main" id="{F8002C3B-83DF-4190-90E0-1F46BE139A78}"/>
              </a:ext>
            </a:extLst>
          </p:cNvPr>
          <p:cNvSpPr txBox="1"/>
          <p:nvPr/>
        </p:nvSpPr>
        <p:spPr>
          <a:xfrm>
            <a:off x="8551748" y="374765"/>
            <a:ext cx="3444634" cy="1569660"/>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Łowicki</a:t>
            </a:r>
          </a:p>
          <a:p>
            <a:pPr algn="ctr"/>
            <a:r>
              <a:rPr lang="pl-PL" sz="1600" dirty="0">
                <a:latin typeface="Times New Roman" panose="02020603050405020304" pitchFamily="18" charset="0"/>
                <a:cs typeface="Times New Roman" panose="02020603050405020304" pitchFamily="18" charset="0"/>
              </a:rPr>
              <a:t>- Na nogi kobiety zakładały trzewiki z cholewami, sznurowane czerwoną lub kolorową wełnianą tasiemką, wełniane pończochy własnej roboty, haftowane w kolorowe kwiatki</a:t>
            </a:r>
          </a:p>
        </p:txBody>
      </p:sp>
      <p:cxnSp>
        <p:nvCxnSpPr>
          <p:cNvPr id="11" name="Łącznik prosty ze strzałką 10"/>
          <p:cNvCxnSpPr/>
          <p:nvPr/>
        </p:nvCxnSpPr>
        <p:spPr>
          <a:xfrm flipH="1">
            <a:off x="6095151" y="926069"/>
            <a:ext cx="2456597" cy="9962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Łącznik prosty ze strzałką 11"/>
          <p:cNvCxnSpPr/>
          <p:nvPr/>
        </p:nvCxnSpPr>
        <p:spPr>
          <a:xfrm>
            <a:off x="6348485" y="4396853"/>
            <a:ext cx="2249605" cy="10213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Łącznik prosty ze strzałką 13"/>
          <p:cNvCxnSpPr/>
          <p:nvPr/>
        </p:nvCxnSpPr>
        <p:spPr>
          <a:xfrm flipV="1">
            <a:off x="6619164" y="5445457"/>
            <a:ext cx="4189863" cy="35484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8925185"/>
      </p:ext>
    </p:extLst>
  </p:cSld>
  <p:clrMapOvr>
    <a:masterClrMapping/>
  </p:clrMapOvr>
  <mc:AlternateContent xmlns:mc="http://schemas.openxmlformats.org/markup-compatibility/2006" xmlns:p14="http://schemas.microsoft.com/office/powerpoint/2010/main">
    <mc:Choice Requires="p14">
      <p:transition spd="slow" p14:dur="3400" advTm="44000">
        <p14:reveal/>
      </p:transition>
    </mc:Choice>
    <mc:Fallback xmlns="">
      <p:transition spd="slow"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 presetClass="entr" presetSubtype="16" fill="hold" nodeType="afterEffect">
                                  <p:stCondLst>
                                    <p:cond delay="75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ox(in)">
                                      <p:cBhvr>
                                        <p:cTn id="19" dur="1000"/>
                                        <p:tgtEl>
                                          <p:spTgt spid="10">
                                            <p:txEl>
                                              <p:pRg st="0" end="0"/>
                                            </p:txEl>
                                          </p:spTgt>
                                        </p:tgtEl>
                                      </p:cBhvr>
                                    </p:animEffect>
                                  </p:childTnLst>
                                </p:cTn>
                              </p:par>
                            </p:childTnLst>
                          </p:cTn>
                        </p:par>
                        <p:par>
                          <p:cTn id="20" fill="hold">
                            <p:stCondLst>
                              <p:cond delay="5750"/>
                            </p:stCondLst>
                            <p:childTnLst>
                              <p:par>
                                <p:cTn id="21" presetID="4" presetClass="entr" presetSubtype="16" fill="hold" nodeType="after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7000"/>
                            </p:stCondLst>
                            <p:childTnLst>
                              <p:par>
                                <p:cTn id="25" presetID="4" presetClass="entr" presetSubtype="16" fill="hold" nodeType="afterEffect">
                                  <p:stCondLst>
                                    <p:cond delay="75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ox(in)">
                                      <p:cBhvr>
                                        <p:cTn id="27" dur="1000"/>
                                        <p:tgtEl>
                                          <p:spTgt spid="10">
                                            <p:txEl>
                                              <p:pRg st="1" end="1"/>
                                            </p:txEl>
                                          </p:spTgt>
                                        </p:tgtEl>
                                      </p:cBhvr>
                                    </p:animEffect>
                                  </p:childTnLst>
                                </p:cTn>
                              </p:par>
                            </p:childTnLst>
                          </p:cTn>
                        </p:par>
                        <p:par>
                          <p:cTn id="28" fill="hold">
                            <p:stCondLst>
                              <p:cond delay="8750"/>
                            </p:stCondLst>
                            <p:childTnLst>
                              <p:par>
                                <p:cTn id="29" presetID="42" presetClass="entr" presetSubtype="0" fill="hold" nodeType="afterEffect">
                                  <p:stCondLst>
                                    <p:cond delay="8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18250"/>
                            </p:stCondLst>
                            <p:childTnLst>
                              <p:par>
                                <p:cTn id="35" presetID="2" presetClass="entr" presetSubtype="2" fill="hold" nodeType="afterEffect">
                                  <p:stCondLst>
                                    <p:cond delay="75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0000"/>
                            </p:stCondLst>
                            <p:childTnLst>
                              <p:par>
                                <p:cTn id="40" presetID="4" presetClass="entr" presetSubtype="16"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par>
                          <p:cTn id="43" fill="hold">
                            <p:stCondLst>
                              <p:cond delay="20500"/>
                            </p:stCondLst>
                            <p:childTnLst>
                              <p:par>
                                <p:cTn id="44" presetID="2" presetClass="entr" presetSubtype="2" fill="hold" nodeType="afterEffect">
                                  <p:stCondLst>
                                    <p:cond delay="750"/>
                                  </p:stCondLst>
                                  <p:childTnLst>
                                    <p:set>
                                      <p:cBhvr>
                                        <p:cTn id="45" dur="1" fill="hold">
                                          <p:stCondLst>
                                            <p:cond delay="0"/>
                                          </p:stCondLst>
                                        </p:cTn>
                                        <p:tgtEl>
                                          <p:spTgt spid="7">
                                            <p:txEl>
                                              <p:pRg st="1" end="1"/>
                                            </p:txEl>
                                          </p:spTgt>
                                        </p:tgtEl>
                                        <p:attrNameLst>
                                          <p:attrName>style.visibility</p:attrName>
                                        </p:attrNameLst>
                                      </p:cBhvr>
                                      <p:to>
                                        <p:strVal val="visible"/>
                                      </p:to>
                                    </p:set>
                                    <p:anim calcmode="lin" valueType="num">
                                      <p:cBhvr additive="base">
                                        <p:cTn id="46" dur="1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7" dur="1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48" fill="hold">
                            <p:stCondLst>
                              <p:cond delay="22250"/>
                            </p:stCondLst>
                            <p:childTnLst>
                              <p:par>
                                <p:cTn id="49" presetID="4" presetClass="entr" presetSubtype="16"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ox(in)">
                                      <p:cBhvr>
                                        <p:cTn id="51" dur="500"/>
                                        <p:tgtEl>
                                          <p:spTgt spid="14"/>
                                        </p:tgtEl>
                                      </p:cBhvr>
                                    </p:animEffect>
                                  </p:childTnLst>
                                </p:cTn>
                              </p:par>
                            </p:childTnLst>
                          </p:cTn>
                        </p:par>
                        <p:par>
                          <p:cTn id="52" fill="hold">
                            <p:stCondLst>
                              <p:cond delay="22750"/>
                            </p:stCondLst>
                            <p:childTnLst>
                              <p:par>
                                <p:cTn id="53" presetID="2" presetClass="entr" presetSubtype="2" fill="hold" nodeType="afterEffect">
                                  <p:stCondLst>
                                    <p:cond delay="75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1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160BEED-0DEB-48D6-BE8C-80233CAC3DC5}"/>
              </a:ext>
            </a:extLst>
          </p:cNvPr>
          <p:cNvSpPr txBox="1"/>
          <p:nvPr/>
        </p:nvSpPr>
        <p:spPr>
          <a:xfrm>
            <a:off x="5711913" y="861597"/>
            <a:ext cx="5888683" cy="132343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Kurpiowski Puszczy Białej</a:t>
            </a:r>
          </a:p>
          <a:p>
            <a:pPr algn="ctr">
              <a:buFontTx/>
              <a:buChar char="-"/>
            </a:pPr>
            <a:r>
              <a:rPr lang="pl-PL" sz="1600" dirty="0">
                <a:latin typeface="Times New Roman" panose="02020603050405020304" pitchFamily="18" charset="0"/>
                <a:cs typeface="Times New Roman" panose="02020603050405020304" pitchFamily="18" charset="0"/>
              </a:rPr>
              <a:t> najważniejszym, najkosztowniejszym i najefektowniejszym elementem stroju męskiego była sukmana, lamowana czarną taśmą</a:t>
            </a:r>
          </a:p>
          <a:p>
            <a:pPr algn="ctr">
              <a:buFontTx/>
              <a:buChar char="-"/>
            </a:pPr>
            <a:r>
              <a:rPr lang="pl-PL" sz="1600" dirty="0">
                <a:latin typeface="Times New Roman" panose="02020603050405020304" pitchFamily="18" charset="0"/>
                <a:cs typeface="Times New Roman" panose="02020603050405020304" pitchFamily="18" charset="0"/>
              </a:rPr>
              <a:t> sukmanę przepasywano tkanym pasem: czerwonym w dni świąteczne, a czarnym lub granatowym w powszednie.</a:t>
            </a:r>
          </a:p>
        </p:txBody>
      </p:sp>
      <p:sp>
        <p:nvSpPr>
          <p:cNvPr id="7" name="pole tekstowe 6">
            <a:extLst>
              <a:ext uri="{FF2B5EF4-FFF2-40B4-BE49-F238E27FC236}">
                <a16:creationId xmlns:a16="http://schemas.microsoft.com/office/drawing/2014/main" id="{63BA4C82-417D-4B2B-8EBE-121EBBF33994}"/>
              </a:ext>
            </a:extLst>
          </p:cNvPr>
          <p:cNvSpPr txBox="1"/>
          <p:nvPr/>
        </p:nvSpPr>
        <p:spPr>
          <a:xfrm>
            <a:off x="2146910" y="4110131"/>
            <a:ext cx="3558271" cy="132343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Kurpiowski Puszczy Zielonej</a:t>
            </a:r>
          </a:p>
          <a:p>
            <a:pPr algn="ctr">
              <a:buFontTx/>
              <a:buChar char="-"/>
            </a:pPr>
            <a:r>
              <a:rPr lang="pl-PL" sz="1600" dirty="0">
                <a:latin typeface="Times New Roman" panose="02020603050405020304" pitchFamily="18" charset="0"/>
                <a:cs typeface="Times New Roman" panose="02020603050405020304" pitchFamily="18" charset="0"/>
              </a:rPr>
              <a:t>typowym tylko dla tego regionu nakryciem głowy dziewcząt jest czółka</a:t>
            </a:r>
          </a:p>
          <a:p>
            <a:pPr algn="ctr">
              <a:buFontTx/>
              <a:buChar char="-"/>
            </a:pPr>
            <a:r>
              <a:rPr lang="pl-PL" sz="1600" dirty="0">
                <a:latin typeface="Times New Roman" panose="02020603050405020304" pitchFamily="18" charset="0"/>
                <a:cs typeface="Times New Roman" panose="02020603050405020304" pitchFamily="18" charset="0"/>
              </a:rPr>
              <a:t> tradycyjne obuwie damskie i męskie to plecione z łyka łapcie i chodaki.</a:t>
            </a:r>
          </a:p>
        </p:txBody>
      </p:sp>
      <p:pic>
        <p:nvPicPr>
          <p:cNvPr id="8" name="Obraz 7">
            <a:extLst>
              <a:ext uri="{FF2B5EF4-FFF2-40B4-BE49-F238E27FC236}">
                <a16:creationId xmlns:a16="http://schemas.microsoft.com/office/drawing/2014/main" id="{A86B11DB-D680-4185-A04F-1EE8792A4B6D}"/>
              </a:ext>
            </a:extLst>
          </p:cNvPr>
          <p:cNvPicPr>
            <a:picLocks noChangeAspect="1"/>
          </p:cNvPicPr>
          <p:nvPr/>
        </p:nvPicPr>
        <p:blipFill>
          <a:blip r:embed="rId2" cstate="print"/>
          <a:stretch>
            <a:fillRect/>
          </a:stretch>
        </p:blipFill>
        <p:spPr>
          <a:xfrm>
            <a:off x="7001301" y="3208801"/>
            <a:ext cx="4985983" cy="3318795"/>
          </a:xfrm>
          <a:prstGeom prst="rect">
            <a:avLst/>
          </a:prstGeom>
        </p:spPr>
      </p:pic>
      <p:pic>
        <p:nvPicPr>
          <p:cNvPr id="9" name="Obraz 8">
            <a:extLst>
              <a:ext uri="{FF2B5EF4-FFF2-40B4-BE49-F238E27FC236}">
                <a16:creationId xmlns:a16="http://schemas.microsoft.com/office/drawing/2014/main" id="{899A7866-90D1-4079-8794-D4BFA9ED3914}"/>
              </a:ext>
            </a:extLst>
          </p:cNvPr>
          <p:cNvPicPr>
            <a:picLocks noChangeAspect="1"/>
          </p:cNvPicPr>
          <p:nvPr/>
        </p:nvPicPr>
        <p:blipFill>
          <a:blip r:embed="rId3" cstate="print"/>
          <a:stretch>
            <a:fillRect/>
          </a:stretch>
        </p:blipFill>
        <p:spPr>
          <a:xfrm>
            <a:off x="591404" y="160585"/>
            <a:ext cx="4741446" cy="3309134"/>
          </a:xfrm>
          <a:prstGeom prst="rect">
            <a:avLst/>
          </a:prstGeom>
        </p:spPr>
      </p:pic>
      <p:cxnSp>
        <p:nvCxnSpPr>
          <p:cNvPr id="10" name="Łącznik prosty ze strzałką 9"/>
          <p:cNvCxnSpPr/>
          <p:nvPr/>
        </p:nvCxnSpPr>
        <p:spPr>
          <a:xfrm flipH="1">
            <a:off x="3193576" y="1282890"/>
            <a:ext cx="2879678" cy="3002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Łącznik prosty ze strzałką 10"/>
          <p:cNvCxnSpPr/>
          <p:nvPr/>
        </p:nvCxnSpPr>
        <p:spPr>
          <a:xfrm flipH="1">
            <a:off x="2333767" y="1815152"/>
            <a:ext cx="3794079" cy="2593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Łącznik prosty ze strzałką 13"/>
          <p:cNvCxnSpPr/>
          <p:nvPr/>
        </p:nvCxnSpPr>
        <p:spPr>
          <a:xfrm flipV="1">
            <a:off x="5406789" y="4162567"/>
            <a:ext cx="2795515" cy="39806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Łącznik prosty ze strzałką 15"/>
          <p:cNvCxnSpPr/>
          <p:nvPr/>
        </p:nvCxnSpPr>
        <p:spPr>
          <a:xfrm>
            <a:off x="5406789" y="5177748"/>
            <a:ext cx="2533934" cy="33664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5850123"/>
      </p:ext>
    </p:extLst>
  </p:cSld>
  <p:clrMapOvr>
    <a:masterClrMapping/>
  </p:clrMapOvr>
  <mc:AlternateContent xmlns:mc="http://schemas.openxmlformats.org/markup-compatibility/2006" xmlns:p14="http://schemas.microsoft.com/office/powerpoint/2010/main">
    <mc:Choice Requires="p14">
      <p:transition spd="slow" p14:dur="3400" advTm="39000">
        <p14:reveal/>
      </p:transition>
    </mc:Choice>
    <mc:Fallback xmlns="">
      <p:transition spd="slow"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8" presetClass="entr" presetSubtype="16" fill="hold" nodeType="afterEffect">
                                  <p:stCondLst>
                                    <p:cond delay="75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amond(in)">
                                      <p:cBhvr>
                                        <p:cTn id="13" dur="1000"/>
                                        <p:tgtEl>
                                          <p:spTgt spid="4">
                                            <p:txEl>
                                              <p:pRg st="0" end="0"/>
                                            </p:txEl>
                                          </p:spTgt>
                                        </p:tgtEl>
                                      </p:cBhvr>
                                    </p:animEffect>
                                  </p:childTnLst>
                                </p:cTn>
                              </p:par>
                            </p:childTnLst>
                          </p:cTn>
                        </p:par>
                        <p:par>
                          <p:cTn id="14" fill="hold">
                            <p:stCondLst>
                              <p:cond delay="3500"/>
                            </p:stCondLst>
                            <p:childTnLst>
                              <p:par>
                                <p:cTn id="15" presetID="8" presetClass="entr" presetSubtype="16"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500"/>
                                        <p:tgtEl>
                                          <p:spTgt spid="10"/>
                                        </p:tgtEl>
                                      </p:cBhvr>
                                    </p:animEffect>
                                  </p:childTnLst>
                                </p:cTn>
                              </p:par>
                            </p:childTnLst>
                          </p:cTn>
                        </p:par>
                        <p:par>
                          <p:cTn id="18" fill="hold">
                            <p:stCondLst>
                              <p:cond delay="4750"/>
                            </p:stCondLst>
                            <p:childTnLst>
                              <p:par>
                                <p:cTn id="19" presetID="8" presetClass="entr" presetSubtype="16" fill="hold" nodeType="afterEffect">
                                  <p:stCondLst>
                                    <p:cond delay="75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amond(in)">
                                      <p:cBhvr>
                                        <p:cTn id="21" dur="1000"/>
                                        <p:tgtEl>
                                          <p:spTgt spid="4">
                                            <p:txEl>
                                              <p:pRg st="1" end="1"/>
                                            </p:txEl>
                                          </p:spTgt>
                                        </p:tgtEl>
                                      </p:cBhvr>
                                    </p:animEffect>
                                  </p:childTnLst>
                                </p:cTn>
                              </p:par>
                            </p:childTnLst>
                          </p:cTn>
                        </p:par>
                        <p:par>
                          <p:cTn id="22" fill="hold">
                            <p:stCondLst>
                              <p:cond delay="6500"/>
                            </p:stCondLst>
                            <p:childTnLst>
                              <p:par>
                                <p:cTn id="23" presetID="8" presetClass="entr" presetSubtype="16" fill="hold" nodeType="afterEffect">
                                  <p:stCondLst>
                                    <p:cond delay="75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childTnLst>
                          </p:cTn>
                        </p:par>
                        <p:par>
                          <p:cTn id="26" fill="hold">
                            <p:stCondLst>
                              <p:cond delay="7750"/>
                            </p:stCondLst>
                            <p:childTnLst>
                              <p:par>
                                <p:cTn id="27" presetID="8" presetClass="entr" presetSubtype="16" fill="hold" nodeType="afterEffect">
                                  <p:stCondLst>
                                    <p:cond delay="75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diamond(in)">
                                      <p:cBhvr>
                                        <p:cTn id="29" dur="1000"/>
                                        <p:tgtEl>
                                          <p:spTgt spid="4">
                                            <p:txEl>
                                              <p:pRg st="2" end="2"/>
                                            </p:txEl>
                                          </p:spTgt>
                                        </p:tgtEl>
                                      </p:cBhvr>
                                    </p:animEffect>
                                  </p:childTnLst>
                                </p:cTn>
                              </p:par>
                            </p:childTnLst>
                          </p:cTn>
                        </p:par>
                        <p:par>
                          <p:cTn id="30" fill="hold">
                            <p:stCondLst>
                              <p:cond delay="9500"/>
                            </p:stCondLst>
                            <p:childTnLst>
                              <p:par>
                                <p:cTn id="31" presetID="42" presetClass="entr" presetSubtype="0" fill="hold" nodeType="afterEffect">
                                  <p:stCondLst>
                                    <p:cond delay="8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19000"/>
                            </p:stCondLst>
                            <p:childTnLst>
                              <p:par>
                                <p:cTn id="37" presetID="5" presetClass="entr" presetSubtype="10" fill="hold" nodeType="afterEffect">
                                  <p:stCondLst>
                                    <p:cond delay="75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checkerboard(across)">
                                      <p:cBhvr>
                                        <p:cTn id="39" dur="1000"/>
                                        <p:tgtEl>
                                          <p:spTgt spid="7">
                                            <p:txEl>
                                              <p:pRg st="0" end="0"/>
                                            </p:txEl>
                                          </p:spTgt>
                                        </p:tgtEl>
                                      </p:cBhvr>
                                    </p:animEffect>
                                  </p:childTnLst>
                                </p:cTn>
                              </p:par>
                            </p:childTnLst>
                          </p:cTn>
                        </p:par>
                        <p:par>
                          <p:cTn id="40" fill="hold">
                            <p:stCondLst>
                              <p:cond delay="20750"/>
                            </p:stCondLst>
                            <p:childTnLst>
                              <p:par>
                                <p:cTn id="41" presetID="8" presetClass="entr" presetSubtype="16" fill="hold" nodeType="afterEffect">
                                  <p:stCondLst>
                                    <p:cond delay="750"/>
                                  </p:stCondLst>
                                  <p:childTnLst>
                                    <p:set>
                                      <p:cBhvr>
                                        <p:cTn id="42" dur="1" fill="hold">
                                          <p:stCondLst>
                                            <p:cond delay="0"/>
                                          </p:stCondLst>
                                        </p:cTn>
                                        <p:tgtEl>
                                          <p:spTgt spid="14"/>
                                        </p:tgtEl>
                                        <p:attrNameLst>
                                          <p:attrName>style.visibility</p:attrName>
                                        </p:attrNameLst>
                                      </p:cBhvr>
                                      <p:to>
                                        <p:strVal val="visible"/>
                                      </p:to>
                                    </p:set>
                                    <p:animEffect transition="in" filter="diamond(in)">
                                      <p:cBhvr>
                                        <p:cTn id="43" dur="500"/>
                                        <p:tgtEl>
                                          <p:spTgt spid="14"/>
                                        </p:tgtEl>
                                      </p:cBhvr>
                                    </p:animEffect>
                                  </p:childTnLst>
                                </p:cTn>
                              </p:par>
                            </p:childTnLst>
                          </p:cTn>
                        </p:par>
                        <p:par>
                          <p:cTn id="44" fill="hold">
                            <p:stCondLst>
                              <p:cond delay="22000"/>
                            </p:stCondLst>
                            <p:childTnLst>
                              <p:par>
                                <p:cTn id="45" presetID="5" presetClass="entr" presetSubtype="10" fill="hold" nodeType="afterEffect">
                                  <p:stCondLst>
                                    <p:cond delay="75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checkerboard(across)">
                                      <p:cBhvr>
                                        <p:cTn id="47" dur="1000"/>
                                        <p:tgtEl>
                                          <p:spTgt spid="7">
                                            <p:txEl>
                                              <p:pRg st="1" end="1"/>
                                            </p:txEl>
                                          </p:spTgt>
                                        </p:tgtEl>
                                      </p:cBhvr>
                                    </p:animEffect>
                                  </p:childTnLst>
                                </p:cTn>
                              </p:par>
                            </p:childTnLst>
                          </p:cTn>
                        </p:par>
                        <p:par>
                          <p:cTn id="48" fill="hold">
                            <p:stCondLst>
                              <p:cond delay="23750"/>
                            </p:stCondLst>
                            <p:childTnLst>
                              <p:par>
                                <p:cTn id="49" presetID="8" presetClass="entr" presetSubtype="16" fill="hold" nodeType="afterEffect">
                                  <p:stCondLst>
                                    <p:cond delay="75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500"/>
                                        <p:tgtEl>
                                          <p:spTgt spid="16"/>
                                        </p:tgtEl>
                                      </p:cBhvr>
                                    </p:animEffect>
                                  </p:childTnLst>
                                </p:cTn>
                              </p:par>
                            </p:childTnLst>
                          </p:cTn>
                        </p:par>
                        <p:par>
                          <p:cTn id="52" fill="hold">
                            <p:stCondLst>
                              <p:cond delay="25000"/>
                            </p:stCondLst>
                            <p:childTnLst>
                              <p:par>
                                <p:cTn id="53" presetID="5" presetClass="entr" presetSubtype="10" fill="hold" nodeType="afterEffect">
                                  <p:stCondLst>
                                    <p:cond delay="75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checkerboard(across)">
                                      <p:cBhvr>
                                        <p:cTn id="55"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134B11-98C6-44E6-8B0E-758C83B20CE8}"/>
              </a:ext>
            </a:extLst>
          </p:cNvPr>
          <p:cNvSpPr>
            <a:spLocks noGrp="1"/>
          </p:cNvSpPr>
          <p:nvPr>
            <p:ph type="title"/>
          </p:nvPr>
        </p:nvSpPr>
        <p:spPr>
          <a:xfrm>
            <a:off x="188338" y="-93306"/>
            <a:ext cx="4245575" cy="1850065"/>
          </a:xfrm>
        </p:spPr>
        <p:txBody>
          <a:bodyPr>
            <a:noAutofit/>
          </a:bodyPr>
          <a:lstStyle/>
          <a:p>
            <a:r>
              <a:rPr lang="pl-PL" sz="3400" dirty="0">
                <a:latin typeface="Monotype Corsiva" panose="03010101010201010101" pitchFamily="66" charset="0"/>
              </a:rPr>
              <a:t>STROJE POMORSKIE, WARMIŃSKIE </a:t>
            </a:r>
            <a:br>
              <a:rPr lang="pl-PL" sz="3400" dirty="0">
                <a:latin typeface="Monotype Corsiva" panose="03010101010201010101" pitchFamily="66" charset="0"/>
              </a:rPr>
            </a:br>
            <a:r>
              <a:rPr lang="pl-PL" sz="3400" dirty="0">
                <a:latin typeface="Monotype Corsiva" panose="03010101010201010101" pitchFamily="66" charset="0"/>
              </a:rPr>
              <a:t>I MAZURSKIE</a:t>
            </a:r>
          </a:p>
        </p:txBody>
      </p:sp>
      <p:sp>
        <p:nvSpPr>
          <p:cNvPr id="7" name="pole tekstowe 6">
            <a:extLst>
              <a:ext uri="{FF2B5EF4-FFF2-40B4-BE49-F238E27FC236}">
                <a16:creationId xmlns:a16="http://schemas.microsoft.com/office/drawing/2014/main" id="{3CE4C327-6090-4821-B312-C9DB8AC48FD4}"/>
              </a:ext>
            </a:extLst>
          </p:cNvPr>
          <p:cNvSpPr txBox="1"/>
          <p:nvPr/>
        </p:nvSpPr>
        <p:spPr>
          <a:xfrm>
            <a:off x="4153666" y="2995071"/>
            <a:ext cx="4539958" cy="4031873"/>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Kaszubski</a:t>
            </a:r>
          </a:p>
          <a:p>
            <a:pPr algn="ctr">
              <a:buFontTx/>
              <a:buChar char="-"/>
            </a:pPr>
            <a:r>
              <a:rPr lang="pl-PL" sz="1600" dirty="0">
                <a:latin typeface="Times New Roman" panose="02020603050405020304" pitchFamily="18" charset="0"/>
                <a:cs typeface="Times New Roman" panose="02020603050405020304" pitchFamily="18" charset="0"/>
              </a:rPr>
              <a:t>Mężczyźni w buty z cholewą wpuszczali białe sukienne spodnie </a:t>
            </a:r>
          </a:p>
          <a:p>
            <a:pPr algn="ctr">
              <a:buFontTx/>
              <a:buChar char="-"/>
            </a:pPr>
            <a:r>
              <a:rPr lang="pl-PL" sz="1600" dirty="0">
                <a:latin typeface="Times New Roman" panose="02020603050405020304" pitchFamily="18" charset="0"/>
                <a:cs typeface="Times New Roman" panose="02020603050405020304" pitchFamily="18" charset="0"/>
              </a:rPr>
              <a:t> na wierzch wkładano sukmanę z drobnymi haftami, koloru granatowego, czarnego lub brązowego, była ona podbita czerwoną podszewką</a:t>
            </a:r>
          </a:p>
          <a:p>
            <a:pPr algn="ctr">
              <a:buFontTx/>
              <a:buChar char="-"/>
            </a:pPr>
            <a:r>
              <a:rPr lang="pl-PL" sz="1600" dirty="0">
                <a:latin typeface="Times New Roman" panose="02020603050405020304" pitchFamily="18" charset="0"/>
                <a:cs typeface="Times New Roman" panose="02020603050405020304" pitchFamily="18" charset="0"/>
              </a:rPr>
              <a:t> dziewczęta nosiły szerokie, gęsto marszczone spódnice za kolana, wełniane, w kolorze niebieskim, ciemnoczerwonym, zielonym lub żółtym</a:t>
            </a:r>
          </a:p>
          <a:p>
            <a:pPr algn="ctr">
              <a:buFontTx/>
              <a:buChar char="-"/>
            </a:pPr>
            <a:r>
              <a:rPr lang="pl-PL" sz="1600" dirty="0">
                <a:latin typeface="Times New Roman" panose="02020603050405020304" pitchFamily="18" charset="0"/>
                <a:cs typeface="Times New Roman" panose="02020603050405020304" pitchFamily="18" charset="0"/>
              </a:rPr>
              <a:t> na spódnicy zawiązywano biały fartuch</a:t>
            </a:r>
          </a:p>
          <a:p>
            <a:pPr algn="ctr">
              <a:buFontTx/>
              <a:buChar char="-"/>
            </a:pPr>
            <a:r>
              <a:rPr lang="pl-PL" sz="1600" dirty="0">
                <a:latin typeface="Times New Roman" panose="02020603050405020304" pitchFamily="18" charset="0"/>
                <a:cs typeface="Times New Roman" panose="02020603050405020304" pitchFamily="18" charset="0"/>
              </a:rPr>
              <a:t> na bluzkę wkładano aksamitny gorset koloru czarnego lub koloru spódnicy, wyszywany złotą lub aksamitną nicią</a:t>
            </a:r>
          </a:p>
          <a:p>
            <a:pPr algn="ctr">
              <a:buFontTx/>
              <a:buChar char="-"/>
            </a:pPr>
            <a:r>
              <a:rPr lang="pl-PL" sz="1600" dirty="0">
                <a:latin typeface="Times New Roman" panose="02020603050405020304" pitchFamily="18" charset="0"/>
                <a:cs typeface="Times New Roman" panose="02020603050405020304" pitchFamily="18" charset="0"/>
              </a:rPr>
              <a:t> na białe pończochy wkładano czarne buty na obcasie, zapinane na pasek.</a:t>
            </a:r>
          </a:p>
          <a:p>
            <a:pPr algn="ctr"/>
            <a:endParaRPr lang="pl-PL" sz="1600" dirty="0">
              <a:latin typeface="Times New Roman" panose="02020603050405020304" pitchFamily="18" charset="0"/>
              <a:cs typeface="Times New Roman" panose="02020603050405020304" pitchFamily="18" charset="0"/>
            </a:endParaRPr>
          </a:p>
        </p:txBody>
      </p:sp>
      <p:sp>
        <p:nvSpPr>
          <p:cNvPr id="10" name="pole tekstowe 9">
            <a:extLst>
              <a:ext uri="{FF2B5EF4-FFF2-40B4-BE49-F238E27FC236}">
                <a16:creationId xmlns:a16="http://schemas.microsoft.com/office/drawing/2014/main" id="{AC20B773-2136-4DEC-963C-EBA2E61E96D9}"/>
              </a:ext>
            </a:extLst>
          </p:cNvPr>
          <p:cNvSpPr txBox="1"/>
          <p:nvPr/>
        </p:nvSpPr>
        <p:spPr>
          <a:xfrm>
            <a:off x="5338304" y="286412"/>
            <a:ext cx="2986829" cy="2308324"/>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Warmiński</a:t>
            </a:r>
          </a:p>
          <a:p>
            <a:pPr algn="ctr">
              <a:buFontTx/>
              <a:buChar char="-"/>
            </a:pPr>
            <a:r>
              <a:rPr lang="pl-PL" sz="1600" dirty="0">
                <a:latin typeface="Times New Roman" panose="02020603050405020304" pitchFamily="18" charset="0"/>
                <a:cs typeface="Times New Roman" panose="02020603050405020304" pitchFamily="18" charset="0"/>
              </a:rPr>
              <a:t>spódnice bardzo marszczone w kolorze niebieskim, przeplatane elementami czerwonymi</a:t>
            </a:r>
          </a:p>
          <a:p>
            <a:pPr algn="ctr">
              <a:buFontTx/>
              <a:buChar char="-"/>
            </a:pPr>
            <a:r>
              <a:rPr lang="pl-PL" sz="1600" dirty="0">
                <a:latin typeface="Times New Roman" panose="02020603050405020304" pitchFamily="18" charset="0"/>
                <a:cs typeface="Times New Roman" panose="02020603050405020304" pitchFamily="18" charset="0"/>
              </a:rPr>
              <a:t> jedną z części stroju męskiego stanowi czerwona kamizelka z długim czerwonym kołnierzem zapinana na 8 guzików, zwana </a:t>
            </a:r>
            <a:r>
              <a:rPr lang="pl-PL" sz="1600" dirty="0" err="1">
                <a:latin typeface="Times New Roman" panose="02020603050405020304" pitchFamily="18" charset="0"/>
                <a:cs typeface="Times New Roman" panose="02020603050405020304" pitchFamily="18" charset="0"/>
              </a:rPr>
              <a:t>westą</a:t>
            </a:r>
            <a:endParaRPr lang="pl-PL" sz="1600" dirty="0">
              <a:latin typeface="Times New Roman" panose="02020603050405020304" pitchFamily="18" charset="0"/>
              <a:cs typeface="Times New Roman" panose="02020603050405020304" pitchFamily="18" charset="0"/>
            </a:endParaRPr>
          </a:p>
        </p:txBody>
      </p:sp>
      <p:pic>
        <p:nvPicPr>
          <p:cNvPr id="11" name="Obraz 10">
            <a:extLst>
              <a:ext uri="{FF2B5EF4-FFF2-40B4-BE49-F238E27FC236}">
                <a16:creationId xmlns:a16="http://schemas.microsoft.com/office/drawing/2014/main" id="{B5B6409E-DEB4-48C8-88FD-89C4E5EC9180}"/>
              </a:ext>
            </a:extLst>
          </p:cNvPr>
          <p:cNvPicPr>
            <a:picLocks noChangeAspect="1"/>
          </p:cNvPicPr>
          <p:nvPr/>
        </p:nvPicPr>
        <p:blipFill>
          <a:blip r:embed="rId2" cstate="print"/>
          <a:stretch>
            <a:fillRect/>
          </a:stretch>
        </p:blipFill>
        <p:spPr>
          <a:xfrm>
            <a:off x="628309" y="2175880"/>
            <a:ext cx="3016546" cy="4491052"/>
          </a:xfrm>
          <a:prstGeom prst="rect">
            <a:avLst/>
          </a:prstGeom>
        </p:spPr>
      </p:pic>
      <p:pic>
        <p:nvPicPr>
          <p:cNvPr id="12" name="Obraz 11">
            <a:extLst>
              <a:ext uri="{FF2B5EF4-FFF2-40B4-BE49-F238E27FC236}">
                <a16:creationId xmlns:a16="http://schemas.microsoft.com/office/drawing/2014/main" id="{4FA0C8E6-498C-4D86-9C33-1EB514FFDED1}"/>
              </a:ext>
            </a:extLst>
          </p:cNvPr>
          <p:cNvPicPr>
            <a:picLocks noChangeAspect="1"/>
          </p:cNvPicPr>
          <p:nvPr/>
        </p:nvPicPr>
        <p:blipFill rotWithShape="1">
          <a:blip r:embed="rId3" cstate="print"/>
          <a:srcRect l="462" t="289" r="-462" b="8443"/>
          <a:stretch/>
        </p:blipFill>
        <p:spPr>
          <a:xfrm>
            <a:off x="8647889" y="286412"/>
            <a:ext cx="3034352" cy="4425389"/>
          </a:xfrm>
          <a:prstGeom prst="rect">
            <a:avLst/>
          </a:prstGeom>
        </p:spPr>
      </p:pic>
      <p:cxnSp>
        <p:nvCxnSpPr>
          <p:cNvPr id="9" name="Łącznik prosty ze strzałką 8"/>
          <p:cNvCxnSpPr/>
          <p:nvPr/>
        </p:nvCxnSpPr>
        <p:spPr>
          <a:xfrm>
            <a:off x="8147713" y="859809"/>
            <a:ext cx="2347415" cy="186974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Łącznik prosty ze strzałką 12"/>
          <p:cNvCxnSpPr/>
          <p:nvPr/>
        </p:nvCxnSpPr>
        <p:spPr>
          <a:xfrm flipV="1">
            <a:off x="8079475" y="1665027"/>
            <a:ext cx="1514901" cy="1501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Łącznik prosty ze strzałką 16"/>
          <p:cNvCxnSpPr/>
          <p:nvPr/>
        </p:nvCxnSpPr>
        <p:spPr>
          <a:xfrm flipH="1">
            <a:off x="2388359" y="3452884"/>
            <a:ext cx="2060811" cy="229282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Łącznik prosty ze strzałką 19"/>
          <p:cNvCxnSpPr/>
          <p:nvPr/>
        </p:nvCxnSpPr>
        <p:spPr>
          <a:xfrm flipH="1" flipV="1">
            <a:off x="2661313" y="3862316"/>
            <a:ext cx="1542197" cy="9553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Łącznik prosty ze strzałką 22"/>
          <p:cNvCxnSpPr/>
          <p:nvPr/>
        </p:nvCxnSpPr>
        <p:spPr>
          <a:xfrm flipH="1">
            <a:off x="1787857" y="4667535"/>
            <a:ext cx="2674961" cy="111911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Łącznik prosty ze strzałką 25"/>
          <p:cNvCxnSpPr/>
          <p:nvPr/>
        </p:nvCxnSpPr>
        <p:spPr>
          <a:xfrm flipH="1" flipV="1">
            <a:off x="1937982" y="5049672"/>
            <a:ext cx="2756848" cy="35484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9" name="Łącznik prosty ze strzałką 28"/>
          <p:cNvCxnSpPr/>
          <p:nvPr/>
        </p:nvCxnSpPr>
        <p:spPr>
          <a:xfrm flipH="1" flipV="1">
            <a:off x="1897039" y="4148919"/>
            <a:ext cx="2606723" cy="144666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2" name="Łącznik prosty ze strzałką 31"/>
          <p:cNvCxnSpPr/>
          <p:nvPr/>
        </p:nvCxnSpPr>
        <p:spPr>
          <a:xfrm flipH="1">
            <a:off x="1746913" y="6332561"/>
            <a:ext cx="272955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974129"/>
      </p:ext>
    </p:extLst>
  </p:cSld>
  <p:clrMapOvr>
    <a:masterClrMapping/>
  </p:clrMapOvr>
  <mc:AlternateContent xmlns:mc="http://schemas.openxmlformats.org/markup-compatibility/2006" xmlns:p14="http://schemas.microsoft.com/office/powerpoint/2010/main">
    <mc:Choice Requires="p14">
      <p:transition spd="slow" p14:dur="3400" advTm="64000">
        <p14:reveal/>
      </p:transition>
    </mc:Choice>
    <mc:Fallback xmlns="">
      <p:transition spd="slow" advTm="6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4" presetClass="entr" presetSubtype="16" fill="hold" nodeType="afterEffect">
                                  <p:stCondLst>
                                    <p:cond delay="12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ox(in)">
                                      <p:cBhvr>
                                        <p:cTn id="19" dur="1000"/>
                                        <p:tgtEl>
                                          <p:spTgt spid="7">
                                            <p:txEl>
                                              <p:pRg st="0" end="0"/>
                                            </p:txEl>
                                          </p:spTgt>
                                        </p:tgtEl>
                                      </p:cBhvr>
                                    </p:animEffect>
                                  </p:childTnLst>
                                </p:cTn>
                              </p:par>
                            </p:childTnLst>
                          </p:cTn>
                        </p:par>
                        <p:par>
                          <p:cTn id="20" fill="hold">
                            <p:stCondLst>
                              <p:cond delay="6000"/>
                            </p:stCondLst>
                            <p:childTnLst>
                              <p:par>
                                <p:cTn id="21" presetID="3" presetClass="entr" presetSubtype="10" fill="hold" nodeType="afterEffect">
                                  <p:stCondLst>
                                    <p:cond delay="125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childTnLst>
                          </p:cTn>
                        </p:par>
                        <p:par>
                          <p:cTn id="24" fill="hold">
                            <p:stCondLst>
                              <p:cond delay="7750"/>
                            </p:stCondLst>
                            <p:childTnLst>
                              <p:par>
                                <p:cTn id="25" presetID="4" presetClass="entr" presetSubtype="16" fill="hold" nodeType="afterEffect">
                                  <p:stCondLst>
                                    <p:cond delay="125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ox(in)">
                                      <p:cBhvr>
                                        <p:cTn id="27" dur="1000"/>
                                        <p:tgtEl>
                                          <p:spTgt spid="7">
                                            <p:txEl>
                                              <p:pRg st="1" end="1"/>
                                            </p:txEl>
                                          </p:spTgt>
                                        </p:tgtEl>
                                      </p:cBhvr>
                                    </p:animEffect>
                                  </p:childTnLst>
                                </p:cTn>
                              </p:par>
                            </p:childTnLst>
                          </p:cTn>
                        </p:par>
                        <p:par>
                          <p:cTn id="28" fill="hold">
                            <p:stCondLst>
                              <p:cond delay="10000"/>
                            </p:stCondLst>
                            <p:childTnLst>
                              <p:par>
                                <p:cTn id="29" presetID="3" presetClass="entr" presetSubtype="10" fill="hold" nodeType="afterEffect">
                                  <p:stCondLst>
                                    <p:cond delay="125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par>
                          <p:cTn id="32" fill="hold">
                            <p:stCondLst>
                              <p:cond delay="11750"/>
                            </p:stCondLst>
                            <p:childTnLst>
                              <p:par>
                                <p:cTn id="33" presetID="4" presetClass="entr" presetSubtype="16" fill="hold" nodeType="afterEffect">
                                  <p:stCondLst>
                                    <p:cond delay="125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ox(in)">
                                      <p:cBhvr>
                                        <p:cTn id="35" dur="1000"/>
                                        <p:tgtEl>
                                          <p:spTgt spid="7">
                                            <p:txEl>
                                              <p:pRg st="2" end="2"/>
                                            </p:txEl>
                                          </p:spTgt>
                                        </p:tgtEl>
                                      </p:cBhvr>
                                    </p:animEffect>
                                  </p:childTnLst>
                                </p:cTn>
                              </p:par>
                            </p:childTnLst>
                          </p:cTn>
                        </p:par>
                        <p:par>
                          <p:cTn id="36" fill="hold">
                            <p:stCondLst>
                              <p:cond delay="14000"/>
                            </p:stCondLst>
                            <p:childTnLst>
                              <p:par>
                                <p:cTn id="37" presetID="3" presetClass="entr" presetSubtype="10" fill="hold" nodeType="afterEffect">
                                  <p:stCondLst>
                                    <p:cond delay="125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par>
                          <p:cTn id="40" fill="hold">
                            <p:stCondLst>
                              <p:cond delay="15750"/>
                            </p:stCondLst>
                            <p:childTnLst>
                              <p:par>
                                <p:cTn id="41" presetID="4" presetClass="entr" presetSubtype="16" fill="hold" nodeType="afterEffect">
                                  <p:stCondLst>
                                    <p:cond delay="125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box(in)">
                                      <p:cBhvr>
                                        <p:cTn id="43" dur="1000"/>
                                        <p:tgtEl>
                                          <p:spTgt spid="7">
                                            <p:txEl>
                                              <p:pRg st="3" end="3"/>
                                            </p:txEl>
                                          </p:spTgt>
                                        </p:tgtEl>
                                      </p:cBhvr>
                                    </p:animEffect>
                                  </p:childTnLst>
                                </p:cTn>
                              </p:par>
                            </p:childTnLst>
                          </p:cTn>
                        </p:par>
                        <p:par>
                          <p:cTn id="44" fill="hold">
                            <p:stCondLst>
                              <p:cond delay="18000"/>
                            </p:stCondLst>
                            <p:childTnLst>
                              <p:par>
                                <p:cTn id="45" presetID="3" presetClass="entr" presetSubtype="10" fill="hold" nodeType="afterEffect">
                                  <p:stCondLst>
                                    <p:cond delay="125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par>
                          <p:cTn id="48" fill="hold">
                            <p:stCondLst>
                              <p:cond delay="19750"/>
                            </p:stCondLst>
                            <p:childTnLst>
                              <p:par>
                                <p:cTn id="49" presetID="4" presetClass="entr" presetSubtype="16" fill="hold" nodeType="afterEffect">
                                  <p:stCondLst>
                                    <p:cond delay="125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box(in)">
                                      <p:cBhvr>
                                        <p:cTn id="51" dur="1000"/>
                                        <p:tgtEl>
                                          <p:spTgt spid="7">
                                            <p:txEl>
                                              <p:pRg st="4" end="4"/>
                                            </p:txEl>
                                          </p:spTgt>
                                        </p:tgtEl>
                                      </p:cBhvr>
                                    </p:animEffect>
                                  </p:childTnLst>
                                </p:cTn>
                              </p:par>
                            </p:childTnLst>
                          </p:cTn>
                        </p:par>
                        <p:par>
                          <p:cTn id="52" fill="hold">
                            <p:stCondLst>
                              <p:cond delay="22000"/>
                            </p:stCondLst>
                            <p:childTnLst>
                              <p:par>
                                <p:cTn id="53" presetID="3" presetClass="entr" presetSubtype="10" fill="hold" nodeType="afterEffect">
                                  <p:stCondLst>
                                    <p:cond delay="125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childTnLst>
                          </p:cTn>
                        </p:par>
                        <p:par>
                          <p:cTn id="56" fill="hold">
                            <p:stCondLst>
                              <p:cond delay="23750"/>
                            </p:stCondLst>
                            <p:childTnLst>
                              <p:par>
                                <p:cTn id="57" presetID="4" presetClass="entr" presetSubtype="16" fill="hold" nodeType="afterEffect">
                                  <p:stCondLst>
                                    <p:cond delay="1250"/>
                                  </p:stCondLst>
                                  <p:childTnLst>
                                    <p:set>
                                      <p:cBhvr>
                                        <p:cTn id="58" dur="1" fill="hold">
                                          <p:stCondLst>
                                            <p:cond delay="0"/>
                                          </p:stCondLst>
                                        </p:cTn>
                                        <p:tgtEl>
                                          <p:spTgt spid="7">
                                            <p:txEl>
                                              <p:pRg st="5" end="5"/>
                                            </p:txEl>
                                          </p:spTgt>
                                        </p:tgtEl>
                                        <p:attrNameLst>
                                          <p:attrName>style.visibility</p:attrName>
                                        </p:attrNameLst>
                                      </p:cBhvr>
                                      <p:to>
                                        <p:strVal val="visible"/>
                                      </p:to>
                                    </p:set>
                                    <p:animEffect transition="in" filter="box(in)">
                                      <p:cBhvr>
                                        <p:cTn id="59" dur="1000"/>
                                        <p:tgtEl>
                                          <p:spTgt spid="7">
                                            <p:txEl>
                                              <p:pRg st="5" end="5"/>
                                            </p:txEl>
                                          </p:spTgt>
                                        </p:tgtEl>
                                      </p:cBhvr>
                                    </p:animEffect>
                                  </p:childTnLst>
                                </p:cTn>
                              </p:par>
                            </p:childTnLst>
                          </p:cTn>
                        </p:par>
                        <p:par>
                          <p:cTn id="60" fill="hold">
                            <p:stCondLst>
                              <p:cond delay="26000"/>
                            </p:stCondLst>
                            <p:childTnLst>
                              <p:par>
                                <p:cTn id="61" presetID="3" presetClass="entr" presetSubtype="10" fill="hold" nodeType="afterEffect">
                                  <p:stCondLst>
                                    <p:cond delay="1250"/>
                                  </p:stCondLst>
                                  <p:childTnLst>
                                    <p:set>
                                      <p:cBhvr>
                                        <p:cTn id="62" dur="1" fill="hold">
                                          <p:stCondLst>
                                            <p:cond delay="0"/>
                                          </p:stCondLst>
                                        </p:cTn>
                                        <p:tgtEl>
                                          <p:spTgt spid="32"/>
                                        </p:tgtEl>
                                        <p:attrNameLst>
                                          <p:attrName>style.visibility</p:attrName>
                                        </p:attrNameLst>
                                      </p:cBhvr>
                                      <p:to>
                                        <p:strVal val="visible"/>
                                      </p:to>
                                    </p:set>
                                    <p:animEffect transition="in" filter="blinds(horizontal)">
                                      <p:cBhvr>
                                        <p:cTn id="63" dur="500"/>
                                        <p:tgtEl>
                                          <p:spTgt spid="32"/>
                                        </p:tgtEl>
                                      </p:cBhvr>
                                    </p:animEffect>
                                  </p:childTnLst>
                                </p:cTn>
                              </p:par>
                            </p:childTnLst>
                          </p:cTn>
                        </p:par>
                        <p:par>
                          <p:cTn id="64" fill="hold">
                            <p:stCondLst>
                              <p:cond delay="27750"/>
                            </p:stCondLst>
                            <p:childTnLst>
                              <p:par>
                                <p:cTn id="65" presetID="4" presetClass="entr" presetSubtype="16" fill="hold" nodeType="afterEffect">
                                  <p:stCondLst>
                                    <p:cond delay="125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box(in)">
                                      <p:cBhvr>
                                        <p:cTn id="67" dur="1000"/>
                                        <p:tgtEl>
                                          <p:spTgt spid="7">
                                            <p:txEl>
                                              <p:pRg st="6" end="6"/>
                                            </p:txEl>
                                          </p:spTgt>
                                        </p:tgtEl>
                                      </p:cBhvr>
                                    </p:animEffect>
                                  </p:childTnLst>
                                </p:cTn>
                              </p:par>
                            </p:childTnLst>
                          </p:cTn>
                        </p:par>
                        <p:par>
                          <p:cTn id="68" fill="hold">
                            <p:stCondLst>
                              <p:cond delay="30000"/>
                            </p:stCondLst>
                            <p:childTnLst>
                              <p:par>
                                <p:cTn id="69" presetID="42" presetClass="entr" presetSubtype="0" fill="hold" nodeType="afterEffect">
                                  <p:stCondLst>
                                    <p:cond delay="1100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42000"/>
                            </p:stCondLst>
                            <p:childTnLst>
                              <p:par>
                                <p:cTn id="75" presetID="3" presetClass="entr" presetSubtype="10" fill="hold" nodeType="afterEffect">
                                  <p:stCondLst>
                                    <p:cond delay="750"/>
                                  </p:stCondLst>
                                  <p:childTnLst>
                                    <p:set>
                                      <p:cBhvr>
                                        <p:cTn id="76" dur="1" fill="hold">
                                          <p:stCondLst>
                                            <p:cond delay="0"/>
                                          </p:stCondLst>
                                        </p:cTn>
                                        <p:tgtEl>
                                          <p:spTgt spid="10">
                                            <p:txEl>
                                              <p:pRg st="0" end="0"/>
                                            </p:txEl>
                                          </p:spTgt>
                                        </p:tgtEl>
                                        <p:attrNameLst>
                                          <p:attrName>style.visibility</p:attrName>
                                        </p:attrNameLst>
                                      </p:cBhvr>
                                      <p:to>
                                        <p:strVal val="visible"/>
                                      </p:to>
                                    </p:set>
                                    <p:animEffect transition="in" filter="blinds(horizontal)">
                                      <p:cBhvr>
                                        <p:cTn id="77" dur="1000"/>
                                        <p:tgtEl>
                                          <p:spTgt spid="10">
                                            <p:txEl>
                                              <p:pRg st="0" end="0"/>
                                            </p:txEl>
                                          </p:spTgt>
                                        </p:tgtEl>
                                      </p:cBhvr>
                                    </p:animEffect>
                                  </p:childTnLst>
                                </p:cTn>
                              </p:par>
                            </p:childTnLst>
                          </p:cTn>
                        </p:par>
                        <p:par>
                          <p:cTn id="78" fill="hold">
                            <p:stCondLst>
                              <p:cond delay="43750"/>
                            </p:stCondLst>
                            <p:childTnLst>
                              <p:par>
                                <p:cTn id="79" presetID="3" presetClass="entr" presetSubtype="10"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linds(horizontal)">
                                      <p:cBhvr>
                                        <p:cTn id="81" dur="500"/>
                                        <p:tgtEl>
                                          <p:spTgt spid="9"/>
                                        </p:tgtEl>
                                      </p:cBhvr>
                                    </p:animEffect>
                                  </p:childTnLst>
                                </p:cTn>
                              </p:par>
                            </p:childTnLst>
                          </p:cTn>
                        </p:par>
                        <p:par>
                          <p:cTn id="82" fill="hold">
                            <p:stCondLst>
                              <p:cond delay="44250"/>
                            </p:stCondLst>
                            <p:childTnLst>
                              <p:par>
                                <p:cTn id="83" presetID="3" presetClass="entr" presetSubtype="10" fill="hold" nodeType="afterEffect">
                                  <p:stCondLst>
                                    <p:cond delay="750"/>
                                  </p:stCondLst>
                                  <p:childTnLst>
                                    <p:set>
                                      <p:cBhvr>
                                        <p:cTn id="84" dur="1" fill="hold">
                                          <p:stCondLst>
                                            <p:cond delay="0"/>
                                          </p:stCondLst>
                                        </p:cTn>
                                        <p:tgtEl>
                                          <p:spTgt spid="10">
                                            <p:txEl>
                                              <p:pRg st="1" end="1"/>
                                            </p:txEl>
                                          </p:spTgt>
                                        </p:tgtEl>
                                        <p:attrNameLst>
                                          <p:attrName>style.visibility</p:attrName>
                                        </p:attrNameLst>
                                      </p:cBhvr>
                                      <p:to>
                                        <p:strVal val="visible"/>
                                      </p:to>
                                    </p:set>
                                    <p:animEffect transition="in" filter="blinds(horizontal)">
                                      <p:cBhvr>
                                        <p:cTn id="85" dur="1000"/>
                                        <p:tgtEl>
                                          <p:spTgt spid="10">
                                            <p:txEl>
                                              <p:pRg st="1" end="1"/>
                                            </p:txEl>
                                          </p:spTgt>
                                        </p:tgtEl>
                                      </p:cBhvr>
                                    </p:animEffect>
                                  </p:childTnLst>
                                </p:cTn>
                              </p:par>
                            </p:childTnLst>
                          </p:cTn>
                        </p:par>
                        <p:par>
                          <p:cTn id="86" fill="hold">
                            <p:stCondLst>
                              <p:cond delay="46000"/>
                            </p:stCondLst>
                            <p:childTnLst>
                              <p:par>
                                <p:cTn id="87" presetID="3" presetClass="entr" presetSubtype="10" fill="hold" nodeType="afterEffect">
                                  <p:stCondLst>
                                    <p:cond delay="750"/>
                                  </p:stCondLst>
                                  <p:childTnLst>
                                    <p:set>
                                      <p:cBhvr>
                                        <p:cTn id="88" dur="1" fill="hold">
                                          <p:stCondLst>
                                            <p:cond delay="0"/>
                                          </p:stCondLst>
                                        </p:cTn>
                                        <p:tgtEl>
                                          <p:spTgt spid="13"/>
                                        </p:tgtEl>
                                        <p:attrNameLst>
                                          <p:attrName>style.visibility</p:attrName>
                                        </p:attrNameLst>
                                      </p:cBhvr>
                                      <p:to>
                                        <p:strVal val="visible"/>
                                      </p:to>
                                    </p:set>
                                    <p:animEffect transition="in" filter="blinds(horizontal)">
                                      <p:cBhvr>
                                        <p:cTn id="89" dur="500"/>
                                        <p:tgtEl>
                                          <p:spTgt spid="13"/>
                                        </p:tgtEl>
                                      </p:cBhvr>
                                    </p:animEffect>
                                  </p:childTnLst>
                                </p:cTn>
                              </p:par>
                            </p:childTnLst>
                          </p:cTn>
                        </p:par>
                        <p:par>
                          <p:cTn id="90" fill="hold">
                            <p:stCondLst>
                              <p:cond delay="47250"/>
                            </p:stCondLst>
                            <p:childTnLst>
                              <p:par>
                                <p:cTn id="91" presetID="3" presetClass="entr" presetSubtype="10" fill="hold" nodeType="afterEffect">
                                  <p:stCondLst>
                                    <p:cond delay="750"/>
                                  </p:stCondLst>
                                  <p:childTnLst>
                                    <p:set>
                                      <p:cBhvr>
                                        <p:cTn id="92" dur="1" fill="hold">
                                          <p:stCondLst>
                                            <p:cond delay="0"/>
                                          </p:stCondLst>
                                        </p:cTn>
                                        <p:tgtEl>
                                          <p:spTgt spid="10">
                                            <p:txEl>
                                              <p:pRg st="2" end="2"/>
                                            </p:txEl>
                                          </p:spTgt>
                                        </p:tgtEl>
                                        <p:attrNameLst>
                                          <p:attrName>style.visibility</p:attrName>
                                        </p:attrNameLst>
                                      </p:cBhvr>
                                      <p:to>
                                        <p:strVal val="visible"/>
                                      </p:to>
                                    </p:set>
                                    <p:animEffect transition="in" filter="blinds(horizontal)">
                                      <p:cBhvr>
                                        <p:cTn id="93"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586BEE-6238-4D0C-8802-244D99738463}"/>
              </a:ext>
            </a:extLst>
          </p:cNvPr>
          <p:cNvSpPr>
            <a:spLocks noGrp="1"/>
          </p:cNvSpPr>
          <p:nvPr>
            <p:ph type="title"/>
          </p:nvPr>
        </p:nvSpPr>
        <p:spPr>
          <a:xfrm>
            <a:off x="270622" y="561901"/>
            <a:ext cx="3689682" cy="680484"/>
          </a:xfrm>
        </p:spPr>
        <p:txBody>
          <a:bodyPr/>
          <a:lstStyle/>
          <a:p>
            <a:r>
              <a:rPr lang="pl-PL" dirty="0">
                <a:latin typeface="Monotype Corsiva" panose="03010101010201010101" pitchFamily="66" charset="0"/>
              </a:rPr>
              <a:t>STROJE ŚLĄSKIE</a:t>
            </a:r>
          </a:p>
        </p:txBody>
      </p:sp>
      <p:sp>
        <p:nvSpPr>
          <p:cNvPr id="6" name="pole tekstowe 5">
            <a:extLst>
              <a:ext uri="{FF2B5EF4-FFF2-40B4-BE49-F238E27FC236}">
                <a16:creationId xmlns:a16="http://schemas.microsoft.com/office/drawing/2014/main" id="{4826C551-909E-42D7-AE5E-64BBAE8764D2}"/>
              </a:ext>
            </a:extLst>
          </p:cNvPr>
          <p:cNvSpPr txBox="1"/>
          <p:nvPr/>
        </p:nvSpPr>
        <p:spPr>
          <a:xfrm>
            <a:off x="464024" y="5054760"/>
            <a:ext cx="4135272" cy="830997"/>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Bytomski</a:t>
            </a:r>
          </a:p>
          <a:p>
            <a:pPr algn="ctr"/>
            <a:r>
              <a:rPr lang="pl-PL" sz="1600" dirty="0">
                <a:latin typeface="Times New Roman" panose="02020603050405020304" pitchFamily="18" charset="0"/>
                <a:cs typeface="Times New Roman" panose="02020603050405020304" pitchFamily="18" charset="0"/>
              </a:rPr>
              <a:t>- męskie skórzane spodnie szyto z żółtej irchy, zwane są </a:t>
            </a:r>
            <a:r>
              <a:rPr lang="pl-PL" sz="1600" dirty="0" err="1">
                <a:latin typeface="Times New Roman" panose="02020603050405020304" pitchFamily="18" charset="0"/>
                <a:cs typeface="Times New Roman" panose="02020603050405020304" pitchFamily="18" charset="0"/>
              </a:rPr>
              <a:t>jeleniokami</a:t>
            </a:r>
            <a:endParaRPr lang="pl-PL" sz="1600" dirty="0">
              <a:latin typeface="Times New Roman" panose="02020603050405020304" pitchFamily="18" charset="0"/>
              <a:cs typeface="Times New Roman" panose="02020603050405020304" pitchFamily="18" charset="0"/>
            </a:endParaRPr>
          </a:p>
        </p:txBody>
      </p:sp>
      <p:pic>
        <p:nvPicPr>
          <p:cNvPr id="7" name="Obraz 6">
            <a:extLst>
              <a:ext uri="{FF2B5EF4-FFF2-40B4-BE49-F238E27FC236}">
                <a16:creationId xmlns:a16="http://schemas.microsoft.com/office/drawing/2014/main" id="{B77AA508-C57E-44BC-AD9B-AF72C96B4F60}"/>
              </a:ext>
            </a:extLst>
          </p:cNvPr>
          <p:cNvPicPr>
            <a:picLocks noChangeAspect="1"/>
          </p:cNvPicPr>
          <p:nvPr/>
        </p:nvPicPr>
        <p:blipFill>
          <a:blip r:embed="rId2" cstate="print"/>
          <a:stretch>
            <a:fillRect/>
          </a:stretch>
        </p:blipFill>
        <p:spPr>
          <a:xfrm>
            <a:off x="123106" y="2305928"/>
            <a:ext cx="5318160" cy="2659080"/>
          </a:xfrm>
          <a:prstGeom prst="rect">
            <a:avLst/>
          </a:prstGeom>
        </p:spPr>
      </p:pic>
      <p:pic>
        <p:nvPicPr>
          <p:cNvPr id="8" name="Obraz 7">
            <a:extLst>
              <a:ext uri="{FF2B5EF4-FFF2-40B4-BE49-F238E27FC236}">
                <a16:creationId xmlns:a16="http://schemas.microsoft.com/office/drawing/2014/main" id="{DC52FF97-50A9-414D-8C8E-88A4490EB015}"/>
              </a:ext>
            </a:extLst>
          </p:cNvPr>
          <p:cNvPicPr>
            <a:picLocks noChangeAspect="1"/>
          </p:cNvPicPr>
          <p:nvPr/>
        </p:nvPicPr>
        <p:blipFill>
          <a:blip r:embed="rId3" cstate="print"/>
          <a:stretch>
            <a:fillRect/>
          </a:stretch>
        </p:blipFill>
        <p:spPr>
          <a:xfrm>
            <a:off x="6580211" y="2764920"/>
            <a:ext cx="3829584" cy="1914792"/>
          </a:xfrm>
          <a:prstGeom prst="rect">
            <a:avLst/>
          </a:prstGeom>
        </p:spPr>
      </p:pic>
      <p:sp>
        <p:nvSpPr>
          <p:cNvPr id="10" name="pole tekstowe 9">
            <a:extLst>
              <a:ext uri="{FF2B5EF4-FFF2-40B4-BE49-F238E27FC236}">
                <a16:creationId xmlns:a16="http://schemas.microsoft.com/office/drawing/2014/main" id="{3A636331-23D1-49AE-958A-DA5CE79E7E28}"/>
              </a:ext>
            </a:extLst>
          </p:cNvPr>
          <p:cNvSpPr txBox="1"/>
          <p:nvPr/>
        </p:nvSpPr>
        <p:spPr>
          <a:xfrm>
            <a:off x="6105098" y="4835897"/>
            <a:ext cx="6086902" cy="1815882"/>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Cieszyński</a:t>
            </a:r>
          </a:p>
          <a:p>
            <a:pPr algn="ctr">
              <a:buFontTx/>
              <a:buChar char="-"/>
            </a:pPr>
            <a:r>
              <a:rPr lang="pl-PL" sz="1600" dirty="0">
                <a:latin typeface="Times New Roman" panose="02020603050405020304" pitchFamily="18" charset="0"/>
                <a:cs typeface="Times New Roman" panose="02020603050405020304" pitchFamily="18" charset="0"/>
              </a:rPr>
              <a:t>na tradycyjny strój składały się ubrania szyte z drogich, fabrycznych tkanin</a:t>
            </a:r>
          </a:p>
          <a:p>
            <a:pPr algn="ctr">
              <a:buFontTx/>
              <a:buChar char="-"/>
            </a:pPr>
            <a:r>
              <a:rPr lang="pl-PL" sz="1600" dirty="0">
                <a:latin typeface="Times New Roman" panose="02020603050405020304" pitchFamily="18" charset="0"/>
                <a:cs typeface="Times New Roman" panose="02020603050405020304" pitchFamily="18" charset="0"/>
              </a:rPr>
              <a:t> ubiory panny i mężatki odróżniało nakrycie głowy, panny chodziły z odsłoniętą głową, a ozdobą warkocza była wstążka (</a:t>
            </a:r>
            <a:r>
              <a:rPr lang="pl-PL" sz="1600" dirty="0" err="1">
                <a:latin typeface="Times New Roman" panose="02020603050405020304" pitchFamily="18" charset="0"/>
                <a:cs typeface="Times New Roman" panose="02020603050405020304" pitchFamily="18" charset="0"/>
              </a:rPr>
              <a:t>bandla</a:t>
            </a:r>
            <a:r>
              <a:rPr lang="pl-PL" sz="1600" dirty="0">
                <a:latin typeface="Times New Roman" panose="02020603050405020304" pitchFamily="18" charset="0"/>
                <a:cs typeface="Times New Roman" panose="02020603050405020304" pitchFamily="18" charset="0"/>
              </a:rPr>
              <a:t>)</a:t>
            </a:r>
          </a:p>
          <a:p>
            <a:pPr algn="ctr">
              <a:buFontTx/>
              <a:buChar char="-"/>
            </a:pPr>
            <a:r>
              <a:rPr lang="pl-PL" sz="1600" dirty="0">
                <a:latin typeface="Times New Roman" panose="02020603050405020304" pitchFamily="18" charset="0"/>
                <a:cs typeface="Times New Roman" panose="02020603050405020304" pitchFamily="18" charset="0"/>
              </a:rPr>
              <a:t> mężatki nosiły czepek, osłonięty chustką</a:t>
            </a:r>
          </a:p>
          <a:p>
            <a:pPr algn="ctr">
              <a:buFontTx/>
              <a:buChar char="-"/>
            </a:pPr>
            <a:r>
              <a:rPr lang="pl-PL" sz="1600" dirty="0">
                <a:latin typeface="Times New Roman" panose="02020603050405020304" pitchFamily="18" charset="0"/>
                <a:cs typeface="Times New Roman" panose="02020603050405020304" pitchFamily="18" charset="0"/>
              </a:rPr>
              <a:t> starsze kobiety zakładały ponadto płócienne chusty</a:t>
            </a:r>
          </a:p>
        </p:txBody>
      </p:sp>
      <p:pic>
        <p:nvPicPr>
          <p:cNvPr id="11" name="Obraz 10">
            <a:extLst>
              <a:ext uri="{FF2B5EF4-FFF2-40B4-BE49-F238E27FC236}">
                <a16:creationId xmlns:a16="http://schemas.microsoft.com/office/drawing/2014/main" id="{B660A820-FAA6-4D6F-AAEA-D68C8177E320}"/>
              </a:ext>
            </a:extLst>
          </p:cNvPr>
          <p:cNvPicPr>
            <a:picLocks noChangeAspect="1"/>
          </p:cNvPicPr>
          <p:nvPr/>
        </p:nvPicPr>
        <p:blipFill>
          <a:blip r:embed="rId4" cstate="print"/>
          <a:stretch>
            <a:fillRect/>
          </a:stretch>
        </p:blipFill>
        <p:spPr>
          <a:xfrm>
            <a:off x="8136722" y="318826"/>
            <a:ext cx="3729632" cy="1864816"/>
          </a:xfrm>
          <a:prstGeom prst="rect">
            <a:avLst/>
          </a:prstGeom>
        </p:spPr>
      </p:pic>
      <p:sp>
        <p:nvSpPr>
          <p:cNvPr id="13" name="pole tekstowe 12">
            <a:extLst>
              <a:ext uri="{FF2B5EF4-FFF2-40B4-BE49-F238E27FC236}">
                <a16:creationId xmlns:a16="http://schemas.microsoft.com/office/drawing/2014/main" id="{EB9B5627-8692-4DBB-9DE5-4715C6B156F7}"/>
              </a:ext>
            </a:extLst>
          </p:cNvPr>
          <p:cNvSpPr txBox="1"/>
          <p:nvPr/>
        </p:nvSpPr>
        <p:spPr>
          <a:xfrm>
            <a:off x="4222832" y="206221"/>
            <a:ext cx="3666902" cy="2062103"/>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Dolnośląski</a:t>
            </a:r>
          </a:p>
          <a:p>
            <a:pPr algn="ctr">
              <a:buFontTx/>
              <a:buChar char="-"/>
            </a:pPr>
            <a:r>
              <a:rPr lang="pl-PL" sz="1600" dirty="0">
                <a:latin typeface="Times New Roman" panose="02020603050405020304" pitchFamily="18" charset="0"/>
                <a:cs typeface="Times New Roman" panose="02020603050405020304" pitchFamily="18" charset="0"/>
              </a:rPr>
              <a:t>głowę dziewczyny przystraja czepek uszyty z kosztownej tkaniny, ozdobiony haftem, cekinami i koronką, przewiązany z tyłu wstążką upiętą w kokardę</a:t>
            </a:r>
          </a:p>
          <a:p>
            <a:pPr algn="ctr">
              <a:buFontTx/>
              <a:buChar char="-"/>
            </a:pPr>
            <a:r>
              <a:rPr lang="pl-PL" sz="1600" dirty="0">
                <a:latin typeface="Times New Roman" panose="02020603050405020304" pitchFamily="18" charset="0"/>
                <a:cs typeface="Times New Roman" panose="02020603050405020304" pitchFamily="18" charset="0"/>
              </a:rPr>
              <a:t> najbardziej efektowną i najdroższą częścią stroju męskiego jest kamizelka noszona pod obszernym płaszczem </a:t>
            </a:r>
          </a:p>
        </p:txBody>
      </p:sp>
      <p:cxnSp>
        <p:nvCxnSpPr>
          <p:cNvPr id="12" name="Łącznik prosty ze strzałką 11"/>
          <p:cNvCxnSpPr/>
          <p:nvPr/>
        </p:nvCxnSpPr>
        <p:spPr>
          <a:xfrm>
            <a:off x="7601803" y="777922"/>
            <a:ext cx="105087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Łącznik prosty ze strzałką 13"/>
          <p:cNvCxnSpPr/>
          <p:nvPr/>
        </p:nvCxnSpPr>
        <p:spPr>
          <a:xfrm flipV="1">
            <a:off x="7607899" y="691362"/>
            <a:ext cx="1774209" cy="109181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Łącznik prosty ze strzałką 17"/>
          <p:cNvCxnSpPr/>
          <p:nvPr/>
        </p:nvCxnSpPr>
        <p:spPr>
          <a:xfrm flipV="1">
            <a:off x="6387152" y="3657600"/>
            <a:ext cx="791570" cy="150125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Łącznik prosty ze strzałką 18"/>
          <p:cNvCxnSpPr/>
          <p:nvPr/>
        </p:nvCxnSpPr>
        <p:spPr>
          <a:xfrm flipH="1" flipV="1">
            <a:off x="10181230" y="3043451"/>
            <a:ext cx="1733266" cy="25657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Łącznik prosty ze strzałką 21"/>
          <p:cNvCxnSpPr/>
          <p:nvPr/>
        </p:nvCxnSpPr>
        <p:spPr>
          <a:xfrm flipV="1">
            <a:off x="8311487" y="3073021"/>
            <a:ext cx="84162" cy="321859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Łącznik prosty ze strzałką 23"/>
          <p:cNvCxnSpPr/>
          <p:nvPr/>
        </p:nvCxnSpPr>
        <p:spPr>
          <a:xfrm flipH="1" flipV="1">
            <a:off x="6824239" y="3125861"/>
            <a:ext cx="122829" cy="33437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7" name="Łącznik prosty ze strzałką 26"/>
          <p:cNvCxnSpPr/>
          <p:nvPr/>
        </p:nvCxnSpPr>
        <p:spPr>
          <a:xfrm flipV="1">
            <a:off x="643720" y="4148919"/>
            <a:ext cx="229737" cy="131246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6724586"/>
      </p:ext>
    </p:extLst>
  </p:cSld>
  <p:clrMapOvr>
    <a:masterClrMapping/>
  </p:clrMapOvr>
  <mc:AlternateContent xmlns:mc="http://schemas.openxmlformats.org/markup-compatibility/2006" xmlns:p14="http://schemas.microsoft.com/office/powerpoint/2010/main">
    <mc:Choice Requires="p14">
      <p:transition spd="slow" p14:dur="3400" advTm="60000">
        <p14:reveal/>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2" presetClass="entr" presetSubtype="4" fill="hold" nodeType="afterEffect">
                                  <p:stCondLst>
                                    <p:cond delay="75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500"/>
                            </p:stCondLst>
                            <p:childTnLst>
                              <p:par>
                                <p:cTn id="22" presetID="2" presetClass="entr" presetSubtype="4" fill="hold" nodeType="after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7250"/>
                            </p:stCondLst>
                            <p:childTnLst>
                              <p:par>
                                <p:cTn id="27" presetID="2" presetClass="entr" presetSubtype="4" fill="hold" nodeType="afterEffect">
                                  <p:stCondLst>
                                    <p:cond delay="75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9000"/>
                            </p:stCondLst>
                            <p:childTnLst>
                              <p:par>
                                <p:cTn id="32" presetID="2" presetClass="entr" presetSubtype="4" fill="hold" nodeType="afterEffect">
                                  <p:stCondLst>
                                    <p:cond delay="75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ppt_x"/>
                                          </p:val>
                                        </p:tav>
                                        <p:tav tm="100000">
                                          <p:val>
                                            <p:strVal val="#ppt_x"/>
                                          </p:val>
                                        </p:tav>
                                      </p:tavLst>
                                    </p:anim>
                                    <p:anim calcmode="lin" valueType="num">
                                      <p:cBhvr additive="base">
                                        <p:cTn id="35" dur="1000" fill="hold"/>
                                        <p:tgtEl>
                                          <p:spTgt spid="14"/>
                                        </p:tgtEl>
                                        <p:attrNameLst>
                                          <p:attrName>ppt_y</p:attrName>
                                        </p:attrNameLst>
                                      </p:cBhvr>
                                      <p:tavLst>
                                        <p:tav tm="0">
                                          <p:val>
                                            <p:strVal val="1+#ppt_h/2"/>
                                          </p:val>
                                        </p:tav>
                                        <p:tav tm="100000">
                                          <p:val>
                                            <p:strVal val="#ppt_y"/>
                                          </p:val>
                                        </p:tav>
                                      </p:tavLst>
                                    </p:anim>
                                  </p:childTnLst>
                                </p:cTn>
                              </p:par>
                            </p:childTnLst>
                          </p:cTn>
                        </p:par>
                        <p:par>
                          <p:cTn id="36" fill="hold">
                            <p:stCondLst>
                              <p:cond delay="10750"/>
                            </p:stCondLst>
                            <p:childTnLst>
                              <p:par>
                                <p:cTn id="37" presetID="2" presetClass="entr" presetSubtype="4" fill="hold" nodeType="afterEffect">
                                  <p:stCondLst>
                                    <p:cond delay="750"/>
                                  </p:stCondLst>
                                  <p:childTnLst>
                                    <p:set>
                                      <p:cBhvr>
                                        <p:cTn id="38" dur="1" fill="hold">
                                          <p:stCondLst>
                                            <p:cond delay="0"/>
                                          </p:stCondLst>
                                        </p:cTn>
                                        <p:tgtEl>
                                          <p:spTgt spid="13">
                                            <p:txEl>
                                              <p:pRg st="2" end="2"/>
                                            </p:txEl>
                                          </p:spTgt>
                                        </p:tgtEl>
                                        <p:attrNameLst>
                                          <p:attrName>style.visibility</p:attrName>
                                        </p:attrNameLst>
                                      </p:cBhvr>
                                      <p:to>
                                        <p:strVal val="visible"/>
                                      </p:to>
                                    </p:set>
                                    <p:anim calcmode="lin" valueType="num">
                                      <p:cBhvr additive="base">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2500"/>
                            </p:stCondLst>
                            <p:childTnLst>
                              <p:par>
                                <p:cTn id="42" presetID="42" presetClass="entr" presetSubtype="0" fill="hold" nodeType="afterEffect">
                                  <p:stCondLst>
                                    <p:cond delay="90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22500"/>
                            </p:stCondLst>
                            <p:childTnLst>
                              <p:par>
                                <p:cTn id="48" presetID="8" presetClass="entr" presetSubtype="16" fill="hold" nodeType="afterEffect">
                                  <p:stCondLst>
                                    <p:cond delay="75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diamond(in)">
                                      <p:cBhvr>
                                        <p:cTn id="50" dur="1000"/>
                                        <p:tgtEl>
                                          <p:spTgt spid="10">
                                            <p:txEl>
                                              <p:pRg st="0" end="0"/>
                                            </p:txEl>
                                          </p:spTgt>
                                        </p:tgtEl>
                                      </p:cBhvr>
                                    </p:animEffect>
                                  </p:childTnLst>
                                </p:cTn>
                              </p:par>
                            </p:childTnLst>
                          </p:cTn>
                        </p:par>
                        <p:par>
                          <p:cTn id="51" fill="hold">
                            <p:stCondLst>
                              <p:cond delay="24250"/>
                            </p:stCondLst>
                            <p:childTnLst>
                              <p:par>
                                <p:cTn id="52" presetID="8" presetClass="entr" presetSubtype="16" fill="hold" nodeType="afterEffect">
                                  <p:stCondLst>
                                    <p:cond delay="750"/>
                                  </p:stCondLst>
                                  <p:childTnLst>
                                    <p:set>
                                      <p:cBhvr>
                                        <p:cTn id="53" dur="1" fill="hold">
                                          <p:stCondLst>
                                            <p:cond delay="0"/>
                                          </p:stCondLst>
                                        </p:cTn>
                                        <p:tgtEl>
                                          <p:spTgt spid="18"/>
                                        </p:tgtEl>
                                        <p:attrNameLst>
                                          <p:attrName>style.visibility</p:attrName>
                                        </p:attrNameLst>
                                      </p:cBhvr>
                                      <p:to>
                                        <p:strVal val="visible"/>
                                      </p:to>
                                    </p:set>
                                    <p:animEffect transition="in" filter="diamond(in)">
                                      <p:cBhvr>
                                        <p:cTn id="54" dur="500"/>
                                        <p:tgtEl>
                                          <p:spTgt spid="18"/>
                                        </p:tgtEl>
                                      </p:cBhvr>
                                    </p:animEffect>
                                  </p:childTnLst>
                                </p:cTn>
                              </p:par>
                            </p:childTnLst>
                          </p:cTn>
                        </p:par>
                        <p:par>
                          <p:cTn id="55" fill="hold">
                            <p:stCondLst>
                              <p:cond delay="25500"/>
                            </p:stCondLst>
                            <p:childTnLst>
                              <p:par>
                                <p:cTn id="56" presetID="8" presetClass="entr" presetSubtype="16" fill="hold" nodeType="afterEffect">
                                  <p:stCondLst>
                                    <p:cond delay="750"/>
                                  </p:stCondLst>
                                  <p:childTnLst>
                                    <p:set>
                                      <p:cBhvr>
                                        <p:cTn id="57" dur="1" fill="hold">
                                          <p:stCondLst>
                                            <p:cond delay="0"/>
                                          </p:stCondLst>
                                        </p:cTn>
                                        <p:tgtEl>
                                          <p:spTgt spid="10">
                                            <p:txEl>
                                              <p:pRg st="1" end="1"/>
                                            </p:txEl>
                                          </p:spTgt>
                                        </p:tgtEl>
                                        <p:attrNameLst>
                                          <p:attrName>style.visibility</p:attrName>
                                        </p:attrNameLst>
                                      </p:cBhvr>
                                      <p:to>
                                        <p:strVal val="visible"/>
                                      </p:to>
                                    </p:set>
                                    <p:animEffect transition="in" filter="diamond(in)">
                                      <p:cBhvr>
                                        <p:cTn id="58" dur="1000"/>
                                        <p:tgtEl>
                                          <p:spTgt spid="10">
                                            <p:txEl>
                                              <p:pRg st="1" end="1"/>
                                            </p:txEl>
                                          </p:spTgt>
                                        </p:tgtEl>
                                      </p:cBhvr>
                                    </p:animEffect>
                                  </p:childTnLst>
                                </p:cTn>
                              </p:par>
                            </p:childTnLst>
                          </p:cTn>
                        </p:par>
                        <p:par>
                          <p:cTn id="59" fill="hold">
                            <p:stCondLst>
                              <p:cond delay="27250"/>
                            </p:stCondLst>
                            <p:childTnLst>
                              <p:par>
                                <p:cTn id="60" presetID="8" presetClass="entr" presetSubtype="16" fill="hold" nodeType="afterEffect">
                                  <p:stCondLst>
                                    <p:cond delay="750"/>
                                  </p:stCondLst>
                                  <p:childTnLst>
                                    <p:set>
                                      <p:cBhvr>
                                        <p:cTn id="61" dur="1" fill="hold">
                                          <p:stCondLst>
                                            <p:cond delay="0"/>
                                          </p:stCondLst>
                                        </p:cTn>
                                        <p:tgtEl>
                                          <p:spTgt spid="19"/>
                                        </p:tgtEl>
                                        <p:attrNameLst>
                                          <p:attrName>style.visibility</p:attrName>
                                        </p:attrNameLst>
                                      </p:cBhvr>
                                      <p:to>
                                        <p:strVal val="visible"/>
                                      </p:to>
                                    </p:set>
                                    <p:animEffect transition="in" filter="diamond(in)">
                                      <p:cBhvr>
                                        <p:cTn id="62" dur="500"/>
                                        <p:tgtEl>
                                          <p:spTgt spid="19"/>
                                        </p:tgtEl>
                                      </p:cBhvr>
                                    </p:animEffect>
                                  </p:childTnLst>
                                </p:cTn>
                              </p:par>
                            </p:childTnLst>
                          </p:cTn>
                        </p:par>
                        <p:par>
                          <p:cTn id="63" fill="hold">
                            <p:stCondLst>
                              <p:cond delay="28500"/>
                            </p:stCondLst>
                            <p:childTnLst>
                              <p:par>
                                <p:cTn id="64" presetID="8" presetClass="entr" presetSubtype="16" fill="hold" nodeType="afterEffect">
                                  <p:stCondLst>
                                    <p:cond delay="750"/>
                                  </p:stCondLst>
                                  <p:childTnLst>
                                    <p:set>
                                      <p:cBhvr>
                                        <p:cTn id="65" dur="1" fill="hold">
                                          <p:stCondLst>
                                            <p:cond delay="0"/>
                                          </p:stCondLst>
                                        </p:cTn>
                                        <p:tgtEl>
                                          <p:spTgt spid="10">
                                            <p:txEl>
                                              <p:pRg st="2" end="2"/>
                                            </p:txEl>
                                          </p:spTgt>
                                        </p:tgtEl>
                                        <p:attrNameLst>
                                          <p:attrName>style.visibility</p:attrName>
                                        </p:attrNameLst>
                                      </p:cBhvr>
                                      <p:to>
                                        <p:strVal val="visible"/>
                                      </p:to>
                                    </p:set>
                                    <p:animEffect transition="in" filter="diamond(in)">
                                      <p:cBhvr>
                                        <p:cTn id="66" dur="1000"/>
                                        <p:tgtEl>
                                          <p:spTgt spid="10">
                                            <p:txEl>
                                              <p:pRg st="2" end="2"/>
                                            </p:txEl>
                                          </p:spTgt>
                                        </p:tgtEl>
                                      </p:cBhvr>
                                    </p:animEffect>
                                  </p:childTnLst>
                                </p:cTn>
                              </p:par>
                            </p:childTnLst>
                          </p:cTn>
                        </p:par>
                        <p:par>
                          <p:cTn id="67" fill="hold">
                            <p:stCondLst>
                              <p:cond delay="30250"/>
                            </p:stCondLst>
                            <p:childTnLst>
                              <p:par>
                                <p:cTn id="68" presetID="8" presetClass="entr" presetSubtype="16" fill="hold" nodeType="afterEffect">
                                  <p:stCondLst>
                                    <p:cond delay="750"/>
                                  </p:stCondLst>
                                  <p:childTnLst>
                                    <p:set>
                                      <p:cBhvr>
                                        <p:cTn id="69" dur="1" fill="hold">
                                          <p:stCondLst>
                                            <p:cond delay="0"/>
                                          </p:stCondLst>
                                        </p:cTn>
                                        <p:tgtEl>
                                          <p:spTgt spid="22"/>
                                        </p:tgtEl>
                                        <p:attrNameLst>
                                          <p:attrName>style.visibility</p:attrName>
                                        </p:attrNameLst>
                                      </p:cBhvr>
                                      <p:to>
                                        <p:strVal val="visible"/>
                                      </p:to>
                                    </p:set>
                                    <p:animEffect transition="in" filter="diamond(in)">
                                      <p:cBhvr>
                                        <p:cTn id="70" dur="500"/>
                                        <p:tgtEl>
                                          <p:spTgt spid="22"/>
                                        </p:tgtEl>
                                      </p:cBhvr>
                                    </p:animEffect>
                                  </p:childTnLst>
                                </p:cTn>
                              </p:par>
                            </p:childTnLst>
                          </p:cTn>
                        </p:par>
                        <p:par>
                          <p:cTn id="71" fill="hold">
                            <p:stCondLst>
                              <p:cond delay="31500"/>
                            </p:stCondLst>
                            <p:childTnLst>
                              <p:par>
                                <p:cTn id="72" presetID="8" presetClass="entr" presetSubtype="16" fill="hold" nodeType="afterEffect">
                                  <p:stCondLst>
                                    <p:cond delay="750"/>
                                  </p:stCondLst>
                                  <p:childTnLst>
                                    <p:set>
                                      <p:cBhvr>
                                        <p:cTn id="73" dur="1" fill="hold">
                                          <p:stCondLst>
                                            <p:cond delay="0"/>
                                          </p:stCondLst>
                                        </p:cTn>
                                        <p:tgtEl>
                                          <p:spTgt spid="10">
                                            <p:txEl>
                                              <p:pRg st="3" end="3"/>
                                            </p:txEl>
                                          </p:spTgt>
                                        </p:tgtEl>
                                        <p:attrNameLst>
                                          <p:attrName>style.visibility</p:attrName>
                                        </p:attrNameLst>
                                      </p:cBhvr>
                                      <p:to>
                                        <p:strVal val="visible"/>
                                      </p:to>
                                    </p:set>
                                    <p:animEffect transition="in" filter="diamond(in)">
                                      <p:cBhvr>
                                        <p:cTn id="74" dur="1000"/>
                                        <p:tgtEl>
                                          <p:spTgt spid="10">
                                            <p:txEl>
                                              <p:pRg st="3" end="3"/>
                                            </p:txEl>
                                          </p:spTgt>
                                        </p:tgtEl>
                                      </p:cBhvr>
                                    </p:animEffect>
                                  </p:childTnLst>
                                </p:cTn>
                              </p:par>
                            </p:childTnLst>
                          </p:cTn>
                        </p:par>
                        <p:par>
                          <p:cTn id="75" fill="hold">
                            <p:stCondLst>
                              <p:cond delay="33250"/>
                            </p:stCondLst>
                            <p:childTnLst>
                              <p:par>
                                <p:cTn id="76" presetID="8" presetClass="entr" presetSubtype="16" fill="hold" nodeType="afterEffect">
                                  <p:stCondLst>
                                    <p:cond delay="750"/>
                                  </p:stCondLst>
                                  <p:childTnLst>
                                    <p:set>
                                      <p:cBhvr>
                                        <p:cTn id="77" dur="1" fill="hold">
                                          <p:stCondLst>
                                            <p:cond delay="0"/>
                                          </p:stCondLst>
                                        </p:cTn>
                                        <p:tgtEl>
                                          <p:spTgt spid="24"/>
                                        </p:tgtEl>
                                        <p:attrNameLst>
                                          <p:attrName>style.visibility</p:attrName>
                                        </p:attrNameLst>
                                      </p:cBhvr>
                                      <p:to>
                                        <p:strVal val="visible"/>
                                      </p:to>
                                    </p:set>
                                    <p:animEffect transition="in" filter="diamond(in)">
                                      <p:cBhvr>
                                        <p:cTn id="78" dur="500"/>
                                        <p:tgtEl>
                                          <p:spTgt spid="24"/>
                                        </p:tgtEl>
                                      </p:cBhvr>
                                    </p:animEffect>
                                  </p:childTnLst>
                                </p:cTn>
                              </p:par>
                            </p:childTnLst>
                          </p:cTn>
                        </p:par>
                        <p:par>
                          <p:cTn id="79" fill="hold">
                            <p:stCondLst>
                              <p:cond delay="34500"/>
                            </p:stCondLst>
                            <p:childTnLst>
                              <p:par>
                                <p:cTn id="80" presetID="8" presetClass="entr" presetSubtype="16" fill="hold" nodeType="afterEffect">
                                  <p:stCondLst>
                                    <p:cond delay="750"/>
                                  </p:stCondLst>
                                  <p:childTnLst>
                                    <p:set>
                                      <p:cBhvr>
                                        <p:cTn id="81" dur="1" fill="hold">
                                          <p:stCondLst>
                                            <p:cond delay="0"/>
                                          </p:stCondLst>
                                        </p:cTn>
                                        <p:tgtEl>
                                          <p:spTgt spid="10">
                                            <p:txEl>
                                              <p:pRg st="4" end="4"/>
                                            </p:txEl>
                                          </p:spTgt>
                                        </p:tgtEl>
                                        <p:attrNameLst>
                                          <p:attrName>style.visibility</p:attrName>
                                        </p:attrNameLst>
                                      </p:cBhvr>
                                      <p:to>
                                        <p:strVal val="visible"/>
                                      </p:to>
                                    </p:set>
                                    <p:animEffect transition="in" filter="diamond(in)">
                                      <p:cBhvr>
                                        <p:cTn id="82" dur="1000"/>
                                        <p:tgtEl>
                                          <p:spTgt spid="10">
                                            <p:txEl>
                                              <p:pRg st="4" end="4"/>
                                            </p:txEl>
                                          </p:spTgt>
                                        </p:tgtEl>
                                      </p:cBhvr>
                                    </p:animEffect>
                                  </p:childTnLst>
                                </p:cTn>
                              </p:par>
                            </p:childTnLst>
                          </p:cTn>
                        </p:par>
                        <p:par>
                          <p:cTn id="83" fill="hold">
                            <p:stCondLst>
                              <p:cond delay="36250"/>
                            </p:stCondLst>
                            <p:childTnLst>
                              <p:par>
                                <p:cTn id="84" presetID="42" presetClass="entr" presetSubtype="0" fill="hold" nodeType="afterEffect">
                                  <p:stCondLst>
                                    <p:cond delay="800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childTnLst>
                          </p:cTn>
                        </p:par>
                        <p:par>
                          <p:cTn id="89" fill="hold">
                            <p:stCondLst>
                              <p:cond delay="45250"/>
                            </p:stCondLst>
                            <p:childTnLst>
                              <p:par>
                                <p:cTn id="90" presetID="5" presetClass="entr" presetSubtype="10" fill="hold" nodeType="afterEffect">
                                  <p:stCondLst>
                                    <p:cond delay="750"/>
                                  </p:stCondLst>
                                  <p:childTnLst>
                                    <p:set>
                                      <p:cBhvr>
                                        <p:cTn id="91" dur="1" fill="hold">
                                          <p:stCondLst>
                                            <p:cond delay="0"/>
                                          </p:stCondLst>
                                        </p:cTn>
                                        <p:tgtEl>
                                          <p:spTgt spid="6">
                                            <p:txEl>
                                              <p:pRg st="0" end="0"/>
                                            </p:txEl>
                                          </p:spTgt>
                                        </p:tgtEl>
                                        <p:attrNameLst>
                                          <p:attrName>style.visibility</p:attrName>
                                        </p:attrNameLst>
                                      </p:cBhvr>
                                      <p:to>
                                        <p:strVal val="visible"/>
                                      </p:to>
                                    </p:set>
                                    <p:animEffect transition="in" filter="checkerboard(across)">
                                      <p:cBhvr>
                                        <p:cTn id="92" dur="500"/>
                                        <p:tgtEl>
                                          <p:spTgt spid="6">
                                            <p:txEl>
                                              <p:pRg st="0" end="0"/>
                                            </p:txEl>
                                          </p:spTgt>
                                        </p:tgtEl>
                                      </p:cBhvr>
                                    </p:animEffect>
                                  </p:childTnLst>
                                </p:cTn>
                              </p:par>
                            </p:childTnLst>
                          </p:cTn>
                        </p:par>
                        <p:par>
                          <p:cTn id="93" fill="hold">
                            <p:stCondLst>
                              <p:cond delay="46500"/>
                            </p:stCondLst>
                            <p:childTnLst>
                              <p:par>
                                <p:cTn id="94" presetID="5" presetClass="entr" presetSubtype="10" fill="hold" nodeType="afterEffect">
                                  <p:stCondLst>
                                    <p:cond delay="750"/>
                                  </p:stCondLst>
                                  <p:childTnLst>
                                    <p:set>
                                      <p:cBhvr>
                                        <p:cTn id="95" dur="1" fill="hold">
                                          <p:stCondLst>
                                            <p:cond delay="0"/>
                                          </p:stCondLst>
                                        </p:cTn>
                                        <p:tgtEl>
                                          <p:spTgt spid="27"/>
                                        </p:tgtEl>
                                        <p:attrNameLst>
                                          <p:attrName>style.visibility</p:attrName>
                                        </p:attrNameLst>
                                      </p:cBhvr>
                                      <p:to>
                                        <p:strVal val="visible"/>
                                      </p:to>
                                    </p:set>
                                    <p:animEffect transition="in" filter="checkerboard(across)">
                                      <p:cBhvr>
                                        <p:cTn id="96" dur="500"/>
                                        <p:tgtEl>
                                          <p:spTgt spid="27"/>
                                        </p:tgtEl>
                                      </p:cBhvr>
                                    </p:animEffect>
                                  </p:childTnLst>
                                </p:cTn>
                              </p:par>
                            </p:childTnLst>
                          </p:cTn>
                        </p:par>
                        <p:par>
                          <p:cTn id="97" fill="hold">
                            <p:stCondLst>
                              <p:cond delay="47750"/>
                            </p:stCondLst>
                            <p:childTnLst>
                              <p:par>
                                <p:cTn id="98" presetID="5" presetClass="entr" presetSubtype="10" fill="hold" nodeType="afterEffect">
                                  <p:stCondLst>
                                    <p:cond delay="750"/>
                                  </p:stCondLst>
                                  <p:childTnLst>
                                    <p:set>
                                      <p:cBhvr>
                                        <p:cTn id="99" dur="1" fill="hold">
                                          <p:stCondLst>
                                            <p:cond delay="0"/>
                                          </p:stCondLst>
                                        </p:cTn>
                                        <p:tgtEl>
                                          <p:spTgt spid="6">
                                            <p:txEl>
                                              <p:pRg st="1" end="1"/>
                                            </p:txEl>
                                          </p:spTgt>
                                        </p:tgtEl>
                                        <p:attrNameLst>
                                          <p:attrName>style.visibility</p:attrName>
                                        </p:attrNameLst>
                                      </p:cBhvr>
                                      <p:to>
                                        <p:strVal val="visible"/>
                                      </p:to>
                                    </p:set>
                                    <p:animEffect transition="in" filter="checkerboard(across)">
                                      <p:cBhvr>
                                        <p:cTn id="10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F61F7F-E01C-461B-9C7B-0622EAE61CA8}"/>
              </a:ext>
            </a:extLst>
          </p:cNvPr>
          <p:cNvSpPr>
            <a:spLocks noGrp="1"/>
          </p:cNvSpPr>
          <p:nvPr>
            <p:ph type="title"/>
          </p:nvPr>
        </p:nvSpPr>
        <p:spPr>
          <a:xfrm>
            <a:off x="1099127" y="409262"/>
            <a:ext cx="9568872" cy="1214905"/>
          </a:xfrm>
        </p:spPr>
        <p:txBody>
          <a:bodyPr>
            <a:normAutofit/>
          </a:bodyPr>
          <a:lstStyle/>
          <a:p>
            <a:r>
              <a:rPr lang="pl-PL" sz="5400" dirty="0">
                <a:latin typeface="Monotype Corsiva" panose="03010101010201010101" pitchFamily="66" charset="0"/>
              </a:rPr>
              <a:t>DZIĘKUJĘ ZA UWAGĘ</a:t>
            </a:r>
            <a:endParaRPr lang="pl-PL" sz="5400" dirty="0"/>
          </a:p>
        </p:txBody>
      </p:sp>
      <p:sp>
        <p:nvSpPr>
          <p:cNvPr id="3" name="Symbol zastępczy zawartości 2">
            <a:extLst>
              <a:ext uri="{FF2B5EF4-FFF2-40B4-BE49-F238E27FC236}">
                <a16:creationId xmlns:a16="http://schemas.microsoft.com/office/drawing/2014/main" id="{CF0CBB46-4B33-4F3C-9413-3FCE7351EFF2}"/>
              </a:ext>
            </a:extLst>
          </p:cNvPr>
          <p:cNvSpPr>
            <a:spLocks noGrp="1"/>
          </p:cNvSpPr>
          <p:nvPr>
            <p:ph idx="1"/>
          </p:nvPr>
        </p:nvSpPr>
        <p:spPr>
          <a:xfrm>
            <a:off x="5883563" y="2232976"/>
            <a:ext cx="5775883" cy="3472825"/>
          </a:xfrm>
        </p:spPr>
        <p:txBody>
          <a:bodyPr>
            <a:normAutofit fontScale="92500" lnSpcReduction="20000"/>
          </a:bodyPr>
          <a:lstStyle/>
          <a:p>
            <a:pPr marL="0" indent="0">
              <a:buNone/>
            </a:pPr>
            <a:r>
              <a:rPr lang="pl-PL" sz="1800" b="1" dirty="0">
                <a:latin typeface="Times New Roman" panose="02020603050405020304" pitchFamily="18" charset="0"/>
                <a:cs typeface="Times New Roman" panose="02020603050405020304" pitchFamily="18" charset="0"/>
              </a:rPr>
              <a:t>Bibliografia</a:t>
            </a:r>
          </a:p>
          <a:p>
            <a:r>
              <a:rPr lang="pl-PL" sz="1300" dirty="0">
                <a:latin typeface="Times New Roman" panose="02020603050405020304" pitchFamily="18" charset="0"/>
                <a:cs typeface="Times New Roman" panose="02020603050405020304" pitchFamily="18" charset="0"/>
                <a:hlinkClick r:id="rId2"/>
              </a:rPr>
              <a:t>https://www.polskatradycja.pl/folklor/stroje-ludowe/</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3"/>
              </a:rPr>
              <a:t>https://krzczonow.pl/stroje-ludowe/</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4"/>
              </a:rPr>
              <a:t>https://regionwielkopolska.pl/kultura-ludowa/stroje-regionalne/</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5"/>
              </a:rPr>
              <a:t>http://polandvirtual.blogspot.com/2018/10/kujawski-stroj-ludowy.html</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6"/>
              </a:rPr>
              <a:t>https://folklorysta.pl</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7"/>
              </a:rPr>
              <a:t>http://pik.kielce.pl/kultura-i-sztuka-ludowa/stroje-ludowe/</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8"/>
              </a:rPr>
              <a:t>https://pl.pinterest.com/LewaStronaLiterkiM/str%C3%B3j-g%C3%B3rali-beskidzkich/</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9"/>
              </a:rPr>
              <a:t>https://mystictravel.com.pl/nowogrod-muzeum-kurpiowskie-fafernuchy-i-psiwo,212</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10"/>
              </a:rPr>
              <a:t>https://www.kochamywarmie.pl</a:t>
            </a:r>
            <a:endParaRPr lang="pl-PL" sz="1300" dirty="0">
              <a:latin typeface="Times New Roman" panose="02020603050405020304" pitchFamily="18" charset="0"/>
              <a:cs typeface="Times New Roman" panose="02020603050405020304" pitchFamily="18" charset="0"/>
            </a:endParaRPr>
          </a:p>
          <a:p>
            <a:r>
              <a:rPr lang="pl-PL" sz="1300" dirty="0">
                <a:latin typeface="Times New Roman" panose="02020603050405020304" pitchFamily="18" charset="0"/>
                <a:cs typeface="Times New Roman" panose="02020603050405020304" pitchFamily="18" charset="0"/>
                <a:hlinkClick r:id="rId11"/>
              </a:rPr>
              <a:t>https://etnograficzna.pl/stroje-ludowe-stroje-zywieckie/</a:t>
            </a:r>
            <a:endParaRPr lang="pl-PL" sz="13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pPr marL="0" indent="0">
              <a:buNone/>
            </a:pPr>
            <a:endParaRPr lang="pl-PL" sz="14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endParaRPr lang="pl-PL" sz="1400" dirty="0">
              <a:latin typeface="Times New Roman" panose="02020603050405020304" pitchFamily="18" charset="0"/>
              <a:cs typeface="Times New Roman" panose="02020603050405020304" pitchFamily="18" charset="0"/>
            </a:endParaRPr>
          </a:p>
          <a:p>
            <a:endParaRPr lang="pl-PL" dirty="0"/>
          </a:p>
          <a:p>
            <a:endParaRPr lang="pl-PL" dirty="0"/>
          </a:p>
          <a:p>
            <a:endParaRPr lang="pl-PL" dirty="0"/>
          </a:p>
          <a:p>
            <a:endParaRPr lang="pl-PL" dirty="0"/>
          </a:p>
          <a:p>
            <a:endParaRPr lang="pl-PL" dirty="0"/>
          </a:p>
          <a:p>
            <a:pPr marL="0" indent="0">
              <a:buNone/>
            </a:pPr>
            <a:endParaRPr lang="pl-PL" dirty="0"/>
          </a:p>
          <a:p>
            <a:pPr marL="0" indent="0">
              <a:buNone/>
            </a:pPr>
            <a:endParaRPr lang="pl-PL" dirty="0"/>
          </a:p>
          <a:p>
            <a:pPr marL="0" indent="0">
              <a:buNone/>
            </a:pPr>
            <a:endParaRPr lang="pl-PL" dirty="0"/>
          </a:p>
          <a:p>
            <a:endParaRPr lang="pl-PL" dirty="0"/>
          </a:p>
        </p:txBody>
      </p:sp>
      <p:sp>
        <p:nvSpPr>
          <p:cNvPr id="5" name="pole tekstowe 4">
            <a:extLst>
              <a:ext uri="{FF2B5EF4-FFF2-40B4-BE49-F238E27FC236}">
                <a16:creationId xmlns:a16="http://schemas.microsoft.com/office/drawing/2014/main" id="{19EF69C4-10BC-432F-92B4-2F9538B7DC89}"/>
              </a:ext>
            </a:extLst>
          </p:cNvPr>
          <p:cNvSpPr txBox="1"/>
          <p:nvPr/>
        </p:nvSpPr>
        <p:spPr>
          <a:xfrm>
            <a:off x="532554" y="2433066"/>
            <a:ext cx="4870767" cy="2800767"/>
          </a:xfrm>
          <a:prstGeom prst="rect">
            <a:avLst/>
          </a:prstGeom>
          <a:noFill/>
        </p:spPr>
        <p:txBody>
          <a:bodyPr wrap="square" rtlCol="0">
            <a:spAutoFit/>
          </a:bodyPr>
          <a:lstStyle/>
          <a:p>
            <a:r>
              <a:rPr lang="pl-PL" sz="4400" dirty="0">
                <a:latin typeface="Monotype Corsiva" panose="03010101010201010101" pitchFamily="66" charset="0"/>
              </a:rPr>
              <a:t>Tomasz Kurpiewski </a:t>
            </a:r>
            <a:br>
              <a:rPr lang="pl-PL" sz="4400" dirty="0">
                <a:latin typeface="Monotype Corsiva" panose="03010101010201010101" pitchFamily="66" charset="0"/>
              </a:rPr>
            </a:br>
            <a:r>
              <a:rPr lang="pl-PL" sz="4400" dirty="0">
                <a:latin typeface="Monotype Corsiva" panose="03010101010201010101" pitchFamily="66" charset="0"/>
              </a:rPr>
              <a:t>klasa VIII a </a:t>
            </a:r>
          </a:p>
          <a:p>
            <a:r>
              <a:rPr lang="pl-PL" sz="4400" dirty="0">
                <a:latin typeface="Monotype Corsiva" panose="03010101010201010101" pitchFamily="66" charset="0"/>
              </a:rPr>
              <a:t>PSP nr. 1 </a:t>
            </a:r>
          </a:p>
          <a:p>
            <a:r>
              <a:rPr lang="pl-PL" sz="4400" dirty="0">
                <a:latin typeface="Monotype Corsiva" panose="03010101010201010101" pitchFamily="66" charset="0"/>
              </a:rPr>
              <a:t>im. Klaudyny Potockiej</a:t>
            </a:r>
            <a:endParaRPr lang="pl-PL" sz="4400" dirty="0"/>
          </a:p>
        </p:txBody>
      </p:sp>
    </p:spTree>
    <p:extLst>
      <p:ext uri="{BB962C8B-B14F-4D97-AF65-F5344CB8AC3E}">
        <p14:creationId xmlns:p14="http://schemas.microsoft.com/office/powerpoint/2010/main" val="21004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425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525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625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725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825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925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1025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4" fill="hold">
                            <p:stCondLst>
                              <p:cond delay="11250"/>
                            </p:stCondLst>
                            <p:childTnLst>
                              <p:par>
                                <p:cTn id="65" presetID="42" presetClass="entr" presetSubtype="0" fill="hold" nodeType="after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1000"/>
                                        <p:tgtEl>
                                          <p:spTgt spid="3">
                                            <p:txEl>
                                              <p:pRg st="8" end="8"/>
                                            </p:txEl>
                                          </p:spTgt>
                                        </p:tgtEl>
                                      </p:cBhvr>
                                    </p:animEffect>
                                    <p:anim calcmode="lin" valueType="num">
                                      <p:cBhvr>
                                        <p:cTn id="6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70" fill="hold">
                            <p:stCondLst>
                              <p:cond delay="12250"/>
                            </p:stCondLst>
                            <p:childTnLst>
                              <p:par>
                                <p:cTn id="71" presetID="42" presetClass="entr" presetSubtype="0" fill="hold" nodeType="after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Effect transition="in" filter="fade">
                                      <p:cBhvr>
                                        <p:cTn id="73" dur="1000"/>
                                        <p:tgtEl>
                                          <p:spTgt spid="3">
                                            <p:txEl>
                                              <p:pRg st="9" end="9"/>
                                            </p:txEl>
                                          </p:spTgt>
                                        </p:tgtEl>
                                      </p:cBhvr>
                                    </p:animEffect>
                                    <p:anim calcmode="lin" valueType="num">
                                      <p:cBhvr>
                                        <p:cTn id="7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76" fill="hold">
                            <p:stCondLst>
                              <p:cond delay="13250"/>
                            </p:stCondLst>
                            <p:childTnLst>
                              <p:par>
                                <p:cTn id="77" presetID="42" presetClass="entr" presetSubtype="0" fill="hold" nodeType="after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Effect transition="in" filter="fade">
                                      <p:cBhvr>
                                        <p:cTn id="79" dur="1000"/>
                                        <p:tgtEl>
                                          <p:spTgt spid="3">
                                            <p:txEl>
                                              <p:pRg st="10" end="10"/>
                                            </p:txEl>
                                          </p:spTgt>
                                        </p:tgtEl>
                                      </p:cBhvr>
                                    </p:animEffect>
                                    <p:anim calcmode="lin" valueType="num">
                                      <p:cBhvr>
                                        <p:cTn id="8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4F4B3A27-2809-417D-AE07-E517AB6BFF1B}"/>
              </a:ext>
            </a:extLst>
          </p:cNvPr>
          <p:cNvSpPr>
            <a:spLocks noGrp="1"/>
          </p:cNvSpPr>
          <p:nvPr>
            <p:ph type="body" sz="half" idx="2"/>
          </p:nvPr>
        </p:nvSpPr>
        <p:spPr>
          <a:xfrm>
            <a:off x="174018" y="879126"/>
            <a:ext cx="3823853" cy="4502006"/>
          </a:xfrm>
        </p:spPr>
        <p:txBody>
          <a:bodyPr>
            <a:normAutofit/>
          </a:bodyPr>
          <a:lstStyle/>
          <a:p>
            <a:pPr algn="just"/>
            <a:r>
              <a:rPr lang="pl-PL" sz="1600" dirty="0">
                <a:latin typeface="Times New Roman" panose="02020603050405020304" pitchFamily="18" charset="0"/>
                <a:cs typeface="Times New Roman" panose="02020603050405020304" pitchFamily="18" charset="0"/>
              </a:rPr>
              <a:t>Stroje ludowe, to etnograficzny zabytek kultury polskiej. Należą do najcenniejszego dorobku poszczególnych regionów Polski.  Nadal są używane przez ludzi zamieszkujących dany rejon kraju.</a:t>
            </a:r>
          </a:p>
          <a:p>
            <a:pPr algn="just"/>
            <a:r>
              <a:rPr lang="pl-PL" sz="1600" dirty="0">
                <a:latin typeface="Times New Roman" panose="02020603050405020304" pitchFamily="18" charset="0"/>
                <a:cs typeface="Times New Roman" panose="02020603050405020304" pitchFamily="18" charset="0"/>
              </a:rPr>
              <a:t>Z badań wynika, iż Polacy nie znają swojego dziedzictwa kulturowego, nie znają strojów ludowych jakie występują na terenie całego kraju. Tak naprawdę potrafią wymienić tylko kilka najbardziej charakterystycznych np. łowicki czy krakowski.  </a:t>
            </a:r>
          </a:p>
          <a:p>
            <a:pPr algn="just"/>
            <a:r>
              <a:rPr lang="pl-PL" sz="1600" dirty="0">
                <a:latin typeface="Times New Roman" panose="02020603050405020304" pitchFamily="18" charset="0"/>
                <a:cs typeface="Times New Roman" panose="02020603050405020304" pitchFamily="18" charset="0"/>
              </a:rPr>
              <a:t>Fakt ten zainspirował mnie do przedstawienia zdjęć najbardziej charakterystycznych strojów ludowych dla danych regionów.</a:t>
            </a:r>
          </a:p>
        </p:txBody>
      </p:sp>
      <p:pic>
        <p:nvPicPr>
          <p:cNvPr id="6" name="Obraz 5">
            <a:extLst>
              <a:ext uri="{FF2B5EF4-FFF2-40B4-BE49-F238E27FC236}">
                <a16:creationId xmlns:a16="http://schemas.microsoft.com/office/drawing/2014/main" id="{B0AB8349-F6A9-4778-8E19-6E07C8972061}"/>
              </a:ext>
            </a:extLst>
          </p:cNvPr>
          <p:cNvPicPr>
            <a:picLocks noChangeAspect="1"/>
          </p:cNvPicPr>
          <p:nvPr/>
        </p:nvPicPr>
        <p:blipFill>
          <a:blip r:embed="rId2" cstate="print"/>
          <a:stretch>
            <a:fillRect/>
          </a:stretch>
        </p:blipFill>
        <p:spPr>
          <a:xfrm>
            <a:off x="4765966" y="263974"/>
            <a:ext cx="6797963" cy="6330051"/>
          </a:xfrm>
          <a:prstGeom prst="rect">
            <a:avLst/>
          </a:prstGeom>
        </p:spPr>
      </p:pic>
    </p:spTree>
    <p:extLst>
      <p:ext uri="{BB962C8B-B14F-4D97-AF65-F5344CB8AC3E}">
        <p14:creationId xmlns:p14="http://schemas.microsoft.com/office/powerpoint/2010/main" val="1709886996"/>
      </p:ext>
    </p:extLst>
  </p:cSld>
  <p:clrMapOvr>
    <a:masterClrMapping/>
  </p:clrMapOvr>
  <mc:AlternateContent xmlns:mc="http://schemas.openxmlformats.org/markup-compatibility/2006" xmlns:p14="http://schemas.microsoft.com/office/powerpoint/2010/main">
    <mc:Choice Requires="p14">
      <p:transition spd="slow" p14:dur="3400" advClick="0" advTm="42000">
        <p14:reveal/>
      </p:transition>
    </mc:Choice>
    <mc:Fallback xmlns="">
      <p:transition spd="slow" advClick="0" advTm="4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5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nodeType="afterEffect">
                                  <p:stCondLst>
                                    <p:cond delay="50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8BDAD0-4316-4C5E-8B34-BEB93EB9B873}"/>
              </a:ext>
            </a:extLst>
          </p:cNvPr>
          <p:cNvSpPr>
            <a:spLocks noGrp="1"/>
          </p:cNvSpPr>
          <p:nvPr>
            <p:ph type="title"/>
          </p:nvPr>
        </p:nvSpPr>
        <p:spPr>
          <a:xfrm>
            <a:off x="190500" y="968991"/>
            <a:ext cx="3796867" cy="946727"/>
          </a:xfrm>
        </p:spPr>
        <p:txBody>
          <a:bodyPr>
            <a:noAutofit/>
          </a:bodyPr>
          <a:lstStyle/>
          <a:p>
            <a:r>
              <a:rPr lang="pl-PL" dirty="0">
                <a:latin typeface="Monotype Corsiva" panose="03010101010201010101" pitchFamily="66" charset="0"/>
              </a:rPr>
              <a:t>STROJE LUBELSKIE I PODKARPACKIE</a:t>
            </a:r>
          </a:p>
        </p:txBody>
      </p:sp>
      <p:pic>
        <p:nvPicPr>
          <p:cNvPr id="7" name="Obraz 6">
            <a:extLst>
              <a:ext uri="{FF2B5EF4-FFF2-40B4-BE49-F238E27FC236}">
                <a16:creationId xmlns:a16="http://schemas.microsoft.com/office/drawing/2014/main" id="{AA35E4EE-5A12-462B-96C0-918CC74A23A5}"/>
              </a:ext>
            </a:extLst>
          </p:cNvPr>
          <p:cNvPicPr>
            <a:picLocks noChangeAspect="1"/>
          </p:cNvPicPr>
          <p:nvPr/>
        </p:nvPicPr>
        <p:blipFill rotWithShape="1">
          <a:blip r:embed="rId2" cstate="print"/>
          <a:srcRect l="1662"/>
          <a:stretch/>
        </p:blipFill>
        <p:spPr>
          <a:xfrm>
            <a:off x="9083906" y="2215064"/>
            <a:ext cx="3108094" cy="1580314"/>
          </a:xfrm>
          <a:prstGeom prst="rect">
            <a:avLst/>
          </a:prstGeom>
        </p:spPr>
      </p:pic>
      <p:sp>
        <p:nvSpPr>
          <p:cNvPr id="8" name="pole tekstowe 7">
            <a:extLst>
              <a:ext uri="{FF2B5EF4-FFF2-40B4-BE49-F238E27FC236}">
                <a16:creationId xmlns:a16="http://schemas.microsoft.com/office/drawing/2014/main" id="{7E1D7F59-175E-47B0-B546-5F50C264AA3E}"/>
              </a:ext>
            </a:extLst>
          </p:cNvPr>
          <p:cNvSpPr txBox="1"/>
          <p:nvPr/>
        </p:nvSpPr>
        <p:spPr>
          <a:xfrm>
            <a:off x="4339990" y="2325951"/>
            <a:ext cx="4599294" cy="1569660"/>
          </a:xfrm>
          <a:prstGeom prst="rect">
            <a:avLst/>
          </a:prstGeom>
          <a:no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Strój Biłgorajski</a:t>
            </a:r>
          </a:p>
          <a:p>
            <a:pPr algn="ctr">
              <a:buFontTx/>
              <a:buChar char="-"/>
            </a:pPr>
            <a:r>
              <a:rPr lang="pl-PL" sz="1600" dirty="0">
                <a:latin typeface="Times New Roman" panose="02020603050405020304" pitchFamily="18" charset="0"/>
                <a:cs typeface="Times New Roman" panose="02020603050405020304" pitchFamily="18" charset="0"/>
              </a:rPr>
              <a:t>wykonywany głównie z surowców, które można było uzyskać samemu lub kupić u wiejskich wytwórców</a:t>
            </a:r>
          </a:p>
          <a:p>
            <a:pPr algn="ctr">
              <a:buFontTx/>
              <a:buChar char="-"/>
            </a:pPr>
            <a:r>
              <a:rPr lang="pl-PL" sz="1600" dirty="0">
                <a:latin typeface="Times New Roman" panose="02020603050405020304" pitchFamily="18" charset="0"/>
                <a:cs typeface="Times New Roman" panose="02020603050405020304" pitchFamily="18" charset="0"/>
              </a:rPr>
              <a:t> detale stroju, na przykład prawdziwe korale, były oznaką zamożności gospodarzy i traktowano je jako lokatę kapitału</a:t>
            </a:r>
          </a:p>
        </p:txBody>
      </p:sp>
      <p:pic>
        <p:nvPicPr>
          <p:cNvPr id="1030" name="Picture 6" descr="Strój Rzeszowski">
            <a:extLst>
              <a:ext uri="{FF2B5EF4-FFF2-40B4-BE49-F238E27FC236}">
                <a16:creationId xmlns:a16="http://schemas.microsoft.com/office/drawing/2014/main" id="{BD5092F8-F682-44A1-A871-008EEF47A7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7469" y="4271749"/>
            <a:ext cx="4019702" cy="2009851"/>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CF955D4C-E6A6-4641-8030-9116345672B8}"/>
              </a:ext>
            </a:extLst>
          </p:cNvPr>
          <p:cNvSpPr txBox="1"/>
          <p:nvPr/>
        </p:nvSpPr>
        <p:spPr>
          <a:xfrm>
            <a:off x="8890737" y="4271749"/>
            <a:ext cx="2680080" cy="1815882"/>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Rzeszowski</a:t>
            </a:r>
          </a:p>
          <a:p>
            <a:pPr algn="ctr">
              <a:buFontTx/>
              <a:buChar char="-"/>
            </a:pPr>
            <a:r>
              <a:rPr lang="pl-PL" sz="1600" dirty="0">
                <a:latin typeface="Times New Roman" panose="02020603050405020304" pitchFamily="18" charset="0"/>
                <a:cs typeface="Times New Roman" panose="02020603050405020304" pitchFamily="18" charset="0"/>
              </a:rPr>
              <a:t>damskie gorsety ozdabiane cekinami w różnych kolorach, lub haftem koralikowym</a:t>
            </a:r>
          </a:p>
          <a:p>
            <a:pPr algn="ctr">
              <a:buFontTx/>
              <a:buChar char="-"/>
            </a:pPr>
            <a:r>
              <a:rPr lang="pl-PL" sz="1600" dirty="0">
                <a:latin typeface="Times New Roman" panose="02020603050405020304" pitchFamily="18" charset="0"/>
                <a:cs typeface="Times New Roman" panose="02020603050405020304" pitchFamily="18" charset="0"/>
              </a:rPr>
              <a:t> gorsety zdobione były również kolorowym haftem płaskim</a:t>
            </a:r>
          </a:p>
        </p:txBody>
      </p:sp>
      <p:sp>
        <p:nvSpPr>
          <p:cNvPr id="18" name="pole tekstowe 17">
            <a:extLst>
              <a:ext uri="{FF2B5EF4-FFF2-40B4-BE49-F238E27FC236}">
                <a16:creationId xmlns:a16="http://schemas.microsoft.com/office/drawing/2014/main" id="{1DA3F2F5-B7C6-4899-A49A-E241BCE4A9F1}"/>
              </a:ext>
            </a:extLst>
          </p:cNvPr>
          <p:cNvSpPr txBox="1"/>
          <p:nvPr/>
        </p:nvSpPr>
        <p:spPr>
          <a:xfrm>
            <a:off x="6465176" y="171450"/>
            <a:ext cx="5536324" cy="1323439"/>
          </a:xfrm>
          <a:prstGeom prst="rect">
            <a:avLst/>
          </a:prstGeom>
          <a:noFill/>
        </p:spPr>
        <p:txBody>
          <a:bodyPr wrap="square">
            <a:spAutoFit/>
          </a:bodyPr>
          <a:lstStyle/>
          <a:p>
            <a:pPr algn="ctr"/>
            <a:r>
              <a:rPr lang="pl-PL" sz="1600" b="1" dirty="0">
                <a:latin typeface="Times New Roman" pitchFamily="18" charset="0"/>
                <a:cs typeface="Times New Roman" pitchFamily="18" charset="0"/>
              </a:rPr>
              <a:t>Strój z Tomaszowa</a:t>
            </a:r>
          </a:p>
          <a:p>
            <a:pPr algn="ctr">
              <a:buFontTx/>
              <a:buChar char="-"/>
            </a:pPr>
            <a:r>
              <a:rPr lang="pl-PL" sz="1600" dirty="0">
                <a:latin typeface="Times New Roman" pitchFamily="18" charset="0"/>
                <a:cs typeface="Times New Roman" pitchFamily="18" charset="0"/>
              </a:rPr>
              <a:t>sięgające do kolan</a:t>
            </a:r>
            <a:r>
              <a:rPr lang="pl-PL" sz="1600" b="1" dirty="0">
                <a:latin typeface="Times New Roman" pitchFamily="18" charset="0"/>
                <a:cs typeface="Times New Roman" pitchFamily="18" charset="0"/>
              </a:rPr>
              <a:t> </a:t>
            </a:r>
            <a:r>
              <a:rPr lang="pl-PL" sz="1600" dirty="0">
                <a:latin typeface="Times New Roman" pitchFamily="18" charset="0"/>
                <a:cs typeface="Times New Roman" pitchFamily="18" charset="0"/>
              </a:rPr>
              <a:t>koszule, przepasywane skórzanym paskiem</a:t>
            </a:r>
          </a:p>
          <a:p>
            <a:pPr algn="ctr">
              <a:buFontTx/>
              <a:buChar char="-"/>
            </a:pPr>
            <a:r>
              <a:rPr lang="pl-PL" sz="1600" dirty="0">
                <a:latin typeface="Times New Roman" pitchFamily="18" charset="0"/>
                <a:cs typeface="Times New Roman" pitchFamily="18" charset="0"/>
              </a:rPr>
              <a:t> zdobione haftem krzyżykowym tworzonym z czarnych lub różnobarwnych nici </a:t>
            </a:r>
          </a:p>
          <a:p>
            <a:pPr algn="ctr"/>
            <a:r>
              <a:rPr lang="pl-PL" sz="1600" dirty="0">
                <a:latin typeface="Times New Roman" pitchFamily="18" charset="0"/>
                <a:cs typeface="Times New Roman" pitchFamily="18" charset="0"/>
              </a:rPr>
              <a:t>- do zapinania koszul służyły małe, szklane guziczki</a:t>
            </a:r>
          </a:p>
        </p:txBody>
      </p:sp>
      <p:pic>
        <p:nvPicPr>
          <p:cNvPr id="16" name="Obraz 15">
            <a:extLst>
              <a:ext uri="{FF2B5EF4-FFF2-40B4-BE49-F238E27FC236}">
                <a16:creationId xmlns:a16="http://schemas.microsoft.com/office/drawing/2014/main" id="{22BA37B8-2A02-4F8A-8AE5-C92B8D2D48EC}"/>
              </a:ext>
            </a:extLst>
          </p:cNvPr>
          <p:cNvPicPr>
            <a:picLocks noChangeAspect="1"/>
          </p:cNvPicPr>
          <p:nvPr/>
        </p:nvPicPr>
        <p:blipFill>
          <a:blip r:embed="rId4" cstate="print"/>
          <a:stretch>
            <a:fillRect/>
          </a:stretch>
        </p:blipFill>
        <p:spPr>
          <a:xfrm>
            <a:off x="4184386" y="114604"/>
            <a:ext cx="1506730" cy="2191608"/>
          </a:xfrm>
          <a:prstGeom prst="rect">
            <a:avLst/>
          </a:prstGeom>
        </p:spPr>
      </p:pic>
      <p:cxnSp>
        <p:nvCxnSpPr>
          <p:cNvPr id="13" name="Łącznik prosty ze strzałką 12"/>
          <p:cNvCxnSpPr/>
          <p:nvPr/>
        </p:nvCxnSpPr>
        <p:spPr>
          <a:xfrm flipH="1">
            <a:off x="4531089" y="639684"/>
            <a:ext cx="2047164" cy="8188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Łącznik prosty ze strzałką 16"/>
          <p:cNvCxnSpPr/>
          <p:nvPr/>
        </p:nvCxnSpPr>
        <p:spPr>
          <a:xfrm flipH="1" flipV="1">
            <a:off x="4503761" y="764275"/>
            <a:ext cx="2224585" cy="682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Łącznik prosty ze strzałką 20"/>
          <p:cNvCxnSpPr/>
          <p:nvPr/>
        </p:nvCxnSpPr>
        <p:spPr>
          <a:xfrm flipH="1" flipV="1">
            <a:off x="4681182" y="968991"/>
            <a:ext cx="2361063" cy="38213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Łącznik prosty ze strzałką 30"/>
          <p:cNvCxnSpPr/>
          <p:nvPr/>
        </p:nvCxnSpPr>
        <p:spPr>
          <a:xfrm flipV="1">
            <a:off x="8748215" y="2784143"/>
            <a:ext cx="2033516" cy="58685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4" name="Łącznik prosty ze strzałką 33"/>
          <p:cNvCxnSpPr/>
          <p:nvPr/>
        </p:nvCxnSpPr>
        <p:spPr>
          <a:xfrm flipV="1">
            <a:off x="8761863" y="2916554"/>
            <a:ext cx="709683" cy="10918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Łącznik prosty ze strzałką 41"/>
          <p:cNvCxnSpPr/>
          <p:nvPr/>
        </p:nvCxnSpPr>
        <p:spPr>
          <a:xfrm flipH="1">
            <a:off x="7820167" y="4710752"/>
            <a:ext cx="1244222" cy="74835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Łącznik prosty ze strzałką 43"/>
          <p:cNvCxnSpPr/>
          <p:nvPr/>
        </p:nvCxnSpPr>
        <p:spPr>
          <a:xfrm flipH="1">
            <a:off x="6373504" y="5475028"/>
            <a:ext cx="2827363" cy="386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5653299"/>
      </p:ext>
    </p:extLst>
  </p:cSld>
  <p:clrMapOvr>
    <a:masterClrMapping/>
  </p:clrMapOvr>
  <mc:AlternateContent xmlns:mc="http://schemas.openxmlformats.org/markup-compatibility/2006" xmlns:p14="http://schemas.microsoft.com/office/powerpoint/2010/main">
    <mc:Choice Requires="p14">
      <p:transition spd="slow" p14:dur="3400" advTm="60000">
        <p14:reveal/>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42" presetClass="entr" presetSubtype="0" fill="hold" nodeType="afterEffect">
                                  <p:stCondLst>
                                    <p:cond delay="75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 presetClass="entr" presetSubtype="16" fill="hold" nodeType="after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1000"/>
                                        <p:tgtEl>
                                          <p:spTgt spid="13"/>
                                        </p:tgtEl>
                                      </p:cBhvr>
                                    </p:animEffect>
                                  </p:childTnLst>
                                </p:cTn>
                              </p:par>
                            </p:childTnLst>
                          </p:cTn>
                        </p:par>
                        <p:par>
                          <p:cTn id="26" fill="hold">
                            <p:stCondLst>
                              <p:cond delay="7250"/>
                            </p:stCondLst>
                            <p:childTnLst>
                              <p:par>
                                <p:cTn id="27" presetID="42" presetClass="entr" presetSubtype="0" fill="hold" nodeType="afterEffect">
                                  <p:stCondLst>
                                    <p:cond delay="75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fade">
                                      <p:cBhvr>
                                        <p:cTn id="29" dur="1000"/>
                                        <p:tgtEl>
                                          <p:spTgt spid="18">
                                            <p:txEl>
                                              <p:pRg st="1" end="1"/>
                                            </p:txEl>
                                          </p:spTgt>
                                        </p:tgtEl>
                                      </p:cBhvr>
                                    </p:animEffect>
                                    <p:anim calcmode="lin" valueType="num">
                                      <p:cBhvr>
                                        <p:cTn id="30"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9000"/>
                            </p:stCondLst>
                            <p:childTnLst>
                              <p:par>
                                <p:cTn id="33" presetID="4" presetClass="entr" presetSubtype="16" fill="hold" nodeType="afterEffect">
                                  <p:stCondLst>
                                    <p:cond delay="750"/>
                                  </p:stCondLst>
                                  <p:childTnLst>
                                    <p:set>
                                      <p:cBhvr>
                                        <p:cTn id="34" dur="1" fill="hold">
                                          <p:stCondLst>
                                            <p:cond delay="0"/>
                                          </p:stCondLst>
                                        </p:cTn>
                                        <p:tgtEl>
                                          <p:spTgt spid="17"/>
                                        </p:tgtEl>
                                        <p:attrNameLst>
                                          <p:attrName>style.visibility</p:attrName>
                                        </p:attrNameLst>
                                      </p:cBhvr>
                                      <p:to>
                                        <p:strVal val="visible"/>
                                      </p:to>
                                    </p:set>
                                    <p:animEffect transition="in" filter="box(in)">
                                      <p:cBhvr>
                                        <p:cTn id="35" dur="1000"/>
                                        <p:tgtEl>
                                          <p:spTgt spid="17"/>
                                        </p:tgtEl>
                                      </p:cBhvr>
                                    </p:animEffect>
                                  </p:childTnLst>
                                </p:cTn>
                              </p:par>
                            </p:childTnLst>
                          </p:cTn>
                        </p:par>
                        <p:par>
                          <p:cTn id="36" fill="hold">
                            <p:stCondLst>
                              <p:cond delay="10750"/>
                            </p:stCondLst>
                            <p:childTnLst>
                              <p:par>
                                <p:cTn id="37" presetID="42" presetClass="entr" presetSubtype="0" fill="hold" nodeType="afterEffect">
                                  <p:stCondLst>
                                    <p:cond delay="750"/>
                                  </p:stCondLst>
                                  <p:childTnLst>
                                    <p:set>
                                      <p:cBhvr>
                                        <p:cTn id="38" dur="1" fill="hold">
                                          <p:stCondLst>
                                            <p:cond delay="0"/>
                                          </p:stCondLst>
                                        </p:cTn>
                                        <p:tgtEl>
                                          <p:spTgt spid="18">
                                            <p:txEl>
                                              <p:pRg st="2" end="2"/>
                                            </p:txEl>
                                          </p:spTgt>
                                        </p:tgtEl>
                                        <p:attrNameLst>
                                          <p:attrName>style.visibility</p:attrName>
                                        </p:attrNameLst>
                                      </p:cBhvr>
                                      <p:to>
                                        <p:strVal val="visible"/>
                                      </p:to>
                                    </p:set>
                                    <p:animEffect transition="in" filter="fade">
                                      <p:cBhvr>
                                        <p:cTn id="39" dur="1000"/>
                                        <p:tgtEl>
                                          <p:spTgt spid="18">
                                            <p:txEl>
                                              <p:pRg st="2" end="2"/>
                                            </p:txEl>
                                          </p:spTgt>
                                        </p:tgtEl>
                                      </p:cBhvr>
                                    </p:animEffect>
                                    <p:anim calcmode="lin" valueType="num">
                                      <p:cBhvr>
                                        <p:cTn id="40"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42" fill="hold">
                            <p:stCondLst>
                              <p:cond delay="12500"/>
                            </p:stCondLst>
                            <p:childTnLst>
                              <p:par>
                                <p:cTn id="43" presetID="4" presetClass="entr" presetSubtype="16" fill="hold" nodeType="afterEffect">
                                  <p:stCondLst>
                                    <p:cond delay="750"/>
                                  </p:stCondLst>
                                  <p:childTnLst>
                                    <p:set>
                                      <p:cBhvr>
                                        <p:cTn id="44" dur="1" fill="hold">
                                          <p:stCondLst>
                                            <p:cond delay="0"/>
                                          </p:stCondLst>
                                        </p:cTn>
                                        <p:tgtEl>
                                          <p:spTgt spid="21"/>
                                        </p:tgtEl>
                                        <p:attrNameLst>
                                          <p:attrName>style.visibility</p:attrName>
                                        </p:attrNameLst>
                                      </p:cBhvr>
                                      <p:to>
                                        <p:strVal val="visible"/>
                                      </p:to>
                                    </p:set>
                                    <p:animEffect transition="in" filter="box(in)">
                                      <p:cBhvr>
                                        <p:cTn id="45" dur="1000"/>
                                        <p:tgtEl>
                                          <p:spTgt spid="21"/>
                                        </p:tgtEl>
                                      </p:cBhvr>
                                    </p:animEffect>
                                  </p:childTnLst>
                                </p:cTn>
                              </p:par>
                            </p:childTnLst>
                          </p:cTn>
                        </p:par>
                        <p:par>
                          <p:cTn id="46" fill="hold">
                            <p:stCondLst>
                              <p:cond delay="14250"/>
                            </p:stCondLst>
                            <p:childTnLst>
                              <p:par>
                                <p:cTn id="47" presetID="42" presetClass="entr" presetSubtype="0" fill="hold" nodeType="afterEffect">
                                  <p:stCondLst>
                                    <p:cond delay="750"/>
                                  </p:stCondLst>
                                  <p:childTnLst>
                                    <p:set>
                                      <p:cBhvr>
                                        <p:cTn id="48" dur="1" fill="hold">
                                          <p:stCondLst>
                                            <p:cond delay="0"/>
                                          </p:stCondLst>
                                        </p:cTn>
                                        <p:tgtEl>
                                          <p:spTgt spid="18">
                                            <p:txEl>
                                              <p:pRg st="3" end="3"/>
                                            </p:txEl>
                                          </p:spTgt>
                                        </p:tgtEl>
                                        <p:attrNameLst>
                                          <p:attrName>style.visibility</p:attrName>
                                        </p:attrNameLst>
                                      </p:cBhvr>
                                      <p:to>
                                        <p:strVal val="visible"/>
                                      </p:to>
                                    </p:set>
                                    <p:animEffect transition="in" filter="fade">
                                      <p:cBhvr>
                                        <p:cTn id="49" dur="1000"/>
                                        <p:tgtEl>
                                          <p:spTgt spid="18">
                                            <p:txEl>
                                              <p:pRg st="3" end="3"/>
                                            </p:txEl>
                                          </p:spTgt>
                                        </p:tgtEl>
                                      </p:cBhvr>
                                    </p:animEffect>
                                    <p:anim calcmode="lin" valueType="num">
                                      <p:cBhvr>
                                        <p:cTn id="50"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16000"/>
                            </p:stCondLst>
                            <p:childTnLst>
                              <p:par>
                                <p:cTn id="53" presetID="42" presetClass="entr" presetSubtype="0" fill="hold" nodeType="afterEffect">
                                  <p:stCondLst>
                                    <p:cond delay="60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par>
                          <p:cTn id="58" fill="hold">
                            <p:stCondLst>
                              <p:cond delay="23000"/>
                            </p:stCondLst>
                            <p:childTnLst>
                              <p:par>
                                <p:cTn id="59" presetID="2" presetClass="entr" presetSubtype="4" fill="hold" nodeType="afterEffect">
                                  <p:stCondLst>
                                    <p:cond delay="75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additive="base">
                                        <p:cTn id="6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24750"/>
                            </p:stCondLst>
                            <p:childTnLst>
                              <p:par>
                                <p:cTn id="64" presetID="4" presetClass="entr" presetSubtype="16" fill="hold" nodeType="afterEffect">
                                  <p:stCondLst>
                                    <p:cond delay="750"/>
                                  </p:stCondLst>
                                  <p:childTnLst>
                                    <p:set>
                                      <p:cBhvr>
                                        <p:cTn id="65" dur="1" fill="hold">
                                          <p:stCondLst>
                                            <p:cond delay="0"/>
                                          </p:stCondLst>
                                        </p:cTn>
                                        <p:tgtEl>
                                          <p:spTgt spid="34"/>
                                        </p:tgtEl>
                                        <p:attrNameLst>
                                          <p:attrName>style.visibility</p:attrName>
                                        </p:attrNameLst>
                                      </p:cBhvr>
                                      <p:to>
                                        <p:strVal val="visible"/>
                                      </p:to>
                                    </p:set>
                                    <p:animEffect transition="in" filter="box(in)">
                                      <p:cBhvr>
                                        <p:cTn id="66" dur="1000"/>
                                        <p:tgtEl>
                                          <p:spTgt spid="34"/>
                                        </p:tgtEl>
                                      </p:cBhvr>
                                    </p:animEffect>
                                  </p:childTnLst>
                                </p:cTn>
                              </p:par>
                            </p:childTnLst>
                          </p:cTn>
                        </p:par>
                        <p:par>
                          <p:cTn id="67" fill="hold">
                            <p:stCondLst>
                              <p:cond delay="26500"/>
                            </p:stCondLst>
                            <p:childTnLst>
                              <p:par>
                                <p:cTn id="68" presetID="2" presetClass="entr" presetSubtype="4" fill="hold" nodeType="afterEffect">
                                  <p:stCondLst>
                                    <p:cond delay="750"/>
                                  </p:stCondLst>
                                  <p:childTnLst>
                                    <p:set>
                                      <p:cBhvr>
                                        <p:cTn id="69" dur="1" fill="hold">
                                          <p:stCondLst>
                                            <p:cond delay="0"/>
                                          </p:stCondLst>
                                        </p:cTn>
                                        <p:tgtEl>
                                          <p:spTgt spid="8">
                                            <p:txEl>
                                              <p:pRg st="1" end="1"/>
                                            </p:txEl>
                                          </p:spTgt>
                                        </p:tgtEl>
                                        <p:attrNameLst>
                                          <p:attrName>style.visibility</p:attrName>
                                        </p:attrNameLst>
                                      </p:cBhvr>
                                      <p:to>
                                        <p:strVal val="visible"/>
                                      </p:to>
                                    </p:set>
                                    <p:anim calcmode="lin" valueType="num">
                                      <p:cBhvr additive="base">
                                        <p:cTn id="7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1"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72" fill="hold">
                            <p:stCondLst>
                              <p:cond delay="28250"/>
                            </p:stCondLst>
                            <p:childTnLst>
                              <p:par>
                                <p:cTn id="73" presetID="4" presetClass="entr" presetSubtype="16" fill="hold" nodeType="afterEffect">
                                  <p:stCondLst>
                                    <p:cond delay="750"/>
                                  </p:stCondLst>
                                  <p:childTnLst>
                                    <p:set>
                                      <p:cBhvr>
                                        <p:cTn id="74" dur="1" fill="hold">
                                          <p:stCondLst>
                                            <p:cond delay="0"/>
                                          </p:stCondLst>
                                        </p:cTn>
                                        <p:tgtEl>
                                          <p:spTgt spid="31"/>
                                        </p:tgtEl>
                                        <p:attrNameLst>
                                          <p:attrName>style.visibility</p:attrName>
                                        </p:attrNameLst>
                                      </p:cBhvr>
                                      <p:to>
                                        <p:strVal val="visible"/>
                                      </p:to>
                                    </p:set>
                                    <p:animEffect transition="in" filter="box(in)">
                                      <p:cBhvr>
                                        <p:cTn id="75" dur="1000"/>
                                        <p:tgtEl>
                                          <p:spTgt spid="31"/>
                                        </p:tgtEl>
                                      </p:cBhvr>
                                    </p:animEffect>
                                  </p:childTnLst>
                                </p:cTn>
                              </p:par>
                            </p:childTnLst>
                          </p:cTn>
                        </p:par>
                        <p:par>
                          <p:cTn id="76" fill="hold">
                            <p:stCondLst>
                              <p:cond delay="30000"/>
                            </p:stCondLst>
                            <p:childTnLst>
                              <p:par>
                                <p:cTn id="77" presetID="2" presetClass="entr" presetSubtype="4" fill="hold" nodeType="afterEffect">
                                  <p:stCondLst>
                                    <p:cond delay="750"/>
                                  </p:stCondLst>
                                  <p:childTnLst>
                                    <p:set>
                                      <p:cBhvr>
                                        <p:cTn id="78" dur="1" fill="hold">
                                          <p:stCondLst>
                                            <p:cond delay="0"/>
                                          </p:stCondLst>
                                        </p:cTn>
                                        <p:tgtEl>
                                          <p:spTgt spid="8">
                                            <p:txEl>
                                              <p:pRg st="2" end="2"/>
                                            </p:txEl>
                                          </p:spTgt>
                                        </p:tgtEl>
                                        <p:attrNameLst>
                                          <p:attrName>style.visibility</p:attrName>
                                        </p:attrNameLst>
                                      </p:cBhvr>
                                      <p:to>
                                        <p:strVal val="visible"/>
                                      </p:to>
                                    </p:set>
                                    <p:anim calcmode="lin" valueType="num">
                                      <p:cBhvr additive="base">
                                        <p:cTn id="7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81" fill="hold">
                            <p:stCondLst>
                              <p:cond delay="31750"/>
                            </p:stCondLst>
                            <p:childTnLst>
                              <p:par>
                                <p:cTn id="82" presetID="42" presetClass="entr" presetSubtype="0" fill="hold" nodeType="afterEffect">
                                  <p:stCondLst>
                                    <p:cond delay="7500"/>
                                  </p:stCondLst>
                                  <p:childTnLst>
                                    <p:set>
                                      <p:cBhvr>
                                        <p:cTn id="83" dur="1" fill="hold">
                                          <p:stCondLst>
                                            <p:cond delay="0"/>
                                          </p:stCondLst>
                                        </p:cTn>
                                        <p:tgtEl>
                                          <p:spTgt spid="1030"/>
                                        </p:tgtEl>
                                        <p:attrNameLst>
                                          <p:attrName>style.visibility</p:attrName>
                                        </p:attrNameLst>
                                      </p:cBhvr>
                                      <p:to>
                                        <p:strVal val="visible"/>
                                      </p:to>
                                    </p:set>
                                    <p:animEffect transition="in" filter="fade">
                                      <p:cBhvr>
                                        <p:cTn id="84" dur="1000"/>
                                        <p:tgtEl>
                                          <p:spTgt spid="1030"/>
                                        </p:tgtEl>
                                      </p:cBhvr>
                                    </p:animEffect>
                                    <p:anim calcmode="lin" valueType="num">
                                      <p:cBhvr>
                                        <p:cTn id="85" dur="1000" fill="hold"/>
                                        <p:tgtEl>
                                          <p:spTgt spid="1030"/>
                                        </p:tgtEl>
                                        <p:attrNameLst>
                                          <p:attrName>ppt_x</p:attrName>
                                        </p:attrNameLst>
                                      </p:cBhvr>
                                      <p:tavLst>
                                        <p:tav tm="0">
                                          <p:val>
                                            <p:strVal val="#ppt_x"/>
                                          </p:val>
                                        </p:tav>
                                        <p:tav tm="100000">
                                          <p:val>
                                            <p:strVal val="#ppt_x"/>
                                          </p:val>
                                        </p:tav>
                                      </p:tavLst>
                                    </p:anim>
                                    <p:anim calcmode="lin" valueType="num">
                                      <p:cBhvr>
                                        <p:cTn id="86" dur="1000" fill="hold"/>
                                        <p:tgtEl>
                                          <p:spTgt spid="1030"/>
                                        </p:tgtEl>
                                        <p:attrNameLst>
                                          <p:attrName>ppt_y</p:attrName>
                                        </p:attrNameLst>
                                      </p:cBhvr>
                                      <p:tavLst>
                                        <p:tav tm="0">
                                          <p:val>
                                            <p:strVal val="#ppt_y+.1"/>
                                          </p:val>
                                        </p:tav>
                                        <p:tav tm="100000">
                                          <p:val>
                                            <p:strVal val="#ppt_y"/>
                                          </p:val>
                                        </p:tav>
                                      </p:tavLst>
                                    </p:anim>
                                  </p:childTnLst>
                                </p:cTn>
                              </p:par>
                            </p:childTnLst>
                          </p:cTn>
                        </p:par>
                        <p:par>
                          <p:cTn id="87" fill="hold">
                            <p:stCondLst>
                              <p:cond delay="40250"/>
                            </p:stCondLst>
                            <p:childTnLst>
                              <p:par>
                                <p:cTn id="88" presetID="4" presetClass="entr" presetSubtype="16" fill="hold" nodeType="afterEffect">
                                  <p:stCondLst>
                                    <p:cond delay="75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box(in)">
                                      <p:cBhvr>
                                        <p:cTn id="90" dur="1000"/>
                                        <p:tgtEl>
                                          <p:spTgt spid="15">
                                            <p:txEl>
                                              <p:pRg st="0" end="0"/>
                                            </p:txEl>
                                          </p:spTgt>
                                        </p:tgtEl>
                                      </p:cBhvr>
                                    </p:animEffect>
                                  </p:childTnLst>
                                </p:cTn>
                              </p:par>
                            </p:childTnLst>
                          </p:cTn>
                        </p:par>
                        <p:par>
                          <p:cTn id="91" fill="hold">
                            <p:stCondLst>
                              <p:cond delay="42000"/>
                            </p:stCondLst>
                            <p:childTnLst>
                              <p:par>
                                <p:cTn id="92" presetID="4" presetClass="entr" presetSubtype="16"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box(in)">
                                      <p:cBhvr>
                                        <p:cTn id="94" dur="1000"/>
                                        <p:tgtEl>
                                          <p:spTgt spid="42"/>
                                        </p:tgtEl>
                                      </p:cBhvr>
                                    </p:animEffect>
                                  </p:childTnLst>
                                </p:cTn>
                              </p:par>
                            </p:childTnLst>
                          </p:cTn>
                        </p:par>
                        <p:par>
                          <p:cTn id="95" fill="hold">
                            <p:stCondLst>
                              <p:cond delay="43000"/>
                            </p:stCondLst>
                            <p:childTnLst>
                              <p:par>
                                <p:cTn id="96" presetID="4" presetClass="entr" presetSubtype="16" fill="hold" nodeType="afterEffect">
                                  <p:stCondLst>
                                    <p:cond delay="750"/>
                                  </p:stCondLst>
                                  <p:childTnLst>
                                    <p:set>
                                      <p:cBhvr>
                                        <p:cTn id="97" dur="1" fill="hold">
                                          <p:stCondLst>
                                            <p:cond delay="0"/>
                                          </p:stCondLst>
                                        </p:cTn>
                                        <p:tgtEl>
                                          <p:spTgt spid="15">
                                            <p:txEl>
                                              <p:pRg st="1" end="1"/>
                                            </p:txEl>
                                          </p:spTgt>
                                        </p:tgtEl>
                                        <p:attrNameLst>
                                          <p:attrName>style.visibility</p:attrName>
                                        </p:attrNameLst>
                                      </p:cBhvr>
                                      <p:to>
                                        <p:strVal val="visible"/>
                                      </p:to>
                                    </p:set>
                                    <p:animEffect transition="in" filter="box(in)">
                                      <p:cBhvr>
                                        <p:cTn id="98" dur="1000"/>
                                        <p:tgtEl>
                                          <p:spTgt spid="15">
                                            <p:txEl>
                                              <p:pRg st="1" end="1"/>
                                            </p:txEl>
                                          </p:spTgt>
                                        </p:tgtEl>
                                      </p:cBhvr>
                                    </p:animEffect>
                                  </p:childTnLst>
                                </p:cTn>
                              </p:par>
                            </p:childTnLst>
                          </p:cTn>
                        </p:par>
                        <p:par>
                          <p:cTn id="99" fill="hold">
                            <p:stCondLst>
                              <p:cond delay="44750"/>
                            </p:stCondLst>
                            <p:childTnLst>
                              <p:par>
                                <p:cTn id="100" presetID="4"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box(in)">
                                      <p:cBhvr>
                                        <p:cTn id="102" dur="1000"/>
                                        <p:tgtEl>
                                          <p:spTgt spid="44"/>
                                        </p:tgtEl>
                                      </p:cBhvr>
                                    </p:animEffect>
                                  </p:childTnLst>
                                </p:cTn>
                              </p:par>
                            </p:childTnLst>
                          </p:cTn>
                        </p:par>
                        <p:par>
                          <p:cTn id="103" fill="hold">
                            <p:stCondLst>
                              <p:cond delay="45750"/>
                            </p:stCondLst>
                            <p:childTnLst>
                              <p:par>
                                <p:cTn id="104" presetID="4" presetClass="entr" presetSubtype="16" fill="hold" nodeType="afterEffect">
                                  <p:stCondLst>
                                    <p:cond delay="750"/>
                                  </p:stCondLst>
                                  <p:childTnLst>
                                    <p:set>
                                      <p:cBhvr>
                                        <p:cTn id="105" dur="1" fill="hold">
                                          <p:stCondLst>
                                            <p:cond delay="0"/>
                                          </p:stCondLst>
                                        </p:cTn>
                                        <p:tgtEl>
                                          <p:spTgt spid="15">
                                            <p:txEl>
                                              <p:pRg st="2" end="2"/>
                                            </p:txEl>
                                          </p:spTgt>
                                        </p:tgtEl>
                                        <p:attrNameLst>
                                          <p:attrName>style.visibility</p:attrName>
                                        </p:attrNameLst>
                                      </p:cBhvr>
                                      <p:to>
                                        <p:strVal val="visible"/>
                                      </p:to>
                                    </p:set>
                                    <p:animEffect transition="in" filter="box(in)">
                                      <p:cBhvr>
                                        <p:cTn id="106" dur="1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C0D1C3-1E09-48CF-A872-A4BD602D3156}"/>
              </a:ext>
            </a:extLst>
          </p:cNvPr>
          <p:cNvSpPr>
            <a:spLocks noGrp="1"/>
          </p:cNvSpPr>
          <p:nvPr>
            <p:ph type="title"/>
          </p:nvPr>
        </p:nvSpPr>
        <p:spPr>
          <a:xfrm>
            <a:off x="230844" y="397366"/>
            <a:ext cx="4806345" cy="1462300"/>
          </a:xfrm>
        </p:spPr>
        <p:txBody>
          <a:bodyPr>
            <a:noAutofit/>
          </a:bodyPr>
          <a:lstStyle/>
          <a:p>
            <a:r>
              <a:rPr lang="pl-PL" dirty="0">
                <a:latin typeface="Monotype Corsiva" panose="03010101010201010101" pitchFamily="66" charset="0"/>
              </a:rPr>
              <a:t>STROJE WIELKOPOLSKIE </a:t>
            </a:r>
            <a:br>
              <a:rPr lang="pl-PL" dirty="0">
                <a:latin typeface="Monotype Corsiva" panose="03010101010201010101" pitchFamily="66" charset="0"/>
              </a:rPr>
            </a:br>
            <a:r>
              <a:rPr lang="pl-PL" dirty="0">
                <a:latin typeface="Monotype Corsiva" panose="03010101010201010101" pitchFamily="66" charset="0"/>
              </a:rPr>
              <a:t>I KUJAWSKIE</a:t>
            </a:r>
          </a:p>
        </p:txBody>
      </p:sp>
      <p:pic>
        <p:nvPicPr>
          <p:cNvPr id="5" name="Obraz 4">
            <a:extLst>
              <a:ext uri="{FF2B5EF4-FFF2-40B4-BE49-F238E27FC236}">
                <a16:creationId xmlns:a16="http://schemas.microsoft.com/office/drawing/2014/main" id="{F85A52E8-8244-4362-B5B1-FF88E4FF0BC0}"/>
              </a:ext>
            </a:extLst>
          </p:cNvPr>
          <p:cNvPicPr>
            <a:picLocks noChangeAspect="1"/>
          </p:cNvPicPr>
          <p:nvPr/>
        </p:nvPicPr>
        <p:blipFill>
          <a:blip r:embed="rId2" cstate="print"/>
          <a:stretch>
            <a:fillRect/>
          </a:stretch>
        </p:blipFill>
        <p:spPr>
          <a:xfrm>
            <a:off x="4629751" y="308609"/>
            <a:ext cx="3900100" cy="1950050"/>
          </a:xfrm>
          <a:prstGeom prst="rect">
            <a:avLst/>
          </a:prstGeom>
        </p:spPr>
      </p:pic>
      <p:sp>
        <p:nvSpPr>
          <p:cNvPr id="7" name="pole tekstowe 6">
            <a:extLst>
              <a:ext uri="{FF2B5EF4-FFF2-40B4-BE49-F238E27FC236}">
                <a16:creationId xmlns:a16="http://schemas.microsoft.com/office/drawing/2014/main" id="{34F74BEC-8473-482C-AA80-FBF38BA94EF9}"/>
              </a:ext>
            </a:extLst>
          </p:cNvPr>
          <p:cNvSpPr txBox="1"/>
          <p:nvPr/>
        </p:nvSpPr>
        <p:spPr>
          <a:xfrm>
            <a:off x="8584442" y="347520"/>
            <a:ext cx="3439236" cy="2062103"/>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Lubuski</a:t>
            </a:r>
          </a:p>
          <a:p>
            <a:pPr algn="ctr">
              <a:buFontTx/>
              <a:buChar char="-"/>
            </a:pPr>
            <a:r>
              <a:rPr lang="pl-PL" sz="1600" dirty="0">
                <a:latin typeface="Times New Roman" panose="02020603050405020304" pitchFamily="18" charset="0"/>
                <a:cs typeface="Times New Roman" panose="02020603050405020304" pitchFamily="18" charset="0"/>
              </a:rPr>
              <a:t>spódnice w stroju lubuskim nazywano </a:t>
            </a:r>
            <a:r>
              <a:rPr lang="pl-PL" sz="1600" dirty="0" err="1">
                <a:latin typeface="Times New Roman" panose="02020603050405020304" pitchFamily="18" charset="0"/>
                <a:cs typeface="Times New Roman" panose="02020603050405020304" pitchFamily="18" charset="0"/>
              </a:rPr>
              <a:t>spódnikami</a:t>
            </a:r>
            <a:r>
              <a:rPr lang="pl-PL" sz="1600" dirty="0">
                <a:latin typeface="Times New Roman" panose="02020603050405020304" pitchFamily="18" charset="0"/>
                <a:cs typeface="Times New Roman" panose="02020603050405020304" pitchFamily="18" charset="0"/>
              </a:rPr>
              <a:t>, derą, </a:t>
            </a:r>
            <a:r>
              <a:rPr lang="pl-PL" sz="1600" dirty="0" err="1">
                <a:latin typeface="Times New Roman" panose="02020603050405020304" pitchFamily="18" charset="0"/>
                <a:cs typeface="Times New Roman" panose="02020603050405020304" pitchFamily="18" charset="0"/>
              </a:rPr>
              <a:t>szorcem</a:t>
            </a:r>
            <a:r>
              <a:rPr lang="pl-PL" sz="1600" dirty="0">
                <a:latin typeface="Times New Roman" panose="02020603050405020304" pitchFamily="18" charset="0"/>
                <a:cs typeface="Times New Roman" panose="02020603050405020304" pitchFamily="18" charset="0"/>
              </a:rPr>
              <a:t> albo </a:t>
            </a:r>
            <a:r>
              <a:rPr lang="pl-PL" sz="1600" dirty="0" err="1">
                <a:latin typeface="Times New Roman" panose="02020603050405020304" pitchFamily="18" charset="0"/>
                <a:cs typeface="Times New Roman" panose="02020603050405020304" pitchFamily="18" charset="0"/>
              </a:rPr>
              <a:t>watokiem</a:t>
            </a:r>
            <a:r>
              <a:rPr lang="pl-PL" sz="1600" dirty="0">
                <a:latin typeface="Times New Roman" panose="02020603050405020304" pitchFamily="18" charset="0"/>
                <a:cs typeface="Times New Roman" panose="02020603050405020304" pitchFamily="18" charset="0"/>
              </a:rPr>
              <a:t>. Osobne nazwy spódnice posiadały także ze względu na swój kolor</a:t>
            </a:r>
          </a:p>
          <a:p>
            <a:pPr algn="ctr">
              <a:buFontTx/>
              <a:buChar char="-"/>
            </a:pPr>
            <a:r>
              <a:rPr lang="pl-PL" sz="1600" dirty="0">
                <a:latin typeface="Times New Roman" panose="02020603050405020304" pitchFamily="18" charset="0"/>
                <a:cs typeface="Times New Roman" panose="02020603050405020304" pitchFamily="18" charset="0"/>
              </a:rPr>
              <a:t> rodzaj noszonej spódnicy zależał od stopnia zamożności kobiety</a:t>
            </a:r>
          </a:p>
        </p:txBody>
      </p:sp>
      <p:sp>
        <p:nvSpPr>
          <p:cNvPr id="10" name="pole tekstowe 9">
            <a:extLst>
              <a:ext uri="{FF2B5EF4-FFF2-40B4-BE49-F238E27FC236}">
                <a16:creationId xmlns:a16="http://schemas.microsoft.com/office/drawing/2014/main" id="{3A74BB78-5A71-4B0D-8F4B-FC87458B2E86}"/>
              </a:ext>
            </a:extLst>
          </p:cNvPr>
          <p:cNvSpPr txBox="1"/>
          <p:nvPr/>
        </p:nvSpPr>
        <p:spPr>
          <a:xfrm>
            <a:off x="4681184" y="2685105"/>
            <a:ext cx="3930555" cy="1077218"/>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a:t>
            </a:r>
            <a:r>
              <a:rPr lang="pl-PL" sz="1600" b="1" dirty="0" err="1">
                <a:latin typeface="Times New Roman" panose="02020603050405020304" pitchFamily="18" charset="0"/>
                <a:cs typeface="Times New Roman" panose="02020603050405020304" pitchFamily="18" charset="0"/>
              </a:rPr>
              <a:t>Biskupiański</a:t>
            </a:r>
            <a:endParaRPr lang="pl-PL" sz="1600" b="1" dirty="0">
              <a:latin typeface="Times New Roman" panose="02020603050405020304" pitchFamily="18" charset="0"/>
              <a:cs typeface="Times New Roman" panose="02020603050405020304" pitchFamily="18" charset="0"/>
            </a:endParaRPr>
          </a:p>
          <a:p>
            <a:pPr algn="ctr"/>
            <a:r>
              <a:rPr lang="pl-PL" sz="1600" dirty="0">
                <a:latin typeface="Times New Roman" panose="02020603050405020304" pitchFamily="18" charset="0"/>
                <a:cs typeface="Times New Roman" panose="02020603050405020304" pitchFamily="18" charset="0"/>
              </a:rPr>
              <a:t>- świątecznym nakryciem głowy były kopki, nosiły je mężatki, panny, a nawet małe dziewczynki.</a:t>
            </a:r>
          </a:p>
        </p:txBody>
      </p:sp>
      <p:sp>
        <p:nvSpPr>
          <p:cNvPr id="13" name="pole tekstowe 12">
            <a:extLst>
              <a:ext uri="{FF2B5EF4-FFF2-40B4-BE49-F238E27FC236}">
                <a16:creationId xmlns:a16="http://schemas.microsoft.com/office/drawing/2014/main" id="{283CA775-F799-4DD8-B06B-3235FA82268B}"/>
              </a:ext>
            </a:extLst>
          </p:cNvPr>
          <p:cNvSpPr txBox="1"/>
          <p:nvPr/>
        </p:nvSpPr>
        <p:spPr>
          <a:xfrm>
            <a:off x="6359857" y="4805326"/>
            <a:ext cx="5104262" cy="132343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Szamotulski</a:t>
            </a:r>
          </a:p>
          <a:p>
            <a:pPr algn="ctr">
              <a:buFontTx/>
              <a:buChar char="-"/>
            </a:pPr>
            <a:r>
              <a:rPr lang="pl-PL" sz="1600" dirty="0">
                <a:latin typeface="Times New Roman" panose="02020603050405020304" pitchFamily="18" charset="0"/>
                <a:cs typeface="Times New Roman" panose="02020603050405020304" pitchFamily="18" charset="0"/>
              </a:rPr>
              <a:t>kobiety na głowach nosiły białe bogato haftowane czepce z charakterystycznym roślinnym wzornictwem</a:t>
            </a:r>
          </a:p>
          <a:p>
            <a:pPr algn="ctr">
              <a:buFontTx/>
              <a:buChar char="-"/>
            </a:pPr>
            <a:r>
              <a:rPr lang="pl-PL" sz="1600" dirty="0">
                <a:latin typeface="Times New Roman" panose="02020603050405020304" pitchFamily="18" charset="0"/>
                <a:cs typeface="Times New Roman" panose="02020603050405020304" pitchFamily="18" charset="0"/>
              </a:rPr>
              <a:t> na nogi zakładano trzewiki </a:t>
            </a:r>
            <a:r>
              <a:rPr lang="pl-PL" sz="1600" dirty="0" err="1">
                <a:latin typeface="Times New Roman" panose="02020603050405020304" pitchFamily="18" charset="0"/>
                <a:cs typeface="Times New Roman" panose="02020603050405020304" pitchFamily="18" charset="0"/>
              </a:rPr>
              <a:t>szadronowe</a:t>
            </a:r>
            <a:r>
              <a:rPr lang="pl-PL" sz="1600" dirty="0">
                <a:latin typeface="Times New Roman" panose="02020603050405020304" pitchFamily="18" charset="0"/>
                <a:cs typeface="Times New Roman" panose="02020603050405020304" pitchFamily="18" charset="0"/>
              </a:rPr>
              <a:t> z czarnego materiału</a:t>
            </a:r>
          </a:p>
        </p:txBody>
      </p:sp>
      <p:pic>
        <p:nvPicPr>
          <p:cNvPr id="14" name="Obraz 13">
            <a:extLst>
              <a:ext uri="{FF2B5EF4-FFF2-40B4-BE49-F238E27FC236}">
                <a16:creationId xmlns:a16="http://schemas.microsoft.com/office/drawing/2014/main" id="{2C12E908-96CA-4072-B9C9-3463B91CC4DE}"/>
              </a:ext>
            </a:extLst>
          </p:cNvPr>
          <p:cNvPicPr>
            <a:picLocks noChangeAspect="1"/>
          </p:cNvPicPr>
          <p:nvPr/>
        </p:nvPicPr>
        <p:blipFill>
          <a:blip r:embed="rId3" cstate="print"/>
          <a:stretch>
            <a:fillRect/>
          </a:stretch>
        </p:blipFill>
        <p:spPr>
          <a:xfrm>
            <a:off x="9260617" y="2536123"/>
            <a:ext cx="2931383" cy="1912255"/>
          </a:xfrm>
          <a:prstGeom prst="rect">
            <a:avLst/>
          </a:prstGeom>
        </p:spPr>
      </p:pic>
      <p:pic>
        <p:nvPicPr>
          <p:cNvPr id="15" name="Obraz 14">
            <a:extLst>
              <a:ext uri="{FF2B5EF4-FFF2-40B4-BE49-F238E27FC236}">
                <a16:creationId xmlns:a16="http://schemas.microsoft.com/office/drawing/2014/main" id="{4357179E-BD57-4C02-8C40-550784573795}"/>
              </a:ext>
            </a:extLst>
          </p:cNvPr>
          <p:cNvPicPr>
            <a:picLocks noChangeAspect="1"/>
          </p:cNvPicPr>
          <p:nvPr/>
        </p:nvPicPr>
        <p:blipFill>
          <a:blip r:embed="rId4" cstate="print"/>
          <a:stretch>
            <a:fillRect/>
          </a:stretch>
        </p:blipFill>
        <p:spPr>
          <a:xfrm>
            <a:off x="4151196" y="3969456"/>
            <a:ext cx="1944804" cy="2693990"/>
          </a:xfrm>
          <a:prstGeom prst="rect">
            <a:avLst/>
          </a:prstGeom>
        </p:spPr>
      </p:pic>
      <p:cxnSp>
        <p:nvCxnSpPr>
          <p:cNvPr id="11" name="Łącznik prosty ze strzałką 10"/>
          <p:cNvCxnSpPr/>
          <p:nvPr/>
        </p:nvCxnSpPr>
        <p:spPr>
          <a:xfrm flipH="1">
            <a:off x="6359858" y="800402"/>
            <a:ext cx="2251881" cy="47767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Łącznik prosty ze strzałką 11"/>
          <p:cNvCxnSpPr/>
          <p:nvPr/>
        </p:nvCxnSpPr>
        <p:spPr>
          <a:xfrm flipH="1" flipV="1">
            <a:off x="6034561" y="1367439"/>
            <a:ext cx="2674962" cy="6141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Łącznik prosty ze strzałką 17"/>
          <p:cNvCxnSpPr/>
          <p:nvPr/>
        </p:nvCxnSpPr>
        <p:spPr>
          <a:xfrm flipH="1" flipV="1">
            <a:off x="4888174" y="4626833"/>
            <a:ext cx="1444387" cy="5572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Łącznik prosty ze strzałką 19"/>
          <p:cNvCxnSpPr/>
          <p:nvPr/>
        </p:nvCxnSpPr>
        <p:spPr>
          <a:xfrm flipH="1">
            <a:off x="5377218" y="5720686"/>
            <a:ext cx="1367051" cy="51634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Łącznik prosty ze strzałką 21"/>
          <p:cNvCxnSpPr/>
          <p:nvPr/>
        </p:nvCxnSpPr>
        <p:spPr>
          <a:xfrm flipV="1">
            <a:off x="8543499" y="2920621"/>
            <a:ext cx="2838734" cy="8188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5" name="Łącznik prosty ze strzałką 24"/>
          <p:cNvCxnSpPr/>
          <p:nvPr/>
        </p:nvCxnSpPr>
        <p:spPr>
          <a:xfrm flipV="1">
            <a:off x="8529851" y="3122811"/>
            <a:ext cx="3220871" cy="409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Łącznik prosty ze strzałką 27"/>
          <p:cNvCxnSpPr/>
          <p:nvPr/>
        </p:nvCxnSpPr>
        <p:spPr>
          <a:xfrm>
            <a:off x="8270543" y="3398293"/>
            <a:ext cx="296156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3248394"/>
      </p:ext>
    </p:extLst>
  </p:cSld>
  <p:clrMapOvr>
    <a:masterClrMapping/>
  </p:clrMapOvr>
  <mc:AlternateContent xmlns:mc="http://schemas.openxmlformats.org/markup-compatibility/2006" xmlns:p14="http://schemas.microsoft.com/office/powerpoint/2010/main">
    <mc:Choice Requires="p14">
      <p:transition spd="slow" p14:dur="3400" advTm="58000">
        <p14:reveal/>
      </p:transition>
    </mc:Choice>
    <mc:Fallback xmlns="">
      <p:transition spd="slow" advTm="5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4250"/>
                            </p:stCondLst>
                            <p:childTnLst>
                              <p:par>
                                <p:cTn id="17" presetID="8" presetClass="entr" presetSubtype="16" fill="hold" nodeType="afterEffect">
                                  <p:stCondLst>
                                    <p:cond delay="7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amond(in)">
                                      <p:cBhvr>
                                        <p:cTn id="19" dur="1000"/>
                                        <p:tgtEl>
                                          <p:spTgt spid="7">
                                            <p:txEl>
                                              <p:pRg st="0" end="0"/>
                                            </p:txEl>
                                          </p:spTgt>
                                        </p:tgtEl>
                                      </p:cBhvr>
                                    </p:animEffect>
                                  </p:childTnLst>
                                </p:cTn>
                              </p:par>
                            </p:childTnLst>
                          </p:cTn>
                        </p:par>
                        <p:par>
                          <p:cTn id="20" fill="hold">
                            <p:stCondLst>
                              <p:cond delay="6000"/>
                            </p:stCondLst>
                            <p:childTnLst>
                              <p:par>
                                <p:cTn id="21" presetID="8" presetClass="entr" presetSubtype="16" fill="hold" nodeType="after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diamond(in)">
                                      <p:cBhvr>
                                        <p:cTn id="23" dur="1000"/>
                                        <p:tgtEl>
                                          <p:spTgt spid="11"/>
                                        </p:tgtEl>
                                      </p:cBhvr>
                                    </p:animEffect>
                                  </p:childTnLst>
                                </p:cTn>
                              </p:par>
                            </p:childTnLst>
                          </p:cTn>
                        </p:par>
                        <p:par>
                          <p:cTn id="24" fill="hold">
                            <p:stCondLst>
                              <p:cond delay="7750"/>
                            </p:stCondLst>
                            <p:childTnLst>
                              <p:par>
                                <p:cTn id="25" presetID="8" presetClass="entr" presetSubtype="16" fill="hold" nodeType="afterEffect">
                                  <p:stCondLst>
                                    <p:cond delay="75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diamond(in)">
                                      <p:cBhvr>
                                        <p:cTn id="27" dur="1000"/>
                                        <p:tgtEl>
                                          <p:spTgt spid="7">
                                            <p:txEl>
                                              <p:pRg st="1" end="1"/>
                                            </p:txEl>
                                          </p:spTgt>
                                        </p:tgtEl>
                                      </p:cBhvr>
                                    </p:animEffect>
                                  </p:childTnLst>
                                </p:cTn>
                              </p:par>
                            </p:childTnLst>
                          </p:cTn>
                        </p:par>
                        <p:par>
                          <p:cTn id="28" fill="hold">
                            <p:stCondLst>
                              <p:cond delay="9500"/>
                            </p:stCondLst>
                            <p:childTnLst>
                              <p:par>
                                <p:cTn id="29" presetID="8" presetClass="entr" presetSubtype="16" fill="hold" nodeType="afterEffect">
                                  <p:stCondLst>
                                    <p:cond delay="750"/>
                                  </p:stCondLst>
                                  <p:childTnLst>
                                    <p:set>
                                      <p:cBhvr>
                                        <p:cTn id="30" dur="1" fill="hold">
                                          <p:stCondLst>
                                            <p:cond delay="0"/>
                                          </p:stCondLst>
                                        </p:cTn>
                                        <p:tgtEl>
                                          <p:spTgt spid="12"/>
                                        </p:tgtEl>
                                        <p:attrNameLst>
                                          <p:attrName>style.visibility</p:attrName>
                                        </p:attrNameLst>
                                      </p:cBhvr>
                                      <p:to>
                                        <p:strVal val="visible"/>
                                      </p:to>
                                    </p:set>
                                    <p:animEffect transition="in" filter="diamond(in)">
                                      <p:cBhvr>
                                        <p:cTn id="31" dur="1000"/>
                                        <p:tgtEl>
                                          <p:spTgt spid="12"/>
                                        </p:tgtEl>
                                      </p:cBhvr>
                                    </p:animEffect>
                                  </p:childTnLst>
                                </p:cTn>
                              </p:par>
                            </p:childTnLst>
                          </p:cTn>
                        </p:par>
                        <p:par>
                          <p:cTn id="32" fill="hold">
                            <p:stCondLst>
                              <p:cond delay="11250"/>
                            </p:stCondLst>
                            <p:childTnLst>
                              <p:par>
                                <p:cTn id="33" presetID="8" presetClass="entr" presetSubtype="16" fill="hold" nodeType="afterEffect">
                                  <p:stCondLst>
                                    <p:cond delay="75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diamond(in)">
                                      <p:cBhvr>
                                        <p:cTn id="35" dur="1000"/>
                                        <p:tgtEl>
                                          <p:spTgt spid="7">
                                            <p:txEl>
                                              <p:pRg st="2" end="2"/>
                                            </p:txEl>
                                          </p:spTgt>
                                        </p:tgtEl>
                                      </p:cBhvr>
                                    </p:animEffect>
                                  </p:childTnLst>
                                </p:cTn>
                              </p:par>
                            </p:childTnLst>
                          </p:cTn>
                        </p:par>
                        <p:par>
                          <p:cTn id="36" fill="hold">
                            <p:stCondLst>
                              <p:cond delay="13000"/>
                            </p:stCondLst>
                            <p:childTnLst>
                              <p:par>
                                <p:cTn id="37" presetID="42" presetClass="entr" presetSubtype="0" fill="hold" nodeType="afterEffect">
                                  <p:stCondLst>
                                    <p:cond delay="75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21500"/>
                            </p:stCondLst>
                            <p:childTnLst>
                              <p:par>
                                <p:cTn id="43" presetID="4" presetClass="entr" presetSubtype="16" fill="hold" nodeType="afterEffect">
                                  <p:stCondLst>
                                    <p:cond delay="75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box(in)">
                                      <p:cBhvr>
                                        <p:cTn id="45" dur="1000"/>
                                        <p:tgtEl>
                                          <p:spTgt spid="13">
                                            <p:txEl>
                                              <p:pRg st="0" end="0"/>
                                            </p:txEl>
                                          </p:spTgt>
                                        </p:tgtEl>
                                      </p:cBhvr>
                                    </p:animEffect>
                                  </p:childTnLst>
                                </p:cTn>
                              </p:par>
                            </p:childTnLst>
                          </p:cTn>
                        </p:par>
                        <p:par>
                          <p:cTn id="46" fill="hold">
                            <p:stCondLst>
                              <p:cond delay="23250"/>
                            </p:stCondLst>
                            <p:childTnLst>
                              <p:par>
                                <p:cTn id="47" presetID="8" presetClass="entr" presetSubtype="16" fill="hold" nodeType="afterEffect">
                                  <p:stCondLst>
                                    <p:cond delay="75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1000"/>
                                        <p:tgtEl>
                                          <p:spTgt spid="18"/>
                                        </p:tgtEl>
                                      </p:cBhvr>
                                    </p:animEffect>
                                  </p:childTnLst>
                                </p:cTn>
                              </p:par>
                            </p:childTnLst>
                          </p:cTn>
                        </p:par>
                        <p:par>
                          <p:cTn id="50" fill="hold">
                            <p:stCondLst>
                              <p:cond delay="25000"/>
                            </p:stCondLst>
                            <p:childTnLst>
                              <p:par>
                                <p:cTn id="51" presetID="4" presetClass="entr" presetSubtype="16" fill="hold" nodeType="afterEffect">
                                  <p:stCondLst>
                                    <p:cond delay="750"/>
                                  </p:stCondLst>
                                  <p:childTnLst>
                                    <p:set>
                                      <p:cBhvr>
                                        <p:cTn id="52" dur="1" fill="hold">
                                          <p:stCondLst>
                                            <p:cond delay="0"/>
                                          </p:stCondLst>
                                        </p:cTn>
                                        <p:tgtEl>
                                          <p:spTgt spid="13">
                                            <p:txEl>
                                              <p:pRg st="1" end="1"/>
                                            </p:txEl>
                                          </p:spTgt>
                                        </p:tgtEl>
                                        <p:attrNameLst>
                                          <p:attrName>style.visibility</p:attrName>
                                        </p:attrNameLst>
                                      </p:cBhvr>
                                      <p:to>
                                        <p:strVal val="visible"/>
                                      </p:to>
                                    </p:set>
                                    <p:animEffect transition="in" filter="box(in)">
                                      <p:cBhvr>
                                        <p:cTn id="53" dur="1000"/>
                                        <p:tgtEl>
                                          <p:spTgt spid="13">
                                            <p:txEl>
                                              <p:pRg st="1" end="1"/>
                                            </p:txEl>
                                          </p:spTgt>
                                        </p:tgtEl>
                                      </p:cBhvr>
                                    </p:animEffect>
                                  </p:childTnLst>
                                </p:cTn>
                              </p:par>
                            </p:childTnLst>
                          </p:cTn>
                        </p:par>
                        <p:par>
                          <p:cTn id="54" fill="hold">
                            <p:stCondLst>
                              <p:cond delay="26750"/>
                            </p:stCondLst>
                            <p:childTnLst>
                              <p:par>
                                <p:cTn id="55" presetID="8" presetClass="entr" presetSubtype="16" fill="hold" nodeType="afterEffect">
                                  <p:stCondLst>
                                    <p:cond delay="750"/>
                                  </p:stCondLst>
                                  <p:childTnLst>
                                    <p:set>
                                      <p:cBhvr>
                                        <p:cTn id="56" dur="1" fill="hold">
                                          <p:stCondLst>
                                            <p:cond delay="0"/>
                                          </p:stCondLst>
                                        </p:cTn>
                                        <p:tgtEl>
                                          <p:spTgt spid="20"/>
                                        </p:tgtEl>
                                        <p:attrNameLst>
                                          <p:attrName>style.visibility</p:attrName>
                                        </p:attrNameLst>
                                      </p:cBhvr>
                                      <p:to>
                                        <p:strVal val="visible"/>
                                      </p:to>
                                    </p:set>
                                    <p:animEffect transition="in" filter="diamond(in)">
                                      <p:cBhvr>
                                        <p:cTn id="57" dur="1000"/>
                                        <p:tgtEl>
                                          <p:spTgt spid="20"/>
                                        </p:tgtEl>
                                      </p:cBhvr>
                                    </p:animEffect>
                                  </p:childTnLst>
                                </p:cTn>
                              </p:par>
                            </p:childTnLst>
                          </p:cTn>
                        </p:par>
                        <p:par>
                          <p:cTn id="58" fill="hold">
                            <p:stCondLst>
                              <p:cond delay="28500"/>
                            </p:stCondLst>
                            <p:childTnLst>
                              <p:par>
                                <p:cTn id="59" presetID="4" presetClass="entr" presetSubtype="16" fill="hold" nodeType="afterEffect">
                                  <p:stCondLst>
                                    <p:cond delay="750"/>
                                  </p:stCondLst>
                                  <p:childTnLst>
                                    <p:set>
                                      <p:cBhvr>
                                        <p:cTn id="60" dur="1" fill="hold">
                                          <p:stCondLst>
                                            <p:cond delay="0"/>
                                          </p:stCondLst>
                                        </p:cTn>
                                        <p:tgtEl>
                                          <p:spTgt spid="13">
                                            <p:txEl>
                                              <p:pRg st="2" end="2"/>
                                            </p:txEl>
                                          </p:spTgt>
                                        </p:tgtEl>
                                        <p:attrNameLst>
                                          <p:attrName>style.visibility</p:attrName>
                                        </p:attrNameLst>
                                      </p:cBhvr>
                                      <p:to>
                                        <p:strVal val="visible"/>
                                      </p:to>
                                    </p:set>
                                    <p:animEffect transition="in" filter="box(in)">
                                      <p:cBhvr>
                                        <p:cTn id="61" dur="1000"/>
                                        <p:tgtEl>
                                          <p:spTgt spid="13">
                                            <p:txEl>
                                              <p:pRg st="2" end="2"/>
                                            </p:txEl>
                                          </p:spTgt>
                                        </p:tgtEl>
                                      </p:cBhvr>
                                    </p:animEffect>
                                  </p:childTnLst>
                                </p:cTn>
                              </p:par>
                            </p:childTnLst>
                          </p:cTn>
                        </p:par>
                        <p:par>
                          <p:cTn id="62" fill="hold">
                            <p:stCondLst>
                              <p:cond delay="30250"/>
                            </p:stCondLst>
                            <p:childTnLst>
                              <p:par>
                                <p:cTn id="63" presetID="42" presetClass="entr" presetSubtype="0" fill="hold" nodeType="afterEffect">
                                  <p:stCondLst>
                                    <p:cond delay="625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37500"/>
                            </p:stCondLst>
                            <p:childTnLst>
                              <p:par>
                                <p:cTn id="69" presetID="2" presetClass="entr" presetSubtype="8" fill="hold" nodeType="afterEffect">
                                  <p:stCondLst>
                                    <p:cond delay="750"/>
                                  </p:stCondLst>
                                  <p:childTnLst>
                                    <p:set>
                                      <p:cBhvr>
                                        <p:cTn id="70" dur="1" fill="hold">
                                          <p:stCondLst>
                                            <p:cond delay="0"/>
                                          </p:stCondLst>
                                        </p:cTn>
                                        <p:tgtEl>
                                          <p:spTgt spid="10">
                                            <p:txEl>
                                              <p:pRg st="0" end="0"/>
                                            </p:txEl>
                                          </p:spTgt>
                                        </p:tgtEl>
                                        <p:attrNameLst>
                                          <p:attrName>style.visibility</p:attrName>
                                        </p:attrNameLst>
                                      </p:cBhvr>
                                      <p:to>
                                        <p:strVal val="visible"/>
                                      </p:to>
                                    </p:set>
                                    <p:anim calcmode="lin" valueType="num">
                                      <p:cBhvr additive="base">
                                        <p:cTn id="71" dur="1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72" dur="1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9750"/>
                            </p:stCondLst>
                            <p:childTnLst>
                              <p:par>
                                <p:cTn id="74" presetID="8" presetClass="entr" presetSubtype="16" fill="hold" nodeType="afterEffect">
                                  <p:stCondLst>
                                    <p:cond delay="750"/>
                                  </p:stCondLst>
                                  <p:childTnLst>
                                    <p:set>
                                      <p:cBhvr>
                                        <p:cTn id="75" dur="1" fill="hold">
                                          <p:stCondLst>
                                            <p:cond delay="0"/>
                                          </p:stCondLst>
                                        </p:cTn>
                                        <p:tgtEl>
                                          <p:spTgt spid="22"/>
                                        </p:tgtEl>
                                        <p:attrNameLst>
                                          <p:attrName>style.visibility</p:attrName>
                                        </p:attrNameLst>
                                      </p:cBhvr>
                                      <p:to>
                                        <p:strVal val="visible"/>
                                      </p:to>
                                    </p:set>
                                    <p:animEffect transition="in" filter="diamond(in)">
                                      <p:cBhvr>
                                        <p:cTn id="76" dur="1000"/>
                                        <p:tgtEl>
                                          <p:spTgt spid="22"/>
                                        </p:tgtEl>
                                      </p:cBhvr>
                                    </p:animEffect>
                                  </p:childTnLst>
                                </p:cTn>
                              </p:par>
                              <p:par>
                                <p:cTn id="77" presetID="8" presetClass="entr" presetSubtype="16" fill="hold" nodeType="withEffect">
                                  <p:stCondLst>
                                    <p:cond delay="750"/>
                                  </p:stCondLst>
                                  <p:childTnLst>
                                    <p:set>
                                      <p:cBhvr>
                                        <p:cTn id="78" dur="1" fill="hold">
                                          <p:stCondLst>
                                            <p:cond delay="0"/>
                                          </p:stCondLst>
                                        </p:cTn>
                                        <p:tgtEl>
                                          <p:spTgt spid="25"/>
                                        </p:tgtEl>
                                        <p:attrNameLst>
                                          <p:attrName>style.visibility</p:attrName>
                                        </p:attrNameLst>
                                      </p:cBhvr>
                                      <p:to>
                                        <p:strVal val="visible"/>
                                      </p:to>
                                    </p:set>
                                    <p:animEffect transition="in" filter="diamond(in)">
                                      <p:cBhvr>
                                        <p:cTn id="79" dur="1000"/>
                                        <p:tgtEl>
                                          <p:spTgt spid="25"/>
                                        </p:tgtEl>
                                      </p:cBhvr>
                                    </p:animEffect>
                                  </p:childTnLst>
                                </p:cTn>
                              </p:par>
                              <p:par>
                                <p:cTn id="80" presetID="8" presetClass="entr" presetSubtype="16" fill="hold" nodeType="withEffect">
                                  <p:stCondLst>
                                    <p:cond delay="750"/>
                                  </p:stCondLst>
                                  <p:childTnLst>
                                    <p:set>
                                      <p:cBhvr>
                                        <p:cTn id="81" dur="1" fill="hold">
                                          <p:stCondLst>
                                            <p:cond delay="0"/>
                                          </p:stCondLst>
                                        </p:cTn>
                                        <p:tgtEl>
                                          <p:spTgt spid="28"/>
                                        </p:tgtEl>
                                        <p:attrNameLst>
                                          <p:attrName>style.visibility</p:attrName>
                                        </p:attrNameLst>
                                      </p:cBhvr>
                                      <p:to>
                                        <p:strVal val="visible"/>
                                      </p:to>
                                    </p:set>
                                    <p:animEffect transition="in" filter="diamond(in)">
                                      <p:cBhvr>
                                        <p:cTn id="82" dur="1000"/>
                                        <p:tgtEl>
                                          <p:spTgt spid="28"/>
                                        </p:tgtEl>
                                      </p:cBhvr>
                                    </p:animEffect>
                                  </p:childTnLst>
                                </p:cTn>
                              </p:par>
                            </p:childTnLst>
                          </p:cTn>
                        </p:par>
                        <p:par>
                          <p:cTn id="83" fill="hold">
                            <p:stCondLst>
                              <p:cond delay="41500"/>
                            </p:stCondLst>
                            <p:childTnLst>
                              <p:par>
                                <p:cTn id="84" presetID="2" presetClass="entr" presetSubtype="8" fill="hold" nodeType="afterEffect">
                                  <p:stCondLst>
                                    <p:cond delay="750"/>
                                  </p:stCondLst>
                                  <p:childTnLst>
                                    <p:set>
                                      <p:cBhvr>
                                        <p:cTn id="85" dur="1" fill="hold">
                                          <p:stCondLst>
                                            <p:cond delay="0"/>
                                          </p:stCondLst>
                                        </p:cTn>
                                        <p:tgtEl>
                                          <p:spTgt spid="10">
                                            <p:txEl>
                                              <p:pRg st="1" end="1"/>
                                            </p:txEl>
                                          </p:spTgt>
                                        </p:tgtEl>
                                        <p:attrNameLst>
                                          <p:attrName>style.visibility</p:attrName>
                                        </p:attrNameLst>
                                      </p:cBhvr>
                                      <p:to>
                                        <p:strVal val="visible"/>
                                      </p:to>
                                    </p:set>
                                    <p:anim calcmode="lin" valueType="num">
                                      <p:cBhvr additive="base">
                                        <p:cTn id="86" dur="1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87" dur="1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C072B67-BE70-4B1A-B511-40EB9CCDBB5F}"/>
              </a:ext>
            </a:extLst>
          </p:cNvPr>
          <p:cNvSpPr txBox="1"/>
          <p:nvPr/>
        </p:nvSpPr>
        <p:spPr>
          <a:xfrm>
            <a:off x="3643981" y="690079"/>
            <a:ext cx="5308950" cy="1569660"/>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Kujawski</a:t>
            </a:r>
          </a:p>
          <a:p>
            <a:pPr algn="ctr">
              <a:buFontTx/>
              <a:buChar char="-"/>
            </a:pPr>
            <a:r>
              <a:rPr lang="pl-PL" sz="1600" dirty="0">
                <a:latin typeface="Times New Roman" panose="02020603050405020304" pitchFamily="18" charset="0"/>
                <a:cs typeface="Times New Roman" panose="02020603050405020304" pitchFamily="18" charset="0"/>
              </a:rPr>
              <a:t>Koszule najczęściej szyto z lnu i ozdabiano czerwoną chusteczką z wełny lub jedwabiu, wiązaną pod kołnierzem koszuli</a:t>
            </a:r>
          </a:p>
          <a:p>
            <a:pPr algn="ctr">
              <a:buFontTx/>
              <a:buChar char="-"/>
            </a:pPr>
            <a:r>
              <a:rPr lang="pl-PL" sz="1600" dirty="0">
                <a:latin typeface="Times New Roman" panose="02020603050405020304" pitchFamily="18" charset="0"/>
                <a:cs typeface="Times New Roman" panose="02020603050405020304" pitchFamily="18" charset="0"/>
              </a:rPr>
              <a:t> na koszulę mężczyźni zakładali kaftan, który nazywał się jaka.</a:t>
            </a:r>
          </a:p>
        </p:txBody>
      </p:sp>
      <p:pic>
        <p:nvPicPr>
          <p:cNvPr id="7" name="Obraz 6">
            <a:extLst>
              <a:ext uri="{FF2B5EF4-FFF2-40B4-BE49-F238E27FC236}">
                <a16:creationId xmlns:a16="http://schemas.microsoft.com/office/drawing/2014/main" id="{794AEC79-620D-4A4A-B320-255C199C279D}"/>
              </a:ext>
            </a:extLst>
          </p:cNvPr>
          <p:cNvPicPr>
            <a:picLocks noChangeAspect="1"/>
          </p:cNvPicPr>
          <p:nvPr/>
        </p:nvPicPr>
        <p:blipFill>
          <a:blip r:embed="rId2" cstate="print"/>
          <a:stretch>
            <a:fillRect/>
          </a:stretch>
        </p:blipFill>
        <p:spPr>
          <a:xfrm>
            <a:off x="7023118" y="3250377"/>
            <a:ext cx="4684963" cy="2386147"/>
          </a:xfrm>
          <a:prstGeom prst="rect">
            <a:avLst/>
          </a:prstGeom>
        </p:spPr>
      </p:pic>
      <p:sp>
        <p:nvSpPr>
          <p:cNvPr id="9" name="pole tekstowe 8">
            <a:extLst>
              <a:ext uri="{FF2B5EF4-FFF2-40B4-BE49-F238E27FC236}">
                <a16:creationId xmlns:a16="http://schemas.microsoft.com/office/drawing/2014/main" id="{A1B0029A-0DD3-47A6-9D44-2BA0874A0286}"/>
              </a:ext>
            </a:extLst>
          </p:cNvPr>
          <p:cNvSpPr txBox="1"/>
          <p:nvPr/>
        </p:nvSpPr>
        <p:spPr>
          <a:xfrm>
            <a:off x="3111690" y="3317292"/>
            <a:ext cx="3466531" cy="2308324"/>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Sieradzki</a:t>
            </a:r>
          </a:p>
          <a:p>
            <a:pPr algn="ctr">
              <a:buFontTx/>
              <a:buChar char="-"/>
            </a:pPr>
            <a:r>
              <a:rPr lang="pl-PL" sz="1600" dirty="0">
                <a:latin typeface="Times New Roman" panose="02020603050405020304" pitchFamily="18" charset="0"/>
                <a:cs typeface="Times New Roman" panose="02020603050405020304" pitchFamily="18" charset="0"/>
              </a:rPr>
              <a:t>Na co dzień kobiety nosiły zwykłe drewniaki, a w dni świąteczne zakładały czarne trzewiki na wysokich obcasach </a:t>
            </a:r>
          </a:p>
          <a:p>
            <a:pPr algn="ctr">
              <a:buFontTx/>
              <a:buChar char="-"/>
            </a:pPr>
            <a:r>
              <a:rPr lang="pl-PL" sz="1600" dirty="0">
                <a:latin typeface="Times New Roman" panose="02020603050405020304" pitchFamily="18" charset="0"/>
                <a:cs typeface="Times New Roman" panose="02020603050405020304" pitchFamily="18" charset="0"/>
              </a:rPr>
              <a:t> ich cholewka była wysoka i na całej długości miała sznurowanie – tasiemki do sznurowania były czarne albo koralowe.</a:t>
            </a:r>
          </a:p>
        </p:txBody>
      </p:sp>
      <p:pic>
        <p:nvPicPr>
          <p:cNvPr id="10" name="Obraz 9">
            <a:extLst>
              <a:ext uri="{FF2B5EF4-FFF2-40B4-BE49-F238E27FC236}">
                <a16:creationId xmlns:a16="http://schemas.microsoft.com/office/drawing/2014/main" id="{B5ABCA6C-FF4F-4480-9019-C3C42BC19705}"/>
              </a:ext>
            </a:extLst>
          </p:cNvPr>
          <p:cNvPicPr>
            <a:picLocks noChangeAspect="1"/>
          </p:cNvPicPr>
          <p:nvPr/>
        </p:nvPicPr>
        <p:blipFill>
          <a:blip r:embed="rId3" cstate="print"/>
          <a:stretch>
            <a:fillRect/>
          </a:stretch>
        </p:blipFill>
        <p:spPr>
          <a:xfrm>
            <a:off x="687122" y="690079"/>
            <a:ext cx="2356330" cy="2792687"/>
          </a:xfrm>
          <a:prstGeom prst="rect">
            <a:avLst/>
          </a:prstGeom>
        </p:spPr>
      </p:pic>
      <p:cxnSp>
        <p:nvCxnSpPr>
          <p:cNvPr id="8" name="Łącznik prosty ze strzałką 7"/>
          <p:cNvCxnSpPr/>
          <p:nvPr/>
        </p:nvCxnSpPr>
        <p:spPr>
          <a:xfrm flipH="1">
            <a:off x="2169994" y="1083857"/>
            <a:ext cx="1883391" cy="16377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Łącznik prosty ze strzałką 10"/>
          <p:cNvCxnSpPr/>
          <p:nvPr/>
        </p:nvCxnSpPr>
        <p:spPr>
          <a:xfrm flipH="1" flipV="1">
            <a:off x="1787858" y="1528549"/>
            <a:ext cx="2047163" cy="32754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Łącznik prosty ze strzałką 13"/>
          <p:cNvCxnSpPr/>
          <p:nvPr/>
        </p:nvCxnSpPr>
        <p:spPr>
          <a:xfrm>
            <a:off x="6437193" y="3730463"/>
            <a:ext cx="2208663" cy="16627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Łącznik prosty ze strzałką 15"/>
          <p:cNvCxnSpPr/>
          <p:nvPr/>
        </p:nvCxnSpPr>
        <p:spPr>
          <a:xfrm>
            <a:off x="6291616" y="5053278"/>
            <a:ext cx="2499815" cy="46629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4288906"/>
      </p:ext>
    </p:extLst>
  </p:cSld>
  <p:clrMapOvr>
    <a:masterClrMapping/>
  </p:clrMapOvr>
  <mc:AlternateContent xmlns:mc="http://schemas.openxmlformats.org/markup-compatibility/2006" xmlns:p14="http://schemas.microsoft.com/office/powerpoint/2010/main">
    <mc:Choice Requires="p14">
      <p:transition spd="slow" p14:dur="3400" advTm="43000">
        <p14:reveal/>
      </p:transition>
    </mc:Choice>
    <mc:Fallback xmlns="">
      <p:transition spd="slow"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8" presetClass="entr" presetSubtype="16" fill="hold" nodeType="afterEffect">
                                  <p:stCondLst>
                                    <p:cond delay="75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amond(in)">
                                      <p:cBhvr>
                                        <p:cTn id="13" dur="1000"/>
                                        <p:tgtEl>
                                          <p:spTgt spid="4">
                                            <p:txEl>
                                              <p:pRg st="0" end="0"/>
                                            </p:txEl>
                                          </p:spTgt>
                                        </p:tgtEl>
                                      </p:cBhvr>
                                    </p:animEffect>
                                  </p:childTnLst>
                                </p:cTn>
                              </p:par>
                            </p:childTnLst>
                          </p:cTn>
                        </p:par>
                        <p:par>
                          <p:cTn id="14" fill="hold">
                            <p:stCondLst>
                              <p:cond delay="3250"/>
                            </p:stCondLst>
                            <p:childTnLst>
                              <p:par>
                                <p:cTn id="15" presetID="8" presetClass="entr" presetSubtype="16" fill="hold" nodeType="after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1000"/>
                                        <p:tgtEl>
                                          <p:spTgt spid="8"/>
                                        </p:tgtEl>
                                      </p:cBhvr>
                                    </p:animEffect>
                                  </p:childTnLst>
                                </p:cTn>
                              </p:par>
                            </p:childTnLst>
                          </p:cTn>
                        </p:par>
                        <p:par>
                          <p:cTn id="18" fill="hold">
                            <p:stCondLst>
                              <p:cond delay="5000"/>
                            </p:stCondLst>
                            <p:childTnLst>
                              <p:par>
                                <p:cTn id="19" presetID="8" presetClass="entr" presetSubtype="16" fill="hold" nodeType="afterEffect">
                                  <p:stCondLst>
                                    <p:cond delay="75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amond(in)">
                                      <p:cBhvr>
                                        <p:cTn id="21" dur="1000"/>
                                        <p:tgtEl>
                                          <p:spTgt spid="4">
                                            <p:txEl>
                                              <p:pRg st="1" end="1"/>
                                            </p:txEl>
                                          </p:spTgt>
                                        </p:tgtEl>
                                      </p:cBhvr>
                                    </p:animEffect>
                                  </p:childTnLst>
                                </p:cTn>
                              </p:par>
                            </p:childTnLst>
                          </p:cTn>
                        </p:par>
                        <p:par>
                          <p:cTn id="22" fill="hold">
                            <p:stCondLst>
                              <p:cond delay="6750"/>
                            </p:stCondLst>
                            <p:childTnLst>
                              <p:par>
                                <p:cTn id="23" presetID="8" presetClass="entr" presetSubtype="16" fill="hold" nodeType="afterEffect">
                                  <p:stCondLst>
                                    <p:cond delay="75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1000"/>
                                        <p:tgtEl>
                                          <p:spTgt spid="11"/>
                                        </p:tgtEl>
                                      </p:cBhvr>
                                    </p:animEffect>
                                  </p:childTnLst>
                                </p:cTn>
                              </p:par>
                            </p:childTnLst>
                          </p:cTn>
                        </p:par>
                        <p:par>
                          <p:cTn id="26" fill="hold">
                            <p:stCondLst>
                              <p:cond delay="8500"/>
                            </p:stCondLst>
                            <p:childTnLst>
                              <p:par>
                                <p:cTn id="27" presetID="8" presetClass="entr" presetSubtype="16" fill="hold" nodeType="afterEffect">
                                  <p:stCondLst>
                                    <p:cond delay="75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diamond(in)">
                                      <p:cBhvr>
                                        <p:cTn id="29" dur="1000"/>
                                        <p:tgtEl>
                                          <p:spTgt spid="4">
                                            <p:txEl>
                                              <p:pRg st="2" end="2"/>
                                            </p:txEl>
                                          </p:spTgt>
                                        </p:tgtEl>
                                      </p:cBhvr>
                                    </p:animEffect>
                                  </p:childTnLst>
                                </p:cTn>
                              </p:par>
                            </p:childTnLst>
                          </p:cTn>
                        </p:par>
                        <p:par>
                          <p:cTn id="30" fill="hold">
                            <p:stCondLst>
                              <p:cond delay="10250"/>
                            </p:stCondLst>
                            <p:childTnLst>
                              <p:par>
                                <p:cTn id="31" presetID="42" presetClass="entr" presetSubtype="0" fill="hold" nodeType="afterEffect">
                                  <p:stCondLst>
                                    <p:cond delay="675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7500"/>
                            </p:stCondLst>
                            <p:childTnLst>
                              <p:par>
                                <p:cTn id="37" presetID="5" presetClass="entr" presetSubtype="10" fill="hold" nodeType="afterEffect">
                                  <p:stCondLst>
                                    <p:cond delay="75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checkerboard(across)">
                                      <p:cBhvr>
                                        <p:cTn id="39" dur="500"/>
                                        <p:tgtEl>
                                          <p:spTgt spid="9">
                                            <p:txEl>
                                              <p:pRg st="0" end="0"/>
                                            </p:txEl>
                                          </p:spTgt>
                                        </p:tgtEl>
                                      </p:cBhvr>
                                    </p:animEffect>
                                  </p:childTnLst>
                                </p:cTn>
                              </p:par>
                            </p:childTnLst>
                          </p:cTn>
                        </p:par>
                        <p:par>
                          <p:cTn id="40" fill="hold">
                            <p:stCondLst>
                              <p:cond delay="18750"/>
                            </p:stCondLst>
                            <p:childTnLst>
                              <p:par>
                                <p:cTn id="41" presetID="8" presetClass="entr" presetSubtype="16" fill="hold" nodeType="afterEffect">
                                  <p:stCondLst>
                                    <p:cond delay="750"/>
                                  </p:stCondLst>
                                  <p:childTnLst>
                                    <p:set>
                                      <p:cBhvr>
                                        <p:cTn id="42" dur="1" fill="hold">
                                          <p:stCondLst>
                                            <p:cond delay="0"/>
                                          </p:stCondLst>
                                        </p:cTn>
                                        <p:tgtEl>
                                          <p:spTgt spid="14"/>
                                        </p:tgtEl>
                                        <p:attrNameLst>
                                          <p:attrName>style.visibility</p:attrName>
                                        </p:attrNameLst>
                                      </p:cBhvr>
                                      <p:to>
                                        <p:strVal val="visible"/>
                                      </p:to>
                                    </p:set>
                                    <p:animEffect transition="in" filter="diamond(in)">
                                      <p:cBhvr>
                                        <p:cTn id="43" dur="1000"/>
                                        <p:tgtEl>
                                          <p:spTgt spid="14"/>
                                        </p:tgtEl>
                                      </p:cBhvr>
                                    </p:animEffect>
                                  </p:childTnLst>
                                </p:cTn>
                              </p:par>
                            </p:childTnLst>
                          </p:cTn>
                        </p:par>
                        <p:par>
                          <p:cTn id="44" fill="hold">
                            <p:stCondLst>
                              <p:cond delay="20500"/>
                            </p:stCondLst>
                            <p:childTnLst>
                              <p:par>
                                <p:cTn id="45" presetID="5" presetClass="entr" presetSubtype="10" fill="hold" nodeType="afterEffect">
                                  <p:stCondLst>
                                    <p:cond delay="75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checkerboard(across)">
                                      <p:cBhvr>
                                        <p:cTn id="47" dur="500"/>
                                        <p:tgtEl>
                                          <p:spTgt spid="9">
                                            <p:txEl>
                                              <p:pRg st="1" end="1"/>
                                            </p:txEl>
                                          </p:spTgt>
                                        </p:tgtEl>
                                      </p:cBhvr>
                                    </p:animEffect>
                                  </p:childTnLst>
                                </p:cTn>
                              </p:par>
                            </p:childTnLst>
                          </p:cTn>
                        </p:par>
                        <p:par>
                          <p:cTn id="48" fill="hold">
                            <p:stCondLst>
                              <p:cond delay="21750"/>
                            </p:stCondLst>
                            <p:childTnLst>
                              <p:par>
                                <p:cTn id="49" presetID="8" presetClass="entr" presetSubtype="16" fill="hold" nodeType="afterEffect">
                                  <p:stCondLst>
                                    <p:cond delay="75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1000"/>
                                        <p:tgtEl>
                                          <p:spTgt spid="16"/>
                                        </p:tgtEl>
                                      </p:cBhvr>
                                    </p:animEffect>
                                  </p:childTnLst>
                                </p:cTn>
                              </p:par>
                            </p:childTnLst>
                          </p:cTn>
                        </p:par>
                        <p:par>
                          <p:cTn id="52" fill="hold">
                            <p:stCondLst>
                              <p:cond delay="23500"/>
                            </p:stCondLst>
                            <p:childTnLst>
                              <p:par>
                                <p:cTn id="53" presetID="5" presetClass="entr" presetSubtype="10" fill="hold" nodeType="afterEffect">
                                  <p:stCondLst>
                                    <p:cond delay="750"/>
                                  </p:stCondLst>
                                  <p:childTnLst>
                                    <p:set>
                                      <p:cBhvr>
                                        <p:cTn id="54" dur="1" fill="hold">
                                          <p:stCondLst>
                                            <p:cond delay="0"/>
                                          </p:stCondLst>
                                        </p:cTn>
                                        <p:tgtEl>
                                          <p:spTgt spid="9">
                                            <p:txEl>
                                              <p:pRg st="2" end="2"/>
                                            </p:txEl>
                                          </p:spTgt>
                                        </p:tgtEl>
                                        <p:attrNameLst>
                                          <p:attrName>style.visibility</p:attrName>
                                        </p:attrNameLst>
                                      </p:cBhvr>
                                      <p:to>
                                        <p:strVal val="visible"/>
                                      </p:to>
                                    </p:set>
                                    <p:animEffect transition="in" filter="checkerboard(across)">
                                      <p:cBhvr>
                                        <p:cTn id="5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F861DD-E12C-436E-9730-7F5B4F1548A9}"/>
              </a:ext>
            </a:extLst>
          </p:cNvPr>
          <p:cNvSpPr>
            <a:spLocks noGrp="1"/>
          </p:cNvSpPr>
          <p:nvPr>
            <p:ph type="title"/>
          </p:nvPr>
        </p:nvSpPr>
        <p:spPr>
          <a:xfrm>
            <a:off x="194079" y="0"/>
            <a:ext cx="3912782" cy="2273955"/>
          </a:xfrm>
        </p:spPr>
        <p:txBody>
          <a:bodyPr>
            <a:normAutofit/>
          </a:bodyPr>
          <a:lstStyle/>
          <a:p>
            <a:r>
              <a:rPr lang="pl-PL" dirty="0">
                <a:latin typeface="Monotype Corsiva" panose="03010101010201010101" pitchFamily="66" charset="0"/>
              </a:rPr>
              <a:t>STROJE KRAKOWSKIE, MAŁOPOLSKIE, CZĘSTOCHOWSKIE</a:t>
            </a:r>
          </a:p>
        </p:txBody>
      </p:sp>
      <p:sp>
        <p:nvSpPr>
          <p:cNvPr id="7" name="pole tekstowe 6">
            <a:extLst>
              <a:ext uri="{FF2B5EF4-FFF2-40B4-BE49-F238E27FC236}">
                <a16:creationId xmlns:a16="http://schemas.microsoft.com/office/drawing/2014/main" id="{567BABE6-559E-4FD0-944A-F431CDCEFAD7}"/>
              </a:ext>
            </a:extLst>
          </p:cNvPr>
          <p:cNvSpPr txBox="1"/>
          <p:nvPr/>
        </p:nvSpPr>
        <p:spPr>
          <a:xfrm>
            <a:off x="4435523" y="2604584"/>
            <a:ext cx="5431808" cy="132343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Krakowski </a:t>
            </a:r>
          </a:p>
          <a:p>
            <a:pPr algn="ctr">
              <a:buFontTx/>
              <a:buChar char="-"/>
            </a:pPr>
            <a:r>
              <a:rPr lang="pl-PL" sz="1600" dirty="0">
                <a:latin typeface="Times New Roman" panose="02020603050405020304" pitchFamily="18" charset="0"/>
                <a:cs typeface="Times New Roman" panose="02020603050405020304" pitchFamily="18" charset="0"/>
              </a:rPr>
              <a:t>charakterystycznym elementem stroju męskiego jest kaftan – kończąca się przed kolanem sukienna kamizela z naszytymi chwostami i mosiężnymi guzikami</a:t>
            </a:r>
          </a:p>
          <a:p>
            <a:pPr algn="ctr">
              <a:buFontTx/>
              <a:buChar char="-"/>
            </a:pPr>
            <a:r>
              <a:rPr lang="pl-PL" sz="1600" dirty="0">
                <a:latin typeface="Times New Roman" panose="02020603050405020304" pitchFamily="18" charset="0"/>
                <a:cs typeface="Times New Roman" panose="02020603050405020304" pitchFamily="18" charset="0"/>
              </a:rPr>
              <a:t> na kaftan zakładany jest pas z brzękadłami.</a:t>
            </a:r>
          </a:p>
        </p:txBody>
      </p:sp>
      <p:sp>
        <p:nvSpPr>
          <p:cNvPr id="10" name="pole tekstowe 9">
            <a:extLst>
              <a:ext uri="{FF2B5EF4-FFF2-40B4-BE49-F238E27FC236}">
                <a16:creationId xmlns:a16="http://schemas.microsoft.com/office/drawing/2014/main" id="{70C6EFAE-71CC-4B58-A82B-021FC79BE126}"/>
              </a:ext>
            </a:extLst>
          </p:cNvPr>
          <p:cNvSpPr txBox="1"/>
          <p:nvPr/>
        </p:nvSpPr>
        <p:spPr>
          <a:xfrm>
            <a:off x="7309936" y="418822"/>
            <a:ext cx="4882063" cy="2062103"/>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Krakowski – Wschodni</a:t>
            </a:r>
          </a:p>
          <a:p>
            <a:pPr algn="ctr"/>
            <a:r>
              <a:rPr lang="pl-PL" sz="1600" dirty="0">
                <a:latin typeface="Times New Roman" panose="02020603050405020304" pitchFamily="18" charset="0"/>
                <a:cs typeface="Times New Roman" panose="02020603050405020304" pitchFamily="18" charset="0"/>
              </a:rPr>
              <a:t>- kaftany zdobione za pomocą chwościków zrobionych z jedwabnych nici w kolorze zielonym, karminowym i żółtym. Dodatkowo kaftany ozdabiało się jeszcze ładnymi haftami w kolorze chwościków.</a:t>
            </a:r>
          </a:p>
          <a:p>
            <a:pPr algn="ctr"/>
            <a:r>
              <a:rPr lang="pl-PL" sz="1600" dirty="0">
                <a:latin typeface="Times New Roman" panose="02020603050405020304" pitchFamily="18" charset="0"/>
                <a:cs typeface="Times New Roman" panose="02020603050405020304" pitchFamily="18" charset="0"/>
              </a:rPr>
              <a:t>- typowym wzorem ozdobnym było motyw kwiatowy, czasami haftowano również imię i nazwisko gospodarza oraz datę wykonania kaftana.</a:t>
            </a:r>
          </a:p>
        </p:txBody>
      </p:sp>
      <p:sp>
        <p:nvSpPr>
          <p:cNvPr id="13" name="pole tekstowe 12">
            <a:extLst>
              <a:ext uri="{FF2B5EF4-FFF2-40B4-BE49-F238E27FC236}">
                <a16:creationId xmlns:a16="http://schemas.microsoft.com/office/drawing/2014/main" id="{F8B3A6AD-8441-40A7-960D-518214FD2C26}"/>
              </a:ext>
            </a:extLst>
          </p:cNvPr>
          <p:cNvSpPr txBox="1"/>
          <p:nvPr/>
        </p:nvSpPr>
        <p:spPr>
          <a:xfrm>
            <a:off x="7055008" y="4769332"/>
            <a:ext cx="3030688" cy="1569660"/>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Żywiecki</a:t>
            </a:r>
          </a:p>
          <a:p>
            <a:pPr algn="ctr">
              <a:buFontTx/>
              <a:buChar char="-"/>
            </a:pPr>
            <a:r>
              <a:rPr lang="pl-PL" sz="1600" dirty="0">
                <a:latin typeface="Times New Roman" panose="02020603050405020304" pitchFamily="18" charset="0"/>
                <a:cs typeface="Times New Roman" panose="02020603050405020304" pitchFamily="18" charset="0"/>
              </a:rPr>
              <a:t>młode, niezamężne kobiety najczęściej ubierały się na biało</a:t>
            </a:r>
          </a:p>
          <a:p>
            <a:pPr algn="ctr">
              <a:buFontTx/>
              <a:buChar char="-"/>
            </a:pPr>
            <a:r>
              <a:rPr lang="pl-PL" sz="1600" dirty="0">
                <a:latin typeface="Times New Roman" panose="02020603050405020304" pitchFamily="18" charset="0"/>
                <a:cs typeface="Times New Roman" panose="02020603050405020304" pitchFamily="18" charset="0"/>
              </a:rPr>
              <a:t> mężatki stosowały tkaniny w kolorze niebieskim, zielonym i czerwonym</a:t>
            </a:r>
          </a:p>
        </p:txBody>
      </p:sp>
      <p:pic>
        <p:nvPicPr>
          <p:cNvPr id="14" name="Obraz 13">
            <a:extLst>
              <a:ext uri="{FF2B5EF4-FFF2-40B4-BE49-F238E27FC236}">
                <a16:creationId xmlns:a16="http://schemas.microsoft.com/office/drawing/2014/main" id="{545CB642-411E-4BF1-BCE9-DC1CDE590BD3}"/>
              </a:ext>
            </a:extLst>
          </p:cNvPr>
          <p:cNvPicPr>
            <a:picLocks noChangeAspect="1"/>
          </p:cNvPicPr>
          <p:nvPr/>
        </p:nvPicPr>
        <p:blipFill>
          <a:blip r:embed="rId2" cstate="print"/>
          <a:stretch>
            <a:fillRect/>
          </a:stretch>
        </p:blipFill>
        <p:spPr>
          <a:xfrm>
            <a:off x="4274149" y="345555"/>
            <a:ext cx="2637102" cy="1760265"/>
          </a:xfrm>
          <a:prstGeom prst="rect">
            <a:avLst/>
          </a:prstGeom>
        </p:spPr>
      </p:pic>
      <p:pic>
        <p:nvPicPr>
          <p:cNvPr id="15" name="Obraz 14">
            <a:extLst>
              <a:ext uri="{FF2B5EF4-FFF2-40B4-BE49-F238E27FC236}">
                <a16:creationId xmlns:a16="http://schemas.microsoft.com/office/drawing/2014/main" id="{02AB8CF1-215F-4242-8A2E-92945F07DC14}"/>
              </a:ext>
            </a:extLst>
          </p:cNvPr>
          <p:cNvPicPr>
            <a:picLocks noChangeAspect="1"/>
          </p:cNvPicPr>
          <p:nvPr/>
        </p:nvPicPr>
        <p:blipFill>
          <a:blip r:embed="rId3" cstate="print"/>
          <a:stretch>
            <a:fillRect/>
          </a:stretch>
        </p:blipFill>
        <p:spPr>
          <a:xfrm>
            <a:off x="10050984" y="2618336"/>
            <a:ext cx="1758137" cy="2786891"/>
          </a:xfrm>
          <a:prstGeom prst="rect">
            <a:avLst/>
          </a:prstGeom>
        </p:spPr>
      </p:pic>
      <p:pic>
        <p:nvPicPr>
          <p:cNvPr id="3" name="Obraz 2">
            <a:extLst>
              <a:ext uri="{FF2B5EF4-FFF2-40B4-BE49-F238E27FC236}">
                <a16:creationId xmlns:a16="http://schemas.microsoft.com/office/drawing/2014/main" id="{426FD1FF-67E6-4BBC-88BA-CDEC98D6A87D}"/>
              </a:ext>
            </a:extLst>
          </p:cNvPr>
          <p:cNvPicPr>
            <a:picLocks noChangeAspect="1"/>
          </p:cNvPicPr>
          <p:nvPr/>
        </p:nvPicPr>
        <p:blipFill>
          <a:blip r:embed="rId4" cstate="print"/>
          <a:stretch>
            <a:fillRect/>
          </a:stretch>
        </p:blipFill>
        <p:spPr>
          <a:xfrm>
            <a:off x="4161200" y="4203510"/>
            <a:ext cx="2669504" cy="2589419"/>
          </a:xfrm>
          <a:prstGeom prst="rect">
            <a:avLst/>
          </a:prstGeom>
        </p:spPr>
      </p:pic>
      <p:cxnSp>
        <p:nvCxnSpPr>
          <p:cNvPr id="11" name="Łącznik prosty ze strzałką 10"/>
          <p:cNvCxnSpPr/>
          <p:nvPr/>
        </p:nvCxnSpPr>
        <p:spPr>
          <a:xfrm flipH="1">
            <a:off x="6332561" y="818866"/>
            <a:ext cx="996287" cy="4640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Łącznik prosty ze strzałką 15"/>
          <p:cNvCxnSpPr/>
          <p:nvPr/>
        </p:nvCxnSpPr>
        <p:spPr>
          <a:xfrm flipH="1" flipV="1">
            <a:off x="4572000" y="1205552"/>
            <a:ext cx="2879678" cy="57320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Łącznik prosty ze strzałką 19"/>
          <p:cNvCxnSpPr/>
          <p:nvPr/>
        </p:nvCxnSpPr>
        <p:spPr>
          <a:xfrm>
            <a:off x="9629526" y="3088813"/>
            <a:ext cx="1323833" cy="76427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Łącznik prosty ze strzałką 20"/>
          <p:cNvCxnSpPr/>
          <p:nvPr/>
        </p:nvCxnSpPr>
        <p:spPr>
          <a:xfrm>
            <a:off x="9034818" y="3739487"/>
            <a:ext cx="2251881" cy="46402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Łącznik prosty ze strzałką 23"/>
          <p:cNvCxnSpPr/>
          <p:nvPr/>
        </p:nvCxnSpPr>
        <p:spPr>
          <a:xfrm flipH="1">
            <a:off x="6334835" y="5188424"/>
            <a:ext cx="996287" cy="4640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5" name="Łącznik prosty ze strzałką 24"/>
          <p:cNvCxnSpPr/>
          <p:nvPr/>
        </p:nvCxnSpPr>
        <p:spPr>
          <a:xfrm flipH="1">
            <a:off x="4708478" y="5707040"/>
            <a:ext cx="2540759" cy="4890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4590866"/>
      </p:ext>
    </p:extLst>
  </p:cSld>
  <p:clrMapOvr>
    <a:masterClrMapping/>
  </p:clrMapOvr>
  <mc:AlternateContent xmlns:mc="http://schemas.openxmlformats.org/markup-compatibility/2006" xmlns:p14="http://schemas.microsoft.com/office/powerpoint/2010/main">
    <mc:Choice Requires="p14">
      <p:transition spd="slow" p14:dur="3400" advTm="60000">
        <p14:reveal/>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5" presetClass="entr" presetSubtype="10" fill="hold" nodeType="afterEffect">
                                  <p:stCondLst>
                                    <p:cond delay="7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heckerboard(across)">
                                      <p:cBhvr>
                                        <p:cTn id="19" dur="500"/>
                                        <p:tgtEl>
                                          <p:spTgt spid="7">
                                            <p:txEl>
                                              <p:pRg st="0" end="0"/>
                                            </p:txEl>
                                          </p:spTgt>
                                        </p:tgtEl>
                                      </p:cBhvr>
                                    </p:animEffect>
                                  </p:childTnLst>
                                </p:cTn>
                              </p:par>
                            </p:childTnLst>
                          </p:cTn>
                        </p:par>
                        <p:par>
                          <p:cTn id="20" fill="hold">
                            <p:stCondLst>
                              <p:cond delay="5000"/>
                            </p:stCondLst>
                            <p:childTnLst>
                              <p:par>
                                <p:cTn id="21" presetID="5" presetClass="entr" presetSubtype="10" fill="hold" nodeType="afterEffect">
                                  <p:stCondLst>
                                    <p:cond delay="75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par>
                          <p:cTn id="24" fill="hold">
                            <p:stCondLst>
                              <p:cond delay="6250"/>
                            </p:stCondLst>
                            <p:childTnLst>
                              <p:par>
                                <p:cTn id="25" presetID="5" presetClass="entr" presetSubtype="10" fill="hold" nodeType="afterEffect">
                                  <p:stCondLst>
                                    <p:cond delay="75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heckerboard(across)">
                                      <p:cBhvr>
                                        <p:cTn id="27" dur="500"/>
                                        <p:tgtEl>
                                          <p:spTgt spid="7">
                                            <p:txEl>
                                              <p:pRg st="1" end="1"/>
                                            </p:txEl>
                                          </p:spTgt>
                                        </p:tgtEl>
                                      </p:cBhvr>
                                    </p:animEffect>
                                  </p:childTnLst>
                                </p:cTn>
                              </p:par>
                            </p:childTnLst>
                          </p:cTn>
                        </p:par>
                        <p:par>
                          <p:cTn id="28" fill="hold">
                            <p:stCondLst>
                              <p:cond delay="7500"/>
                            </p:stCondLst>
                            <p:childTnLst>
                              <p:par>
                                <p:cTn id="29" presetID="5" presetClass="entr" presetSubtype="10" fill="hold" nodeType="after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childTnLst>
                          </p:cTn>
                        </p:par>
                        <p:par>
                          <p:cTn id="32" fill="hold">
                            <p:stCondLst>
                              <p:cond delay="8750"/>
                            </p:stCondLst>
                            <p:childTnLst>
                              <p:par>
                                <p:cTn id="33" presetID="5" presetClass="entr" presetSubtype="10" fill="hold" nodeType="afterEffect">
                                  <p:stCondLst>
                                    <p:cond delay="75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checkerboard(across)">
                                      <p:cBhvr>
                                        <p:cTn id="35" dur="500"/>
                                        <p:tgtEl>
                                          <p:spTgt spid="7">
                                            <p:txEl>
                                              <p:pRg st="2" end="2"/>
                                            </p:txEl>
                                          </p:spTgt>
                                        </p:tgtEl>
                                      </p:cBhvr>
                                    </p:animEffect>
                                  </p:childTnLst>
                                </p:cTn>
                              </p:par>
                            </p:childTnLst>
                          </p:cTn>
                        </p:par>
                        <p:par>
                          <p:cTn id="36" fill="hold">
                            <p:stCondLst>
                              <p:cond delay="10000"/>
                            </p:stCondLst>
                            <p:childTnLst>
                              <p:par>
                                <p:cTn id="37" presetID="42" presetClass="entr" presetSubtype="0" fill="hold" nodeType="afterEffect">
                                  <p:stCondLst>
                                    <p:cond delay="8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9000"/>
                            </p:stCondLst>
                            <p:childTnLst>
                              <p:par>
                                <p:cTn id="43" presetID="42" presetClass="entr" presetSubtype="0" fill="hold" nodeType="afterEffect">
                                  <p:stCondLst>
                                    <p:cond delay="75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1000"/>
                                        <p:tgtEl>
                                          <p:spTgt spid="10">
                                            <p:txEl>
                                              <p:pRg st="0" end="0"/>
                                            </p:txEl>
                                          </p:spTgt>
                                        </p:tgtEl>
                                      </p:cBhvr>
                                    </p:animEffect>
                                    <p:anim calcmode="lin" valueType="num">
                                      <p:cBhvr>
                                        <p:cTn id="4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20750"/>
                            </p:stCondLst>
                            <p:childTnLst>
                              <p:par>
                                <p:cTn id="49" presetID="8" presetClass="entr" presetSubtype="16" fill="hold" nodeType="afterEffect">
                                  <p:stCondLst>
                                    <p:cond delay="750"/>
                                  </p:stCondLst>
                                  <p:childTnLst>
                                    <p:set>
                                      <p:cBhvr>
                                        <p:cTn id="50" dur="1" fill="hold">
                                          <p:stCondLst>
                                            <p:cond delay="0"/>
                                          </p:stCondLst>
                                        </p:cTn>
                                        <p:tgtEl>
                                          <p:spTgt spid="11"/>
                                        </p:tgtEl>
                                        <p:attrNameLst>
                                          <p:attrName>style.visibility</p:attrName>
                                        </p:attrNameLst>
                                      </p:cBhvr>
                                      <p:to>
                                        <p:strVal val="visible"/>
                                      </p:to>
                                    </p:set>
                                    <p:animEffect transition="in" filter="diamond(in)">
                                      <p:cBhvr>
                                        <p:cTn id="51" dur="500"/>
                                        <p:tgtEl>
                                          <p:spTgt spid="11"/>
                                        </p:tgtEl>
                                      </p:cBhvr>
                                    </p:animEffect>
                                  </p:childTnLst>
                                </p:cTn>
                              </p:par>
                            </p:childTnLst>
                          </p:cTn>
                        </p:par>
                        <p:par>
                          <p:cTn id="52" fill="hold">
                            <p:stCondLst>
                              <p:cond delay="22000"/>
                            </p:stCondLst>
                            <p:childTnLst>
                              <p:par>
                                <p:cTn id="53" presetID="42" presetClass="entr" presetSubtype="0" fill="hold" nodeType="afterEffect">
                                  <p:stCondLst>
                                    <p:cond delay="75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fade">
                                      <p:cBhvr>
                                        <p:cTn id="55" dur="1000"/>
                                        <p:tgtEl>
                                          <p:spTgt spid="10">
                                            <p:txEl>
                                              <p:pRg st="1" end="1"/>
                                            </p:txEl>
                                          </p:spTgt>
                                        </p:tgtEl>
                                      </p:cBhvr>
                                    </p:animEffect>
                                    <p:anim calcmode="lin" valueType="num">
                                      <p:cBhvr>
                                        <p:cTn id="5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58" fill="hold">
                            <p:stCondLst>
                              <p:cond delay="23750"/>
                            </p:stCondLst>
                            <p:childTnLst>
                              <p:par>
                                <p:cTn id="59" presetID="8" presetClass="entr" presetSubtype="16" fill="hold" nodeType="afterEffect">
                                  <p:stCondLst>
                                    <p:cond delay="750"/>
                                  </p:stCondLst>
                                  <p:childTnLst>
                                    <p:set>
                                      <p:cBhvr>
                                        <p:cTn id="60" dur="1" fill="hold">
                                          <p:stCondLst>
                                            <p:cond delay="0"/>
                                          </p:stCondLst>
                                        </p:cTn>
                                        <p:tgtEl>
                                          <p:spTgt spid="16"/>
                                        </p:tgtEl>
                                        <p:attrNameLst>
                                          <p:attrName>style.visibility</p:attrName>
                                        </p:attrNameLst>
                                      </p:cBhvr>
                                      <p:to>
                                        <p:strVal val="visible"/>
                                      </p:to>
                                    </p:set>
                                    <p:animEffect transition="in" filter="diamond(in)">
                                      <p:cBhvr>
                                        <p:cTn id="61" dur="500"/>
                                        <p:tgtEl>
                                          <p:spTgt spid="16"/>
                                        </p:tgtEl>
                                      </p:cBhvr>
                                    </p:animEffect>
                                  </p:childTnLst>
                                </p:cTn>
                              </p:par>
                            </p:childTnLst>
                          </p:cTn>
                        </p:par>
                        <p:par>
                          <p:cTn id="62" fill="hold">
                            <p:stCondLst>
                              <p:cond delay="25000"/>
                            </p:stCondLst>
                            <p:childTnLst>
                              <p:par>
                                <p:cTn id="63" presetID="42" presetClass="entr" presetSubtype="0" fill="hold" nodeType="afterEffect">
                                  <p:stCondLst>
                                    <p:cond delay="750"/>
                                  </p:stCondLst>
                                  <p:childTnLst>
                                    <p:set>
                                      <p:cBhvr>
                                        <p:cTn id="64" dur="1" fill="hold">
                                          <p:stCondLst>
                                            <p:cond delay="0"/>
                                          </p:stCondLst>
                                        </p:cTn>
                                        <p:tgtEl>
                                          <p:spTgt spid="10">
                                            <p:txEl>
                                              <p:pRg st="2" end="2"/>
                                            </p:txEl>
                                          </p:spTgt>
                                        </p:tgtEl>
                                        <p:attrNameLst>
                                          <p:attrName>style.visibility</p:attrName>
                                        </p:attrNameLst>
                                      </p:cBhvr>
                                      <p:to>
                                        <p:strVal val="visible"/>
                                      </p:to>
                                    </p:set>
                                    <p:animEffect transition="in" filter="fade">
                                      <p:cBhvr>
                                        <p:cTn id="65" dur="1000"/>
                                        <p:tgtEl>
                                          <p:spTgt spid="10">
                                            <p:txEl>
                                              <p:pRg st="2" end="2"/>
                                            </p:txEl>
                                          </p:spTgt>
                                        </p:tgtEl>
                                      </p:cBhvr>
                                    </p:animEffect>
                                    <p:anim calcmode="lin" valueType="num">
                                      <p:cBhvr>
                                        <p:cTn id="6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68" fill="hold">
                            <p:stCondLst>
                              <p:cond delay="26750"/>
                            </p:stCondLst>
                            <p:childTnLst>
                              <p:par>
                                <p:cTn id="69" presetID="42" presetClass="entr" presetSubtype="0" fill="hold" nodeType="afterEffect">
                                  <p:stCondLst>
                                    <p:cond delay="1100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par>
                          <p:cTn id="74" fill="hold">
                            <p:stCondLst>
                              <p:cond delay="38750"/>
                            </p:stCondLst>
                            <p:childTnLst>
                              <p:par>
                                <p:cTn id="75" presetID="4" presetClass="entr" presetSubtype="16" fill="hold" nodeType="afterEffect">
                                  <p:stCondLst>
                                    <p:cond delay="75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box(in)">
                                      <p:cBhvr>
                                        <p:cTn id="77" dur="1000"/>
                                        <p:tgtEl>
                                          <p:spTgt spid="13">
                                            <p:txEl>
                                              <p:pRg st="0" end="0"/>
                                            </p:txEl>
                                          </p:spTgt>
                                        </p:tgtEl>
                                      </p:cBhvr>
                                    </p:animEffect>
                                  </p:childTnLst>
                                </p:cTn>
                              </p:par>
                            </p:childTnLst>
                          </p:cTn>
                        </p:par>
                        <p:par>
                          <p:cTn id="78" fill="hold">
                            <p:stCondLst>
                              <p:cond delay="40500"/>
                            </p:stCondLst>
                            <p:childTnLst>
                              <p:par>
                                <p:cTn id="79" presetID="8" presetClass="entr" presetSubtype="16"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diamond(in)">
                                      <p:cBhvr>
                                        <p:cTn id="81" dur="500"/>
                                        <p:tgtEl>
                                          <p:spTgt spid="24"/>
                                        </p:tgtEl>
                                      </p:cBhvr>
                                    </p:animEffect>
                                  </p:childTnLst>
                                </p:cTn>
                              </p:par>
                            </p:childTnLst>
                          </p:cTn>
                        </p:par>
                        <p:par>
                          <p:cTn id="82" fill="hold">
                            <p:stCondLst>
                              <p:cond delay="41000"/>
                            </p:stCondLst>
                            <p:childTnLst>
                              <p:par>
                                <p:cTn id="83" presetID="4" presetClass="entr" presetSubtype="16" fill="hold" nodeType="afterEffect">
                                  <p:stCondLst>
                                    <p:cond delay="750"/>
                                  </p:stCondLst>
                                  <p:childTnLst>
                                    <p:set>
                                      <p:cBhvr>
                                        <p:cTn id="84" dur="1" fill="hold">
                                          <p:stCondLst>
                                            <p:cond delay="0"/>
                                          </p:stCondLst>
                                        </p:cTn>
                                        <p:tgtEl>
                                          <p:spTgt spid="13">
                                            <p:txEl>
                                              <p:pRg st="1" end="1"/>
                                            </p:txEl>
                                          </p:spTgt>
                                        </p:tgtEl>
                                        <p:attrNameLst>
                                          <p:attrName>style.visibility</p:attrName>
                                        </p:attrNameLst>
                                      </p:cBhvr>
                                      <p:to>
                                        <p:strVal val="visible"/>
                                      </p:to>
                                    </p:set>
                                    <p:animEffect transition="in" filter="box(in)">
                                      <p:cBhvr>
                                        <p:cTn id="85" dur="1000"/>
                                        <p:tgtEl>
                                          <p:spTgt spid="13">
                                            <p:txEl>
                                              <p:pRg st="1" end="1"/>
                                            </p:txEl>
                                          </p:spTgt>
                                        </p:tgtEl>
                                      </p:cBhvr>
                                    </p:animEffect>
                                  </p:childTnLst>
                                </p:cTn>
                              </p:par>
                            </p:childTnLst>
                          </p:cTn>
                        </p:par>
                        <p:par>
                          <p:cTn id="86" fill="hold">
                            <p:stCondLst>
                              <p:cond delay="42750"/>
                            </p:stCondLst>
                            <p:childTnLst>
                              <p:par>
                                <p:cTn id="87" presetID="8" presetClass="entr" presetSubtype="16"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diamond(in)">
                                      <p:cBhvr>
                                        <p:cTn id="89" dur="500"/>
                                        <p:tgtEl>
                                          <p:spTgt spid="25"/>
                                        </p:tgtEl>
                                      </p:cBhvr>
                                    </p:animEffect>
                                  </p:childTnLst>
                                </p:cTn>
                              </p:par>
                            </p:childTnLst>
                          </p:cTn>
                        </p:par>
                        <p:par>
                          <p:cTn id="90" fill="hold">
                            <p:stCondLst>
                              <p:cond delay="43250"/>
                            </p:stCondLst>
                            <p:childTnLst>
                              <p:par>
                                <p:cTn id="91" presetID="8" presetClass="entr" presetSubtype="16" fill="hold" nodeType="afterEffect">
                                  <p:stCondLst>
                                    <p:cond delay="750"/>
                                  </p:stCondLst>
                                  <p:childTnLst>
                                    <p:set>
                                      <p:cBhvr>
                                        <p:cTn id="92" dur="1" fill="hold">
                                          <p:stCondLst>
                                            <p:cond delay="0"/>
                                          </p:stCondLst>
                                        </p:cTn>
                                        <p:tgtEl>
                                          <p:spTgt spid="13">
                                            <p:txEl>
                                              <p:pRg st="2" end="2"/>
                                            </p:txEl>
                                          </p:spTgt>
                                        </p:tgtEl>
                                        <p:attrNameLst>
                                          <p:attrName>style.visibility</p:attrName>
                                        </p:attrNameLst>
                                      </p:cBhvr>
                                      <p:to>
                                        <p:strVal val="visible"/>
                                      </p:to>
                                    </p:set>
                                    <p:animEffect transition="in" filter="diamond(in)">
                                      <p:cBhvr>
                                        <p:cTn id="93"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458867D-E295-43C9-8EEB-0EF04E05303A}"/>
              </a:ext>
            </a:extLst>
          </p:cNvPr>
          <p:cNvSpPr txBox="1"/>
          <p:nvPr/>
        </p:nvSpPr>
        <p:spPr>
          <a:xfrm>
            <a:off x="3801461" y="186443"/>
            <a:ext cx="3895876" cy="1815882"/>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Lachów Sądeckich</a:t>
            </a:r>
          </a:p>
          <a:p>
            <a:pPr algn="ctr">
              <a:buFontTx/>
              <a:buChar char="-"/>
            </a:pPr>
            <a:r>
              <a:rPr lang="pl-PL" sz="1600" dirty="0">
                <a:latin typeface="Times New Roman" panose="02020603050405020304" pitchFamily="18" charset="0"/>
                <a:cs typeface="Times New Roman" panose="02020603050405020304" pitchFamily="18" charset="0"/>
              </a:rPr>
              <a:t>koszule ozdabiano haftem atłaskowym i angielskim, umieszczając go na mankietach, </a:t>
            </a:r>
            <a:r>
              <a:rPr lang="pl-PL" sz="1600" dirty="0" err="1">
                <a:latin typeface="Times New Roman" panose="02020603050405020304" pitchFamily="18" charset="0"/>
                <a:cs typeface="Times New Roman" panose="02020603050405020304" pitchFamily="18" charset="0"/>
              </a:rPr>
              <a:t>przyramkach</a:t>
            </a:r>
            <a:r>
              <a:rPr lang="pl-PL" sz="1600" dirty="0">
                <a:latin typeface="Times New Roman" panose="02020603050405020304" pitchFamily="18" charset="0"/>
                <a:cs typeface="Times New Roman" panose="02020603050405020304" pitchFamily="18" charset="0"/>
              </a:rPr>
              <a:t>, rogach kołnierzyka i na przedniej listwie</a:t>
            </a:r>
          </a:p>
          <a:p>
            <a:pPr algn="ctr">
              <a:buFontTx/>
              <a:buChar char="-"/>
            </a:pPr>
            <a:r>
              <a:rPr lang="pl-PL" sz="1600" dirty="0">
                <a:latin typeface="Times New Roman" panose="02020603050405020304" pitchFamily="18" charset="0"/>
                <a:cs typeface="Times New Roman" panose="02020603050405020304" pitchFamily="18" charset="0"/>
              </a:rPr>
              <a:t>haftowania były w kolorze czerwonym oraz niebieskim</a:t>
            </a:r>
          </a:p>
        </p:txBody>
      </p:sp>
      <p:sp>
        <p:nvSpPr>
          <p:cNvPr id="7" name="pole tekstowe 6">
            <a:extLst>
              <a:ext uri="{FF2B5EF4-FFF2-40B4-BE49-F238E27FC236}">
                <a16:creationId xmlns:a16="http://schemas.microsoft.com/office/drawing/2014/main" id="{A0ED06DC-7B7D-4BB8-AF5D-E6701C3E68CB}"/>
              </a:ext>
            </a:extLst>
          </p:cNvPr>
          <p:cNvSpPr txBox="1"/>
          <p:nvPr/>
        </p:nvSpPr>
        <p:spPr>
          <a:xfrm>
            <a:off x="442632" y="5024187"/>
            <a:ext cx="6408543" cy="132343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Lachów </a:t>
            </a:r>
            <a:r>
              <a:rPr lang="pl-PL" sz="1600" b="1" dirty="0" err="1">
                <a:latin typeface="Times New Roman" panose="02020603050405020304" pitchFamily="18" charset="0"/>
                <a:cs typeface="Times New Roman" panose="02020603050405020304" pitchFamily="18" charset="0"/>
              </a:rPr>
              <a:t>Szczyrzyckich</a:t>
            </a:r>
            <a:endParaRPr lang="pl-PL" sz="1600" b="1" dirty="0">
              <a:latin typeface="Times New Roman" panose="02020603050405020304" pitchFamily="18" charset="0"/>
              <a:cs typeface="Times New Roman" panose="02020603050405020304" pitchFamily="18" charset="0"/>
            </a:endParaRPr>
          </a:p>
          <a:p>
            <a:pPr algn="ctr"/>
            <a:r>
              <a:rPr lang="pl-PL" sz="1600" dirty="0">
                <a:latin typeface="Times New Roman" panose="02020603050405020304" pitchFamily="18" charset="0"/>
                <a:cs typeface="Times New Roman" panose="02020603050405020304" pitchFamily="18" charset="0"/>
              </a:rPr>
              <a:t>- świąteczne kamizelki, szyte z granatowego </a:t>
            </a:r>
            <a:r>
              <a:rPr lang="pl-PL" sz="1600" dirty="0" err="1">
                <a:latin typeface="Times New Roman" panose="02020603050405020304" pitchFamily="18" charset="0"/>
                <a:cs typeface="Times New Roman" panose="02020603050405020304" pitchFamily="18" charset="0"/>
              </a:rPr>
              <a:t>kramnego</a:t>
            </a:r>
            <a:r>
              <a:rPr lang="pl-PL" sz="1600" dirty="0">
                <a:latin typeface="Times New Roman" panose="02020603050405020304" pitchFamily="18" charset="0"/>
                <a:cs typeface="Times New Roman" panose="02020603050405020304" pitchFamily="18" charset="0"/>
              </a:rPr>
              <a:t> sukna, sięgające nieco poniżej pasa, zapinane na rząd wypukłych metalowych guzików, a jedyną dekoracją była pozioma patka z czerwonego sukna, umieszczona tuż pod dekoltem, zapięta na dwa mniejsze guziczki. </a:t>
            </a:r>
          </a:p>
        </p:txBody>
      </p:sp>
      <p:sp>
        <p:nvSpPr>
          <p:cNvPr id="9" name="pole tekstowe 8">
            <a:extLst>
              <a:ext uri="{FF2B5EF4-FFF2-40B4-BE49-F238E27FC236}">
                <a16:creationId xmlns:a16="http://schemas.microsoft.com/office/drawing/2014/main" id="{7C722EA0-5D54-4BF3-9ABA-0F12A02A6827}"/>
              </a:ext>
            </a:extLst>
          </p:cNvPr>
          <p:cNvSpPr txBox="1"/>
          <p:nvPr/>
        </p:nvSpPr>
        <p:spPr>
          <a:xfrm>
            <a:off x="6346209" y="2185144"/>
            <a:ext cx="3193576" cy="3046988"/>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Opoczyński</a:t>
            </a:r>
          </a:p>
          <a:p>
            <a:pPr algn="ctr">
              <a:buFontTx/>
              <a:buChar char="-"/>
            </a:pPr>
            <a:r>
              <a:rPr lang="pl-PL" sz="1600" dirty="0">
                <a:latin typeface="Times New Roman" panose="02020603050405020304" pitchFamily="18" charset="0"/>
                <a:cs typeface="Times New Roman" panose="02020603050405020304" pitchFamily="18" charset="0"/>
              </a:rPr>
              <a:t>gospodarz nosił płócienną koszulę z haftem umieszczonym na kołnierzyku, </a:t>
            </a:r>
            <a:r>
              <a:rPr lang="pl-PL" sz="1600" dirty="0" err="1">
                <a:latin typeface="Times New Roman" panose="02020603050405020304" pitchFamily="18" charset="0"/>
                <a:cs typeface="Times New Roman" panose="02020603050405020304" pitchFamily="18" charset="0"/>
              </a:rPr>
              <a:t>przodzie</a:t>
            </a:r>
            <a:r>
              <a:rPr lang="pl-PL" sz="1600" dirty="0">
                <a:latin typeface="Times New Roman" panose="02020603050405020304" pitchFamily="18" charset="0"/>
                <a:cs typeface="Times New Roman" panose="02020603050405020304" pitchFamily="18" charset="0"/>
              </a:rPr>
              <a:t> i mankietach oraz spodnie i kamizelę bez rękawów</a:t>
            </a:r>
          </a:p>
          <a:p>
            <a:pPr algn="ctr">
              <a:buFontTx/>
              <a:buChar char="-"/>
            </a:pPr>
            <a:r>
              <a:rPr lang="pl-PL" sz="1600" dirty="0">
                <a:latin typeface="Times New Roman" panose="02020603050405020304" pitchFamily="18" charset="0"/>
                <a:cs typeface="Times New Roman" panose="02020603050405020304" pitchFamily="18" charset="0"/>
              </a:rPr>
              <a:t> opocznianki nosiły charakterystyczne „kiecki” składające się z krótkiego wełnianego kaftana z naszytymi w rzędach aksamitkami, przy pasiastej, wełnianej spódnicy</a:t>
            </a:r>
          </a:p>
        </p:txBody>
      </p:sp>
      <p:pic>
        <p:nvPicPr>
          <p:cNvPr id="11" name="Obraz 10">
            <a:extLst>
              <a:ext uri="{FF2B5EF4-FFF2-40B4-BE49-F238E27FC236}">
                <a16:creationId xmlns:a16="http://schemas.microsoft.com/office/drawing/2014/main" id="{B4E65A04-BAF8-4624-9782-2EA7FA330D4F}"/>
              </a:ext>
            </a:extLst>
          </p:cNvPr>
          <p:cNvPicPr>
            <a:picLocks noChangeAspect="1"/>
          </p:cNvPicPr>
          <p:nvPr/>
        </p:nvPicPr>
        <p:blipFill>
          <a:blip r:embed="rId2" cstate="print"/>
          <a:stretch>
            <a:fillRect/>
          </a:stretch>
        </p:blipFill>
        <p:spPr>
          <a:xfrm>
            <a:off x="442632" y="186443"/>
            <a:ext cx="3109990" cy="2052593"/>
          </a:xfrm>
          <a:prstGeom prst="rect">
            <a:avLst/>
          </a:prstGeom>
        </p:spPr>
      </p:pic>
      <p:pic>
        <p:nvPicPr>
          <p:cNvPr id="12" name="Obraz 11">
            <a:extLst>
              <a:ext uri="{FF2B5EF4-FFF2-40B4-BE49-F238E27FC236}">
                <a16:creationId xmlns:a16="http://schemas.microsoft.com/office/drawing/2014/main" id="{0B1AA4CD-FC62-454B-8E1F-B1B4E1843DE3}"/>
              </a:ext>
            </a:extLst>
          </p:cNvPr>
          <p:cNvPicPr>
            <a:picLocks noChangeAspect="1"/>
          </p:cNvPicPr>
          <p:nvPr/>
        </p:nvPicPr>
        <p:blipFill>
          <a:blip r:embed="rId3" cstate="print"/>
          <a:stretch>
            <a:fillRect/>
          </a:stretch>
        </p:blipFill>
        <p:spPr>
          <a:xfrm>
            <a:off x="1023216" y="2725782"/>
            <a:ext cx="4231172" cy="2115586"/>
          </a:xfrm>
          <a:prstGeom prst="rect">
            <a:avLst/>
          </a:prstGeom>
        </p:spPr>
      </p:pic>
      <p:pic>
        <p:nvPicPr>
          <p:cNvPr id="13" name="Obraz 12">
            <a:extLst>
              <a:ext uri="{FF2B5EF4-FFF2-40B4-BE49-F238E27FC236}">
                <a16:creationId xmlns:a16="http://schemas.microsoft.com/office/drawing/2014/main" id="{D957C2E0-6330-4642-B9A2-1E09F4EF4881}"/>
              </a:ext>
            </a:extLst>
          </p:cNvPr>
          <p:cNvPicPr>
            <a:picLocks noChangeAspect="1"/>
          </p:cNvPicPr>
          <p:nvPr/>
        </p:nvPicPr>
        <p:blipFill>
          <a:blip r:embed="rId4" cstate="print"/>
          <a:stretch>
            <a:fillRect/>
          </a:stretch>
        </p:blipFill>
        <p:spPr>
          <a:xfrm>
            <a:off x="9621670" y="1952010"/>
            <a:ext cx="2253589" cy="3386542"/>
          </a:xfrm>
          <a:prstGeom prst="rect">
            <a:avLst/>
          </a:prstGeom>
        </p:spPr>
      </p:pic>
      <p:cxnSp>
        <p:nvCxnSpPr>
          <p:cNvPr id="10" name="Łącznik prosty ze strzałką 9"/>
          <p:cNvCxnSpPr/>
          <p:nvPr/>
        </p:nvCxnSpPr>
        <p:spPr>
          <a:xfrm flipH="1">
            <a:off x="2704832" y="627797"/>
            <a:ext cx="1282890" cy="13647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Łącznik prosty ze strzałką 13"/>
          <p:cNvCxnSpPr/>
          <p:nvPr/>
        </p:nvCxnSpPr>
        <p:spPr>
          <a:xfrm flipH="1" flipV="1">
            <a:off x="1473958" y="696036"/>
            <a:ext cx="2429302" cy="91440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Łącznik prosty ze strzałką 17"/>
          <p:cNvCxnSpPr/>
          <p:nvPr/>
        </p:nvCxnSpPr>
        <p:spPr>
          <a:xfrm>
            <a:off x="9241809" y="2813715"/>
            <a:ext cx="1853821" cy="39350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Łącznik prosty ze strzałką 19"/>
          <p:cNvCxnSpPr/>
          <p:nvPr/>
        </p:nvCxnSpPr>
        <p:spPr>
          <a:xfrm flipV="1">
            <a:off x="9130352" y="4155284"/>
            <a:ext cx="818866" cy="1637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Łącznik prosty ze strzałką 22"/>
          <p:cNvCxnSpPr/>
          <p:nvPr/>
        </p:nvCxnSpPr>
        <p:spPr>
          <a:xfrm flipV="1">
            <a:off x="1216925" y="4244454"/>
            <a:ext cx="1157785" cy="109409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6291305"/>
      </p:ext>
    </p:extLst>
  </p:cSld>
  <p:clrMapOvr>
    <a:masterClrMapping/>
  </p:clrMapOvr>
  <mc:AlternateContent xmlns:mc="http://schemas.openxmlformats.org/markup-compatibility/2006" xmlns:p14="http://schemas.microsoft.com/office/powerpoint/2010/main">
    <mc:Choice Requires="p14">
      <p:transition spd="slow" p14:dur="3400" advTm="70000">
        <p14:reveal/>
      </p:transition>
    </mc:Choice>
    <mc:Fallback xmlns="">
      <p:transition spd="slow"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 presetClass="entr" presetSubtype="16" fill="hold" nodeType="afterEffect">
                                  <p:stCondLst>
                                    <p:cond delay="7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500"/>
                                        <p:tgtEl>
                                          <p:spTgt spid="3">
                                            <p:txEl>
                                              <p:pRg st="0" end="0"/>
                                            </p:txEl>
                                          </p:spTgt>
                                        </p:tgtEl>
                                      </p:cBhvr>
                                    </p:animEffect>
                                  </p:childTnLst>
                                </p:cTn>
                              </p:par>
                            </p:childTnLst>
                          </p:cTn>
                        </p:par>
                        <p:par>
                          <p:cTn id="14" fill="hold">
                            <p:stCondLst>
                              <p:cond delay="2750"/>
                            </p:stCondLst>
                            <p:childTnLst>
                              <p:par>
                                <p:cTn id="15" presetID="4" presetClass="entr" presetSubtype="16"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par>
                          <p:cTn id="18" fill="hold">
                            <p:stCondLst>
                              <p:cond delay="4000"/>
                            </p:stCondLst>
                            <p:childTnLst>
                              <p:par>
                                <p:cTn id="19" presetID="4" presetClass="entr" presetSubtype="16" fill="hold" nodeType="afterEffect">
                                  <p:stCondLst>
                                    <p:cond delay="75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ox(in)">
                                      <p:cBhvr>
                                        <p:cTn id="21" dur="500"/>
                                        <p:tgtEl>
                                          <p:spTgt spid="3">
                                            <p:txEl>
                                              <p:pRg st="1" end="1"/>
                                            </p:txEl>
                                          </p:spTgt>
                                        </p:tgtEl>
                                      </p:cBhvr>
                                    </p:animEffect>
                                  </p:childTnLst>
                                </p:cTn>
                              </p:par>
                            </p:childTnLst>
                          </p:cTn>
                        </p:par>
                        <p:par>
                          <p:cTn id="22" fill="hold">
                            <p:stCondLst>
                              <p:cond delay="5250"/>
                            </p:stCondLst>
                            <p:childTnLst>
                              <p:par>
                                <p:cTn id="23" presetID="4" presetClass="entr" presetSubtype="16" fill="hold" nodeType="afterEffect">
                                  <p:stCondLst>
                                    <p:cond delay="75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500"/>
                                        <p:tgtEl>
                                          <p:spTgt spid="14"/>
                                        </p:tgtEl>
                                      </p:cBhvr>
                                    </p:animEffect>
                                  </p:childTnLst>
                                </p:cTn>
                              </p:par>
                            </p:childTnLst>
                          </p:cTn>
                        </p:par>
                        <p:par>
                          <p:cTn id="26" fill="hold">
                            <p:stCondLst>
                              <p:cond delay="6500"/>
                            </p:stCondLst>
                            <p:childTnLst>
                              <p:par>
                                <p:cTn id="27" presetID="4" presetClass="entr" presetSubtype="16" fill="hold" nodeType="afterEffect">
                                  <p:stCondLst>
                                    <p:cond delay="75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ox(in)">
                                      <p:cBhvr>
                                        <p:cTn id="29" dur="500"/>
                                        <p:tgtEl>
                                          <p:spTgt spid="3">
                                            <p:txEl>
                                              <p:pRg st="2" end="2"/>
                                            </p:txEl>
                                          </p:spTgt>
                                        </p:tgtEl>
                                      </p:cBhvr>
                                    </p:animEffect>
                                  </p:childTnLst>
                                </p:cTn>
                              </p:par>
                            </p:childTnLst>
                          </p:cTn>
                        </p:par>
                        <p:par>
                          <p:cTn id="30" fill="hold">
                            <p:stCondLst>
                              <p:cond delay="7750"/>
                            </p:stCondLst>
                            <p:childTnLst>
                              <p:par>
                                <p:cTn id="31" presetID="42" presetClass="entr" presetSubtype="0" fill="hold" nodeType="afterEffect">
                                  <p:stCondLst>
                                    <p:cond delay="8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par>
                          <p:cTn id="36" fill="hold">
                            <p:stCondLst>
                              <p:cond delay="16750"/>
                            </p:stCondLst>
                            <p:childTnLst>
                              <p:par>
                                <p:cTn id="37" presetID="2" presetClass="entr" presetSubtype="4" fill="hold" nodeType="afterEffect">
                                  <p:stCondLst>
                                    <p:cond delay="75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8500"/>
                            </p:stCondLst>
                            <p:childTnLst>
                              <p:par>
                                <p:cTn id="42" presetID="4" presetClass="entr" presetSubtype="16" fill="hold" nodeType="afterEffect">
                                  <p:stCondLst>
                                    <p:cond delay="750"/>
                                  </p:stCondLst>
                                  <p:childTnLst>
                                    <p:set>
                                      <p:cBhvr>
                                        <p:cTn id="43" dur="1" fill="hold">
                                          <p:stCondLst>
                                            <p:cond delay="0"/>
                                          </p:stCondLst>
                                        </p:cTn>
                                        <p:tgtEl>
                                          <p:spTgt spid="23"/>
                                        </p:tgtEl>
                                        <p:attrNameLst>
                                          <p:attrName>style.visibility</p:attrName>
                                        </p:attrNameLst>
                                      </p:cBhvr>
                                      <p:to>
                                        <p:strVal val="visible"/>
                                      </p:to>
                                    </p:set>
                                    <p:animEffect transition="in" filter="box(in)">
                                      <p:cBhvr>
                                        <p:cTn id="44" dur="500"/>
                                        <p:tgtEl>
                                          <p:spTgt spid="23"/>
                                        </p:tgtEl>
                                      </p:cBhvr>
                                    </p:animEffect>
                                  </p:childTnLst>
                                </p:cTn>
                              </p:par>
                            </p:childTnLst>
                          </p:cTn>
                        </p:par>
                        <p:par>
                          <p:cTn id="45" fill="hold">
                            <p:stCondLst>
                              <p:cond delay="19750"/>
                            </p:stCondLst>
                            <p:childTnLst>
                              <p:par>
                                <p:cTn id="46" presetID="2" presetClass="entr" presetSubtype="4" fill="hold" nodeType="afterEffect">
                                  <p:stCondLst>
                                    <p:cond delay="750"/>
                                  </p:stCondLst>
                                  <p:childTnLst>
                                    <p:set>
                                      <p:cBhvr>
                                        <p:cTn id="47" dur="1" fill="hold">
                                          <p:stCondLst>
                                            <p:cond delay="0"/>
                                          </p:stCondLst>
                                        </p:cTn>
                                        <p:tgtEl>
                                          <p:spTgt spid="7">
                                            <p:txEl>
                                              <p:pRg st="1" end="1"/>
                                            </p:txEl>
                                          </p:spTgt>
                                        </p:tgtEl>
                                        <p:attrNameLst>
                                          <p:attrName>style.visibility</p:attrName>
                                        </p:attrNameLst>
                                      </p:cBhvr>
                                      <p:to>
                                        <p:strVal val="visible"/>
                                      </p:to>
                                    </p:set>
                                    <p:anim calcmode="lin" valueType="num">
                                      <p:cBhvr additive="base">
                                        <p:cTn id="4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9"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1500"/>
                            </p:stCondLst>
                            <p:childTnLst>
                              <p:par>
                                <p:cTn id="51" presetID="42" presetClass="entr" presetSubtype="0" fill="hold" nodeType="afterEffect">
                                  <p:stCondLst>
                                    <p:cond delay="130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35500"/>
                            </p:stCondLst>
                            <p:childTnLst>
                              <p:par>
                                <p:cTn id="57" presetID="4" presetClass="entr" presetSubtype="16" fill="hold" nodeType="afterEffect">
                                  <p:stCondLst>
                                    <p:cond delay="750"/>
                                  </p:stCondLst>
                                  <p:childTnLst>
                                    <p:set>
                                      <p:cBhvr>
                                        <p:cTn id="58" dur="1" fill="hold">
                                          <p:stCondLst>
                                            <p:cond delay="0"/>
                                          </p:stCondLst>
                                        </p:cTn>
                                        <p:tgtEl>
                                          <p:spTgt spid="9">
                                            <p:txEl>
                                              <p:pRg st="0" end="0"/>
                                            </p:txEl>
                                          </p:spTgt>
                                        </p:tgtEl>
                                        <p:attrNameLst>
                                          <p:attrName>style.visibility</p:attrName>
                                        </p:attrNameLst>
                                      </p:cBhvr>
                                      <p:to>
                                        <p:strVal val="visible"/>
                                      </p:to>
                                    </p:set>
                                    <p:animEffect transition="in" filter="box(in)">
                                      <p:cBhvr>
                                        <p:cTn id="59" dur="500"/>
                                        <p:tgtEl>
                                          <p:spTgt spid="9">
                                            <p:txEl>
                                              <p:pRg st="0" end="0"/>
                                            </p:txEl>
                                          </p:spTgt>
                                        </p:tgtEl>
                                      </p:cBhvr>
                                    </p:animEffect>
                                  </p:childTnLst>
                                </p:cTn>
                              </p:par>
                            </p:childTnLst>
                          </p:cTn>
                        </p:par>
                        <p:par>
                          <p:cTn id="60" fill="hold">
                            <p:stCondLst>
                              <p:cond delay="36750"/>
                            </p:stCondLst>
                            <p:childTnLst>
                              <p:par>
                                <p:cTn id="61" presetID="4" presetClass="entr" presetSubtype="16" fill="hold" nodeType="afterEffect">
                                  <p:stCondLst>
                                    <p:cond delay="750"/>
                                  </p:stCondLst>
                                  <p:childTnLst>
                                    <p:set>
                                      <p:cBhvr>
                                        <p:cTn id="62" dur="1" fill="hold">
                                          <p:stCondLst>
                                            <p:cond delay="0"/>
                                          </p:stCondLst>
                                        </p:cTn>
                                        <p:tgtEl>
                                          <p:spTgt spid="18"/>
                                        </p:tgtEl>
                                        <p:attrNameLst>
                                          <p:attrName>style.visibility</p:attrName>
                                        </p:attrNameLst>
                                      </p:cBhvr>
                                      <p:to>
                                        <p:strVal val="visible"/>
                                      </p:to>
                                    </p:set>
                                    <p:animEffect transition="in" filter="box(in)">
                                      <p:cBhvr>
                                        <p:cTn id="63" dur="500"/>
                                        <p:tgtEl>
                                          <p:spTgt spid="18"/>
                                        </p:tgtEl>
                                      </p:cBhvr>
                                    </p:animEffect>
                                  </p:childTnLst>
                                </p:cTn>
                              </p:par>
                            </p:childTnLst>
                          </p:cTn>
                        </p:par>
                        <p:par>
                          <p:cTn id="64" fill="hold">
                            <p:stCondLst>
                              <p:cond delay="38000"/>
                            </p:stCondLst>
                            <p:childTnLst>
                              <p:par>
                                <p:cTn id="65" presetID="4" presetClass="entr" presetSubtype="16" fill="hold" nodeType="afterEffect">
                                  <p:stCondLst>
                                    <p:cond delay="750"/>
                                  </p:stCondLst>
                                  <p:childTnLst>
                                    <p:set>
                                      <p:cBhvr>
                                        <p:cTn id="66" dur="1" fill="hold">
                                          <p:stCondLst>
                                            <p:cond delay="0"/>
                                          </p:stCondLst>
                                        </p:cTn>
                                        <p:tgtEl>
                                          <p:spTgt spid="9">
                                            <p:txEl>
                                              <p:pRg st="1" end="1"/>
                                            </p:txEl>
                                          </p:spTgt>
                                        </p:tgtEl>
                                        <p:attrNameLst>
                                          <p:attrName>style.visibility</p:attrName>
                                        </p:attrNameLst>
                                      </p:cBhvr>
                                      <p:to>
                                        <p:strVal val="visible"/>
                                      </p:to>
                                    </p:set>
                                    <p:animEffect transition="in" filter="box(in)">
                                      <p:cBhvr>
                                        <p:cTn id="67" dur="500"/>
                                        <p:tgtEl>
                                          <p:spTgt spid="9">
                                            <p:txEl>
                                              <p:pRg st="1" end="1"/>
                                            </p:txEl>
                                          </p:spTgt>
                                        </p:tgtEl>
                                      </p:cBhvr>
                                    </p:animEffect>
                                  </p:childTnLst>
                                </p:cTn>
                              </p:par>
                            </p:childTnLst>
                          </p:cTn>
                        </p:par>
                        <p:par>
                          <p:cTn id="68" fill="hold">
                            <p:stCondLst>
                              <p:cond delay="39250"/>
                            </p:stCondLst>
                            <p:childTnLst>
                              <p:par>
                                <p:cTn id="69" presetID="4" presetClass="entr" presetSubtype="16" fill="hold" nodeType="afterEffect">
                                  <p:stCondLst>
                                    <p:cond delay="750"/>
                                  </p:stCondLst>
                                  <p:childTnLst>
                                    <p:set>
                                      <p:cBhvr>
                                        <p:cTn id="70" dur="1" fill="hold">
                                          <p:stCondLst>
                                            <p:cond delay="0"/>
                                          </p:stCondLst>
                                        </p:cTn>
                                        <p:tgtEl>
                                          <p:spTgt spid="20"/>
                                        </p:tgtEl>
                                        <p:attrNameLst>
                                          <p:attrName>style.visibility</p:attrName>
                                        </p:attrNameLst>
                                      </p:cBhvr>
                                      <p:to>
                                        <p:strVal val="visible"/>
                                      </p:to>
                                    </p:set>
                                    <p:animEffect transition="in" filter="box(in)">
                                      <p:cBhvr>
                                        <p:cTn id="71" dur="500"/>
                                        <p:tgtEl>
                                          <p:spTgt spid="20"/>
                                        </p:tgtEl>
                                      </p:cBhvr>
                                    </p:animEffect>
                                  </p:childTnLst>
                                </p:cTn>
                              </p:par>
                            </p:childTnLst>
                          </p:cTn>
                        </p:par>
                        <p:par>
                          <p:cTn id="72" fill="hold">
                            <p:stCondLst>
                              <p:cond delay="40500"/>
                            </p:stCondLst>
                            <p:childTnLst>
                              <p:par>
                                <p:cTn id="73" presetID="4" presetClass="entr" presetSubtype="16" fill="hold" nodeType="afterEffect">
                                  <p:stCondLst>
                                    <p:cond delay="750"/>
                                  </p:stCondLst>
                                  <p:childTnLst>
                                    <p:set>
                                      <p:cBhvr>
                                        <p:cTn id="74" dur="1" fill="hold">
                                          <p:stCondLst>
                                            <p:cond delay="0"/>
                                          </p:stCondLst>
                                        </p:cTn>
                                        <p:tgtEl>
                                          <p:spTgt spid="9">
                                            <p:txEl>
                                              <p:pRg st="2" end="2"/>
                                            </p:txEl>
                                          </p:spTgt>
                                        </p:tgtEl>
                                        <p:attrNameLst>
                                          <p:attrName>style.visibility</p:attrName>
                                        </p:attrNameLst>
                                      </p:cBhvr>
                                      <p:to>
                                        <p:strVal val="visible"/>
                                      </p:to>
                                    </p:set>
                                    <p:animEffect transition="in" filter="box(in)">
                                      <p:cBhvr>
                                        <p:cTn id="7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2C25E0-7714-49BA-AB91-22BE14552F55}"/>
              </a:ext>
            </a:extLst>
          </p:cNvPr>
          <p:cNvSpPr>
            <a:spLocks noGrp="1"/>
          </p:cNvSpPr>
          <p:nvPr>
            <p:ph type="title"/>
          </p:nvPr>
        </p:nvSpPr>
        <p:spPr>
          <a:xfrm>
            <a:off x="189930" y="231042"/>
            <a:ext cx="4059901" cy="1046801"/>
          </a:xfrm>
        </p:spPr>
        <p:txBody>
          <a:bodyPr>
            <a:normAutofit fontScale="90000"/>
          </a:bodyPr>
          <a:lstStyle/>
          <a:p>
            <a:r>
              <a:rPr lang="pl-PL" dirty="0">
                <a:latin typeface="Monotype Corsiva" panose="03010101010201010101" pitchFamily="66" charset="0"/>
              </a:rPr>
              <a:t>STROJE GÓRALSKIE, SPISKIE, ORAWSKIE</a:t>
            </a:r>
          </a:p>
        </p:txBody>
      </p:sp>
      <p:pic>
        <p:nvPicPr>
          <p:cNvPr id="5" name="Obraz 4">
            <a:extLst>
              <a:ext uri="{FF2B5EF4-FFF2-40B4-BE49-F238E27FC236}">
                <a16:creationId xmlns:a16="http://schemas.microsoft.com/office/drawing/2014/main" id="{D99E7339-980D-4CC7-9935-4A618A8B5CD6}"/>
              </a:ext>
            </a:extLst>
          </p:cNvPr>
          <p:cNvPicPr>
            <a:picLocks noChangeAspect="1"/>
          </p:cNvPicPr>
          <p:nvPr/>
        </p:nvPicPr>
        <p:blipFill>
          <a:blip r:embed="rId2" cstate="print"/>
          <a:stretch>
            <a:fillRect/>
          </a:stretch>
        </p:blipFill>
        <p:spPr>
          <a:xfrm>
            <a:off x="394146" y="1608404"/>
            <a:ext cx="3444539" cy="4700423"/>
          </a:xfrm>
          <a:prstGeom prst="rect">
            <a:avLst/>
          </a:prstGeom>
        </p:spPr>
      </p:pic>
      <p:pic>
        <p:nvPicPr>
          <p:cNvPr id="7" name="Obraz 6">
            <a:extLst>
              <a:ext uri="{FF2B5EF4-FFF2-40B4-BE49-F238E27FC236}">
                <a16:creationId xmlns:a16="http://schemas.microsoft.com/office/drawing/2014/main" id="{1A0BF47C-D505-4614-ACA9-9EEA7B9FBA5A}"/>
              </a:ext>
            </a:extLst>
          </p:cNvPr>
          <p:cNvPicPr>
            <a:picLocks noChangeAspect="1"/>
          </p:cNvPicPr>
          <p:nvPr/>
        </p:nvPicPr>
        <p:blipFill>
          <a:blip r:embed="rId3" cstate="print"/>
          <a:stretch>
            <a:fillRect/>
          </a:stretch>
        </p:blipFill>
        <p:spPr>
          <a:xfrm>
            <a:off x="4651568" y="356724"/>
            <a:ext cx="3290603" cy="1643476"/>
          </a:xfrm>
          <a:prstGeom prst="rect">
            <a:avLst/>
          </a:prstGeom>
        </p:spPr>
      </p:pic>
      <p:pic>
        <p:nvPicPr>
          <p:cNvPr id="9" name="Obraz 8">
            <a:extLst>
              <a:ext uri="{FF2B5EF4-FFF2-40B4-BE49-F238E27FC236}">
                <a16:creationId xmlns:a16="http://schemas.microsoft.com/office/drawing/2014/main" id="{DA6C55B9-5422-4E70-ABB8-999EA85C90C6}"/>
              </a:ext>
            </a:extLst>
          </p:cNvPr>
          <p:cNvPicPr>
            <a:picLocks noChangeAspect="1"/>
          </p:cNvPicPr>
          <p:nvPr/>
        </p:nvPicPr>
        <p:blipFill>
          <a:blip r:embed="rId4" cstate="print"/>
          <a:stretch>
            <a:fillRect/>
          </a:stretch>
        </p:blipFill>
        <p:spPr>
          <a:xfrm>
            <a:off x="8162378" y="2471296"/>
            <a:ext cx="3859102" cy="2572735"/>
          </a:xfrm>
          <a:prstGeom prst="rect">
            <a:avLst/>
          </a:prstGeom>
        </p:spPr>
      </p:pic>
      <p:sp>
        <p:nvSpPr>
          <p:cNvPr id="11" name="pole tekstowe 10">
            <a:extLst>
              <a:ext uri="{FF2B5EF4-FFF2-40B4-BE49-F238E27FC236}">
                <a16:creationId xmlns:a16="http://schemas.microsoft.com/office/drawing/2014/main" id="{7C29F04C-AE19-4274-BBA6-A96E5F1EC461}"/>
              </a:ext>
            </a:extLst>
          </p:cNvPr>
          <p:cNvSpPr txBox="1"/>
          <p:nvPr/>
        </p:nvSpPr>
        <p:spPr>
          <a:xfrm>
            <a:off x="7263001" y="5083182"/>
            <a:ext cx="5136106" cy="1569660"/>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Górali Żywieckich</a:t>
            </a:r>
          </a:p>
          <a:p>
            <a:pPr algn="ctr"/>
            <a:r>
              <a:rPr lang="pl-PL" sz="1600" dirty="0">
                <a:latin typeface="Times New Roman" panose="02020603050405020304" pitchFamily="18" charset="0"/>
                <a:cs typeface="Times New Roman" panose="02020603050405020304" pitchFamily="18" charset="0"/>
              </a:rPr>
              <a:t>- kobiety nosiły gorset zwany </a:t>
            </a:r>
            <a:r>
              <a:rPr lang="pl-PL" sz="1600" dirty="0" err="1">
                <a:latin typeface="Times New Roman" panose="02020603050405020304" pitchFamily="18" charset="0"/>
                <a:cs typeface="Times New Roman" panose="02020603050405020304" pitchFamily="18" charset="0"/>
              </a:rPr>
              <a:t>kabotkiem</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kabatkiem</a:t>
            </a:r>
            <a:r>
              <a:rPr lang="pl-PL" sz="1600" dirty="0">
                <a:latin typeface="Times New Roman" panose="02020603050405020304" pitchFamily="18" charset="0"/>
                <a:cs typeface="Times New Roman" panose="02020603050405020304" pitchFamily="18" charset="0"/>
              </a:rPr>
              <a:t>, ozdobiony haftowanymi, zgeometryzowanymi figurami kwiatów. Niekiedy do ozdoby używano  metalowych cekinów, szklanych koralików i mieniących się taśm pasmanteryjnych </a:t>
            </a:r>
          </a:p>
        </p:txBody>
      </p:sp>
      <p:sp>
        <p:nvSpPr>
          <p:cNvPr id="3" name="pole tekstowe 2">
            <a:extLst>
              <a:ext uri="{FF2B5EF4-FFF2-40B4-BE49-F238E27FC236}">
                <a16:creationId xmlns:a16="http://schemas.microsoft.com/office/drawing/2014/main" id="{E57D7B69-932A-4F95-B86F-9612850080D4}"/>
              </a:ext>
            </a:extLst>
          </p:cNvPr>
          <p:cNvSpPr txBox="1"/>
          <p:nvPr/>
        </p:nvSpPr>
        <p:spPr>
          <a:xfrm>
            <a:off x="4127915" y="2368668"/>
            <a:ext cx="3135086" cy="1323439"/>
          </a:xfrm>
          <a:prstGeom prst="rect">
            <a:avLst/>
          </a:prstGeom>
          <a:no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Strój Górali Beskidu Śląskiego </a:t>
            </a:r>
          </a:p>
          <a:p>
            <a:pPr algn="ctr"/>
            <a:r>
              <a:rPr lang="pl-PL" sz="1600" dirty="0">
                <a:latin typeface="Times New Roman" panose="02020603050405020304" pitchFamily="18" charset="0"/>
                <a:cs typeface="Times New Roman" panose="02020603050405020304" pitchFamily="18" charset="0"/>
              </a:rPr>
              <a:t>- stroje tego regionu odróżnia ozdobny haft – krzyżyk istebniański, nazywany też warkoczykowym.</a:t>
            </a:r>
          </a:p>
        </p:txBody>
      </p:sp>
      <p:sp>
        <p:nvSpPr>
          <p:cNvPr id="4" name="pole tekstowe 3">
            <a:extLst>
              <a:ext uri="{FF2B5EF4-FFF2-40B4-BE49-F238E27FC236}">
                <a16:creationId xmlns:a16="http://schemas.microsoft.com/office/drawing/2014/main" id="{326B74A6-2025-4433-831D-B76C7FDC5F6A}"/>
              </a:ext>
            </a:extLst>
          </p:cNvPr>
          <p:cNvSpPr txBox="1"/>
          <p:nvPr/>
        </p:nvSpPr>
        <p:spPr>
          <a:xfrm>
            <a:off x="8301704" y="356724"/>
            <a:ext cx="3890296" cy="1569660"/>
          </a:xfrm>
          <a:prstGeom prst="rect">
            <a:avLst/>
          </a:prstGeom>
          <a:no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Strój Górali Łąckich</a:t>
            </a:r>
          </a:p>
          <a:p>
            <a:pPr algn="ctr">
              <a:buFontTx/>
              <a:buChar char="-"/>
            </a:pPr>
            <a:r>
              <a:rPr lang="pl-PL" sz="1600" dirty="0">
                <a:latin typeface="Times New Roman" panose="02020603050405020304" pitchFamily="18" charset="0"/>
                <a:cs typeface="Times New Roman" panose="02020603050405020304" pitchFamily="18" charset="0"/>
              </a:rPr>
              <a:t>męskie koszule są bardzo długie, czasami aż do kolan, z rozcięciem na piersiach</a:t>
            </a:r>
          </a:p>
          <a:p>
            <a:pPr algn="ctr">
              <a:buFontTx/>
              <a:buChar char="-"/>
            </a:pPr>
            <a:r>
              <a:rPr lang="pl-PL" sz="1600" dirty="0">
                <a:latin typeface="Times New Roman" panose="02020603050405020304" pitchFamily="18" charset="0"/>
                <a:cs typeface="Times New Roman" panose="02020603050405020304" pitchFamily="18" charset="0"/>
              </a:rPr>
              <a:t> noszona do spodni z sukna, wkładana była do środka. Spinana spinką w stylu podhalańskim. </a:t>
            </a:r>
          </a:p>
        </p:txBody>
      </p:sp>
      <p:cxnSp>
        <p:nvCxnSpPr>
          <p:cNvPr id="12" name="Łącznik prosty ze strzałką 11"/>
          <p:cNvCxnSpPr/>
          <p:nvPr/>
        </p:nvCxnSpPr>
        <p:spPr>
          <a:xfrm flipH="1">
            <a:off x="7274257" y="844129"/>
            <a:ext cx="1078173" cy="13647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Łącznik prosty ze strzałką 12"/>
          <p:cNvCxnSpPr/>
          <p:nvPr/>
        </p:nvCxnSpPr>
        <p:spPr>
          <a:xfrm flipH="1">
            <a:off x="7369791" y="1282890"/>
            <a:ext cx="968991" cy="28660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Łącznik prosty ze strzałką 15"/>
          <p:cNvCxnSpPr/>
          <p:nvPr/>
        </p:nvCxnSpPr>
        <p:spPr>
          <a:xfrm flipV="1">
            <a:off x="8229599" y="3667740"/>
            <a:ext cx="1394348" cy="171734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Łącznik prosty ze strzałką 17"/>
          <p:cNvCxnSpPr/>
          <p:nvPr/>
        </p:nvCxnSpPr>
        <p:spPr>
          <a:xfrm flipH="1">
            <a:off x="3236795" y="3125337"/>
            <a:ext cx="1307909" cy="63007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6079000"/>
      </p:ext>
    </p:extLst>
  </p:cSld>
  <p:clrMapOvr>
    <a:masterClrMapping/>
  </p:clrMapOvr>
  <mc:AlternateContent xmlns:mc="http://schemas.openxmlformats.org/markup-compatibility/2006" xmlns:p14="http://schemas.microsoft.com/office/powerpoint/2010/main">
    <mc:Choice Requires="p14">
      <p:transition spd="slow" p14:dur="3400" advTm="55000">
        <p14:reveal/>
      </p:transition>
    </mc:Choice>
    <mc:Fallback xmlns="">
      <p:transition spd="slow"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4250"/>
                            </p:stCondLst>
                            <p:childTnLst>
                              <p:par>
                                <p:cTn id="17" presetID="8" presetClass="entr" presetSubtype="16" fill="hold" nodeType="afterEffect">
                                  <p:stCondLst>
                                    <p:cond delay="75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diamond(in)">
                                      <p:cBhvr>
                                        <p:cTn id="19" dur="1000"/>
                                        <p:tgtEl>
                                          <p:spTgt spid="11">
                                            <p:txEl>
                                              <p:pRg st="0" end="0"/>
                                            </p:txEl>
                                          </p:spTgt>
                                        </p:tgtEl>
                                      </p:cBhvr>
                                    </p:animEffect>
                                  </p:childTnLst>
                                </p:cTn>
                              </p:par>
                            </p:childTnLst>
                          </p:cTn>
                        </p:par>
                        <p:par>
                          <p:cTn id="20" fill="hold">
                            <p:stCondLst>
                              <p:cond delay="6000"/>
                            </p:stCondLst>
                            <p:childTnLst>
                              <p:par>
                                <p:cTn id="21" presetID="4" presetClass="entr" presetSubtype="16" fill="hold" nodeType="afterEffect">
                                  <p:stCondLst>
                                    <p:cond delay="75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childTnLst>
                          </p:cTn>
                        </p:par>
                        <p:par>
                          <p:cTn id="24" fill="hold">
                            <p:stCondLst>
                              <p:cond delay="7250"/>
                            </p:stCondLst>
                            <p:childTnLst>
                              <p:par>
                                <p:cTn id="25" presetID="8" presetClass="entr" presetSubtype="16" fill="hold" nodeType="afterEffect">
                                  <p:stCondLst>
                                    <p:cond delay="75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diamond(in)">
                                      <p:cBhvr>
                                        <p:cTn id="27" dur="1000"/>
                                        <p:tgtEl>
                                          <p:spTgt spid="11">
                                            <p:txEl>
                                              <p:pRg st="1" end="1"/>
                                            </p:txEl>
                                          </p:spTgt>
                                        </p:tgtEl>
                                      </p:cBhvr>
                                    </p:animEffect>
                                  </p:childTnLst>
                                </p:cTn>
                              </p:par>
                            </p:childTnLst>
                          </p:cTn>
                        </p:par>
                        <p:par>
                          <p:cTn id="28" fill="hold">
                            <p:stCondLst>
                              <p:cond delay="9000"/>
                            </p:stCondLst>
                            <p:childTnLst>
                              <p:par>
                                <p:cTn id="29" presetID="42" presetClass="entr" presetSubtype="0" fill="hold" nodeType="afterEffect">
                                  <p:stCondLst>
                                    <p:cond delay="10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20000"/>
                            </p:stCondLst>
                            <p:childTnLst>
                              <p:par>
                                <p:cTn id="35" presetID="4" presetClass="entr" presetSubtype="16" fill="hold" nodeType="afterEffect">
                                  <p:stCondLst>
                                    <p:cond delay="75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box(in)">
                                      <p:cBhvr>
                                        <p:cTn id="37" dur="1000"/>
                                        <p:tgtEl>
                                          <p:spTgt spid="4">
                                            <p:txEl>
                                              <p:pRg st="0" end="0"/>
                                            </p:txEl>
                                          </p:spTgt>
                                        </p:tgtEl>
                                      </p:cBhvr>
                                    </p:animEffect>
                                  </p:childTnLst>
                                </p:cTn>
                              </p:par>
                            </p:childTnLst>
                          </p:cTn>
                        </p:par>
                        <p:par>
                          <p:cTn id="38" fill="hold">
                            <p:stCondLst>
                              <p:cond delay="21750"/>
                            </p:stCondLst>
                            <p:childTnLst>
                              <p:par>
                                <p:cTn id="39" presetID="4" presetClass="entr" presetSubtype="16" fill="hold" nodeType="afterEffect">
                                  <p:stCondLst>
                                    <p:cond delay="750"/>
                                  </p:stCondLst>
                                  <p:childTnLst>
                                    <p:set>
                                      <p:cBhvr>
                                        <p:cTn id="40" dur="1" fill="hold">
                                          <p:stCondLst>
                                            <p:cond delay="0"/>
                                          </p:stCondLst>
                                        </p:cTn>
                                        <p:tgtEl>
                                          <p:spTgt spid="12"/>
                                        </p:tgtEl>
                                        <p:attrNameLst>
                                          <p:attrName>style.visibility</p:attrName>
                                        </p:attrNameLst>
                                      </p:cBhvr>
                                      <p:to>
                                        <p:strVal val="visible"/>
                                      </p:to>
                                    </p:set>
                                    <p:animEffect transition="in" filter="box(in)">
                                      <p:cBhvr>
                                        <p:cTn id="41" dur="500"/>
                                        <p:tgtEl>
                                          <p:spTgt spid="12"/>
                                        </p:tgtEl>
                                      </p:cBhvr>
                                    </p:animEffect>
                                  </p:childTnLst>
                                </p:cTn>
                              </p:par>
                            </p:childTnLst>
                          </p:cTn>
                        </p:par>
                        <p:par>
                          <p:cTn id="42" fill="hold">
                            <p:stCondLst>
                              <p:cond delay="23000"/>
                            </p:stCondLst>
                            <p:childTnLst>
                              <p:par>
                                <p:cTn id="43" presetID="4" presetClass="entr" presetSubtype="16" fill="hold" nodeType="afterEffect">
                                  <p:stCondLst>
                                    <p:cond delay="75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box(in)">
                                      <p:cBhvr>
                                        <p:cTn id="45" dur="1000"/>
                                        <p:tgtEl>
                                          <p:spTgt spid="4">
                                            <p:txEl>
                                              <p:pRg st="1" end="1"/>
                                            </p:txEl>
                                          </p:spTgt>
                                        </p:tgtEl>
                                      </p:cBhvr>
                                    </p:animEffect>
                                  </p:childTnLst>
                                </p:cTn>
                              </p:par>
                            </p:childTnLst>
                          </p:cTn>
                        </p:par>
                        <p:par>
                          <p:cTn id="46" fill="hold">
                            <p:stCondLst>
                              <p:cond delay="24750"/>
                            </p:stCondLst>
                            <p:childTnLst>
                              <p:par>
                                <p:cTn id="47" presetID="4" presetClass="entr" presetSubtype="16" fill="hold" nodeType="afterEffect">
                                  <p:stCondLst>
                                    <p:cond delay="750"/>
                                  </p:stCondLst>
                                  <p:childTnLst>
                                    <p:set>
                                      <p:cBhvr>
                                        <p:cTn id="48" dur="1" fill="hold">
                                          <p:stCondLst>
                                            <p:cond delay="0"/>
                                          </p:stCondLst>
                                        </p:cTn>
                                        <p:tgtEl>
                                          <p:spTgt spid="13"/>
                                        </p:tgtEl>
                                        <p:attrNameLst>
                                          <p:attrName>style.visibility</p:attrName>
                                        </p:attrNameLst>
                                      </p:cBhvr>
                                      <p:to>
                                        <p:strVal val="visible"/>
                                      </p:to>
                                    </p:set>
                                    <p:animEffect transition="in" filter="box(in)">
                                      <p:cBhvr>
                                        <p:cTn id="49" dur="500"/>
                                        <p:tgtEl>
                                          <p:spTgt spid="13"/>
                                        </p:tgtEl>
                                      </p:cBhvr>
                                    </p:animEffect>
                                  </p:childTnLst>
                                </p:cTn>
                              </p:par>
                            </p:childTnLst>
                          </p:cTn>
                        </p:par>
                        <p:par>
                          <p:cTn id="50" fill="hold">
                            <p:stCondLst>
                              <p:cond delay="26000"/>
                            </p:stCondLst>
                            <p:childTnLst>
                              <p:par>
                                <p:cTn id="51" presetID="4" presetClass="entr" presetSubtype="16" fill="hold" nodeType="afterEffect">
                                  <p:stCondLst>
                                    <p:cond delay="75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box(in)">
                                      <p:cBhvr>
                                        <p:cTn id="53" dur="1000"/>
                                        <p:tgtEl>
                                          <p:spTgt spid="4">
                                            <p:txEl>
                                              <p:pRg st="2" end="2"/>
                                            </p:txEl>
                                          </p:spTgt>
                                        </p:tgtEl>
                                      </p:cBhvr>
                                    </p:animEffect>
                                  </p:childTnLst>
                                </p:cTn>
                              </p:par>
                            </p:childTnLst>
                          </p:cTn>
                        </p:par>
                        <p:par>
                          <p:cTn id="54" fill="hold">
                            <p:stCondLst>
                              <p:cond delay="27750"/>
                            </p:stCondLst>
                            <p:childTnLst>
                              <p:par>
                                <p:cTn id="55" presetID="42" presetClass="entr" presetSubtype="0" fill="hold" nodeType="afterEffect">
                                  <p:stCondLst>
                                    <p:cond delay="75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par>
                          <p:cTn id="60" fill="hold">
                            <p:stCondLst>
                              <p:cond delay="36250"/>
                            </p:stCondLst>
                            <p:childTnLst>
                              <p:par>
                                <p:cTn id="61" presetID="4" presetClass="entr" presetSubtype="16" fill="hold" nodeType="afterEffect">
                                  <p:stCondLst>
                                    <p:cond delay="750"/>
                                  </p:stCondLst>
                                  <p:childTnLst>
                                    <p:set>
                                      <p:cBhvr>
                                        <p:cTn id="62" dur="1" fill="hold">
                                          <p:stCondLst>
                                            <p:cond delay="0"/>
                                          </p:stCondLst>
                                        </p:cTn>
                                        <p:tgtEl>
                                          <p:spTgt spid="3">
                                            <p:txEl>
                                              <p:pRg st="0" end="0"/>
                                            </p:txEl>
                                          </p:spTgt>
                                        </p:tgtEl>
                                        <p:attrNameLst>
                                          <p:attrName>style.visibility</p:attrName>
                                        </p:attrNameLst>
                                      </p:cBhvr>
                                      <p:to>
                                        <p:strVal val="visible"/>
                                      </p:to>
                                    </p:set>
                                    <p:animEffect transition="in" filter="box(in)">
                                      <p:cBhvr>
                                        <p:cTn id="63" dur="1000"/>
                                        <p:tgtEl>
                                          <p:spTgt spid="3">
                                            <p:txEl>
                                              <p:pRg st="0" end="0"/>
                                            </p:txEl>
                                          </p:spTgt>
                                        </p:tgtEl>
                                      </p:cBhvr>
                                    </p:animEffect>
                                  </p:childTnLst>
                                </p:cTn>
                              </p:par>
                            </p:childTnLst>
                          </p:cTn>
                        </p:par>
                        <p:par>
                          <p:cTn id="64" fill="hold">
                            <p:stCondLst>
                              <p:cond delay="38000"/>
                            </p:stCondLst>
                            <p:childTnLst>
                              <p:par>
                                <p:cTn id="65" presetID="4" presetClass="entr" presetSubtype="16" fill="hold" nodeType="afterEffect">
                                  <p:stCondLst>
                                    <p:cond delay="750"/>
                                  </p:stCondLst>
                                  <p:childTnLst>
                                    <p:set>
                                      <p:cBhvr>
                                        <p:cTn id="66" dur="1" fill="hold">
                                          <p:stCondLst>
                                            <p:cond delay="0"/>
                                          </p:stCondLst>
                                        </p:cTn>
                                        <p:tgtEl>
                                          <p:spTgt spid="18"/>
                                        </p:tgtEl>
                                        <p:attrNameLst>
                                          <p:attrName>style.visibility</p:attrName>
                                        </p:attrNameLst>
                                      </p:cBhvr>
                                      <p:to>
                                        <p:strVal val="visible"/>
                                      </p:to>
                                    </p:set>
                                    <p:animEffect transition="in" filter="box(in)">
                                      <p:cBhvr>
                                        <p:cTn id="67" dur="500"/>
                                        <p:tgtEl>
                                          <p:spTgt spid="18"/>
                                        </p:tgtEl>
                                      </p:cBhvr>
                                    </p:animEffect>
                                  </p:childTnLst>
                                </p:cTn>
                              </p:par>
                            </p:childTnLst>
                          </p:cTn>
                        </p:par>
                        <p:par>
                          <p:cTn id="68" fill="hold">
                            <p:stCondLst>
                              <p:cond delay="39250"/>
                            </p:stCondLst>
                            <p:childTnLst>
                              <p:par>
                                <p:cTn id="69" presetID="4" presetClass="entr" presetSubtype="16" fill="hold" nodeType="afterEffect">
                                  <p:stCondLst>
                                    <p:cond delay="750"/>
                                  </p:stCondLst>
                                  <p:childTnLst>
                                    <p:set>
                                      <p:cBhvr>
                                        <p:cTn id="70" dur="1" fill="hold">
                                          <p:stCondLst>
                                            <p:cond delay="0"/>
                                          </p:stCondLst>
                                        </p:cTn>
                                        <p:tgtEl>
                                          <p:spTgt spid="3">
                                            <p:txEl>
                                              <p:pRg st="1" end="1"/>
                                            </p:txEl>
                                          </p:spTgt>
                                        </p:tgtEl>
                                        <p:attrNameLst>
                                          <p:attrName>style.visibility</p:attrName>
                                        </p:attrNameLst>
                                      </p:cBhvr>
                                      <p:to>
                                        <p:strVal val="visible"/>
                                      </p:to>
                                    </p:set>
                                    <p:animEffect transition="in" filter="box(in)">
                                      <p:cBhvr>
                                        <p:cTn id="7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65FEDC8-012B-4018-8E20-1B9819D4DD81}"/>
              </a:ext>
            </a:extLst>
          </p:cNvPr>
          <p:cNvSpPr txBox="1"/>
          <p:nvPr/>
        </p:nvSpPr>
        <p:spPr>
          <a:xfrm>
            <a:off x="8502557" y="3499079"/>
            <a:ext cx="3202080" cy="2308324"/>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Orawski</a:t>
            </a:r>
          </a:p>
          <a:p>
            <a:pPr algn="ctr"/>
            <a:r>
              <a:rPr lang="pl-PL" sz="1600" dirty="0">
                <a:latin typeface="Times New Roman" panose="02020603050405020304" pitchFamily="18" charset="0"/>
                <a:cs typeface="Times New Roman" panose="02020603050405020304" pitchFamily="18" charset="0"/>
              </a:rPr>
              <a:t>- portki orawskie szyte z samodziałowego płótna lub z sukna domowej roboty, miały wąskie nogawki, zwężające się ku dołowi, a na bokach posiadały rozcięcia. Na przedzie były przypory, a w pasie biegł wąski tunelik na sznurek do podtrzymywania spodni.</a:t>
            </a:r>
          </a:p>
        </p:txBody>
      </p:sp>
      <p:pic>
        <p:nvPicPr>
          <p:cNvPr id="5" name="Obraz 4">
            <a:extLst>
              <a:ext uri="{FF2B5EF4-FFF2-40B4-BE49-F238E27FC236}">
                <a16:creationId xmlns:a16="http://schemas.microsoft.com/office/drawing/2014/main" id="{0E9B1F83-348E-45BF-9FBB-8F49C76627CC}"/>
              </a:ext>
            </a:extLst>
          </p:cNvPr>
          <p:cNvPicPr>
            <a:picLocks noChangeAspect="1"/>
          </p:cNvPicPr>
          <p:nvPr/>
        </p:nvPicPr>
        <p:blipFill>
          <a:blip r:embed="rId2" cstate="print"/>
          <a:stretch>
            <a:fillRect/>
          </a:stretch>
        </p:blipFill>
        <p:spPr>
          <a:xfrm>
            <a:off x="221561" y="302521"/>
            <a:ext cx="4459622" cy="2229811"/>
          </a:xfrm>
          <a:prstGeom prst="rect">
            <a:avLst/>
          </a:prstGeom>
        </p:spPr>
      </p:pic>
      <p:sp>
        <p:nvSpPr>
          <p:cNvPr id="7" name="pole tekstowe 6">
            <a:extLst>
              <a:ext uri="{FF2B5EF4-FFF2-40B4-BE49-F238E27FC236}">
                <a16:creationId xmlns:a16="http://schemas.microsoft.com/office/drawing/2014/main" id="{D3B6DB15-C075-4948-9F3F-304B5F2A71B2}"/>
              </a:ext>
            </a:extLst>
          </p:cNvPr>
          <p:cNvSpPr txBox="1"/>
          <p:nvPr/>
        </p:nvSpPr>
        <p:spPr>
          <a:xfrm>
            <a:off x="4810352" y="274553"/>
            <a:ext cx="2641325" cy="2062103"/>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Podhalański</a:t>
            </a:r>
          </a:p>
          <a:p>
            <a:pPr algn="ctr">
              <a:buFontTx/>
              <a:buChar char="-"/>
            </a:pPr>
            <a:r>
              <a:rPr lang="pl-PL" sz="1600" dirty="0">
                <a:latin typeface="Times New Roman" panose="02020603050405020304" pitchFamily="18" charset="0"/>
                <a:cs typeface="Times New Roman" panose="02020603050405020304" pitchFamily="18" charset="0"/>
              </a:rPr>
              <a:t>Typowym nakryciem głowy w męskim stroju był kapelusz wykonywany z czarnego filcu</a:t>
            </a:r>
          </a:p>
          <a:p>
            <a:pPr algn="ctr">
              <a:buFontTx/>
              <a:buChar char="-"/>
            </a:pPr>
            <a:r>
              <a:rPr lang="pl-PL" sz="1600" dirty="0">
                <a:latin typeface="Times New Roman" panose="02020603050405020304" pitchFamily="18" charset="0"/>
                <a:cs typeface="Times New Roman" panose="02020603050405020304" pitchFamily="18" charset="0"/>
              </a:rPr>
              <a:t> do główki kapelusza doczepiano rozmaite przypinki posiadające symboliczne funkcje</a:t>
            </a:r>
          </a:p>
        </p:txBody>
      </p:sp>
      <p:pic>
        <p:nvPicPr>
          <p:cNvPr id="8" name="Obraz 7">
            <a:extLst>
              <a:ext uri="{FF2B5EF4-FFF2-40B4-BE49-F238E27FC236}">
                <a16:creationId xmlns:a16="http://schemas.microsoft.com/office/drawing/2014/main" id="{20B8570B-C30D-4DF4-B1D6-4F08C1DEF5F7}"/>
              </a:ext>
            </a:extLst>
          </p:cNvPr>
          <p:cNvPicPr>
            <a:picLocks noChangeAspect="1"/>
          </p:cNvPicPr>
          <p:nvPr/>
        </p:nvPicPr>
        <p:blipFill>
          <a:blip r:embed="rId3" cstate="print"/>
          <a:stretch>
            <a:fillRect/>
          </a:stretch>
        </p:blipFill>
        <p:spPr>
          <a:xfrm>
            <a:off x="0" y="3281672"/>
            <a:ext cx="4545933" cy="2272967"/>
          </a:xfrm>
          <a:prstGeom prst="rect">
            <a:avLst/>
          </a:prstGeom>
        </p:spPr>
      </p:pic>
      <p:sp>
        <p:nvSpPr>
          <p:cNvPr id="10" name="pole tekstowe 9">
            <a:extLst>
              <a:ext uri="{FF2B5EF4-FFF2-40B4-BE49-F238E27FC236}">
                <a16:creationId xmlns:a16="http://schemas.microsoft.com/office/drawing/2014/main" id="{06D765A0-26D3-4EDD-9463-031F0B8CB43B}"/>
              </a:ext>
            </a:extLst>
          </p:cNvPr>
          <p:cNvSpPr txBox="1"/>
          <p:nvPr/>
        </p:nvSpPr>
        <p:spPr>
          <a:xfrm>
            <a:off x="4653722" y="2768086"/>
            <a:ext cx="2852547" cy="3293209"/>
          </a:xfrm>
          <a:prstGeom prst="rect">
            <a:avLst/>
          </a:prstGeom>
          <a:noFill/>
        </p:spPr>
        <p:txBody>
          <a:bodyPr wrap="square">
            <a:spAutoFit/>
          </a:bodyPr>
          <a:lstStyle/>
          <a:p>
            <a:pPr algn="ctr"/>
            <a:r>
              <a:rPr lang="pl-PL" sz="1600" b="1" dirty="0">
                <a:latin typeface="Times New Roman" panose="02020603050405020304" pitchFamily="18" charset="0"/>
                <a:cs typeface="Times New Roman" panose="02020603050405020304" pitchFamily="18" charset="0"/>
              </a:rPr>
              <a:t>Strój z okolic Kacwina i </a:t>
            </a:r>
            <a:r>
              <a:rPr lang="pl-PL" sz="1600" b="1" dirty="0" err="1">
                <a:latin typeface="Times New Roman" panose="02020603050405020304" pitchFamily="18" charset="0"/>
                <a:cs typeface="Times New Roman" panose="02020603050405020304" pitchFamily="18" charset="0"/>
              </a:rPr>
              <a:t>Trybsza</a:t>
            </a:r>
            <a:endParaRPr lang="pl-PL" sz="1600" b="1" dirty="0">
              <a:latin typeface="Times New Roman" panose="02020603050405020304" pitchFamily="18" charset="0"/>
              <a:cs typeface="Times New Roman" panose="02020603050405020304" pitchFamily="18" charset="0"/>
            </a:endParaRPr>
          </a:p>
          <a:p>
            <a:pPr algn="ctr">
              <a:buFontTx/>
              <a:buChar char="-"/>
            </a:pPr>
            <a:r>
              <a:rPr lang="pl-PL" sz="1600" dirty="0">
                <a:latin typeface="Times New Roman" panose="02020603050405020304" pitchFamily="18" charset="0"/>
                <a:cs typeface="Times New Roman" panose="02020603050405020304" pitchFamily="18" charset="0"/>
              </a:rPr>
              <a:t> w koszulach </a:t>
            </a:r>
            <a:r>
              <a:rPr lang="pl-PL" sz="1600" dirty="0" err="1">
                <a:latin typeface="Times New Roman" panose="02020603050405020304" pitchFamily="18" charset="0"/>
                <a:cs typeface="Times New Roman" panose="02020603050405020304" pitchFamily="18" charset="0"/>
              </a:rPr>
              <a:t>trybskich</a:t>
            </a:r>
            <a:r>
              <a:rPr lang="pl-PL" sz="1600" dirty="0">
                <a:latin typeface="Times New Roman" panose="02020603050405020304" pitchFamily="18" charset="0"/>
                <a:cs typeface="Times New Roman" panose="02020603050405020304" pitchFamily="18" charset="0"/>
              </a:rPr>
              <a:t> wszywano małą stójkę, a w koszulach </a:t>
            </a:r>
            <a:r>
              <a:rPr lang="pl-PL" sz="1600" dirty="0" err="1">
                <a:latin typeface="Times New Roman" panose="02020603050405020304" pitchFamily="18" charset="0"/>
                <a:cs typeface="Times New Roman" panose="02020603050405020304" pitchFamily="18" charset="0"/>
              </a:rPr>
              <a:t>kacwińskich</a:t>
            </a:r>
            <a:r>
              <a:rPr lang="pl-PL" sz="1600" dirty="0">
                <a:latin typeface="Times New Roman" panose="02020603050405020304" pitchFamily="18" charset="0"/>
                <a:cs typeface="Times New Roman" panose="02020603050405020304" pitchFamily="18" charset="0"/>
              </a:rPr>
              <a:t> dodawano stojący kołnierzyk, ozdabiany przyszywanymi taśmami z czerwonym wzorkiem</a:t>
            </a:r>
          </a:p>
          <a:p>
            <a:pPr algn="ctr">
              <a:buFontTx/>
              <a:buChar char="-"/>
            </a:pPr>
            <a:r>
              <a:rPr lang="pl-PL" sz="1600" dirty="0">
                <a:latin typeface="Times New Roman" panose="02020603050405020304" pitchFamily="18" charset="0"/>
                <a:cs typeface="Times New Roman" panose="02020603050405020304" pitchFamily="18" charset="0"/>
              </a:rPr>
              <a:t> na koszulę zakładano trochę dłuższe kamizelki zwane też lejbikami. Kamizelki szyło się z zielonego sukna </a:t>
            </a:r>
            <a:r>
              <a:rPr lang="pl-PL" sz="1600" dirty="0" err="1">
                <a:latin typeface="Times New Roman" panose="02020603050405020304" pitchFamily="18" charset="0"/>
                <a:cs typeface="Times New Roman" panose="02020603050405020304" pitchFamily="18" charset="0"/>
              </a:rPr>
              <a:t>janglija</a:t>
            </a:r>
            <a:r>
              <a:rPr lang="pl-PL" sz="1600" dirty="0">
                <a:latin typeface="Times New Roman" panose="02020603050405020304" pitchFamily="18" charset="0"/>
                <a:cs typeface="Times New Roman" panose="02020603050405020304" pitchFamily="18" charset="0"/>
              </a:rPr>
              <a:t>.</a:t>
            </a:r>
          </a:p>
        </p:txBody>
      </p:sp>
      <p:pic>
        <p:nvPicPr>
          <p:cNvPr id="11" name="Obraz 10">
            <a:extLst>
              <a:ext uri="{FF2B5EF4-FFF2-40B4-BE49-F238E27FC236}">
                <a16:creationId xmlns:a16="http://schemas.microsoft.com/office/drawing/2014/main" id="{6C7D78F2-CFD0-4E55-9426-8244CA656A62}"/>
              </a:ext>
            </a:extLst>
          </p:cNvPr>
          <p:cNvPicPr>
            <a:picLocks noChangeAspect="1"/>
          </p:cNvPicPr>
          <p:nvPr/>
        </p:nvPicPr>
        <p:blipFill>
          <a:blip r:embed="rId4" cstate="print"/>
          <a:stretch>
            <a:fillRect/>
          </a:stretch>
        </p:blipFill>
        <p:spPr>
          <a:xfrm>
            <a:off x="7772431" y="155018"/>
            <a:ext cx="4238181" cy="3236911"/>
          </a:xfrm>
          <a:prstGeom prst="rect">
            <a:avLst/>
          </a:prstGeom>
        </p:spPr>
      </p:pic>
      <p:cxnSp>
        <p:nvCxnSpPr>
          <p:cNvPr id="12" name="Łącznik prosty ze strzałką 11"/>
          <p:cNvCxnSpPr/>
          <p:nvPr/>
        </p:nvCxnSpPr>
        <p:spPr>
          <a:xfrm flipH="1" flipV="1">
            <a:off x="3452884" y="354842"/>
            <a:ext cx="1433015" cy="32754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Łącznik prosty ze strzałką 12"/>
          <p:cNvCxnSpPr/>
          <p:nvPr/>
        </p:nvCxnSpPr>
        <p:spPr>
          <a:xfrm flipH="1" flipV="1">
            <a:off x="3643952" y="806743"/>
            <a:ext cx="1487607" cy="6141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Łącznik prosty ze strzałką 15"/>
          <p:cNvCxnSpPr/>
          <p:nvPr/>
        </p:nvCxnSpPr>
        <p:spPr>
          <a:xfrm flipH="1">
            <a:off x="2772771" y="3534770"/>
            <a:ext cx="2208662" cy="10122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Łącznik prosty ze strzałką 17"/>
          <p:cNvCxnSpPr/>
          <p:nvPr/>
        </p:nvCxnSpPr>
        <p:spPr>
          <a:xfrm flipH="1" flipV="1">
            <a:off x="3183828" y="4998131"/>
            <a:ext cx="1626358" cy="16604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Łącznik prosty ze strzałką 19"/>
          <p:cNvCxnSpPr/>
          <p:nvPr/>
        </p:nvCxnSpPr>
        <p:spPr>
          <a:xfrm flipV="1">
            <a:off x="9078036" y="2320119"/>
            <a:ext cx="229737" cy="16127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1315755"/>
      </p:ext>
    </p:extLst>
  </p:cSld>
  <p:clrMapOvr>
    <a:masterClrMapping/>
  </p:clrMapOvr>
  <mc:AlternateContent xmlns:mc="http://schemas.openxmlformats.org/markup-compatibility/2006" xmlns:p14="http://schemas.microsoft.com/office/powerpoint/2010/main">
    <mc:Choice Requires="p14">
      <p:transition spd="slow" p14:dur="3400" advTm="59000">
        <p14:reveal/>
      </p:transition>
    </mc:Choice>
    <mc:Fallback xmlns="">
      <p:transition spd="slow" advTm="5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 presetClass="entr" presetSubtype="16" fill="hold" nodeType="afterEffect">
                                  <p:stCondLst>
                                    <p:cond delay="75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ox(in)">
                                      <p:cBhvr>
                                        <p:cTn id="13" dur="1000"/>
                                        <p:tgtEl>
                                          <p:spTgt spid="7">
                                            <p:txEl>
                                              <p:pRg st="0" end="0"/>
                                            </p:txEl>
                                          </p:spTgt>
                                        </p:tgtEl>
                                      </p:cBhvr>
                                    </p:animEffect>
                                  </p:childTnLst>
                                </p:cTn>
                              </p:par>
                            </p:childTnLst>
                          </p:cTn>
                        </p:par>
                        <p:par>
                          <p:cTn id="14" fill="hold">
                            <p:stCondLst>
                              <p:cond delay="3250"/>
                            </p:stCondLst>
                            <p:childTnLst>
                              <p:par>
                                <p:cTn id="15" presetID="4" presetClass="entr" presetSubtype="16"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par>
                          <p:cTn id="18" fill="hold">
                            <p:stCondLst>
                              <p:cond delay="4500"/>
                            </p:stCondLst>
                            <p:childTnLst>
                              <p:par>
                                <p:cTn id="19" presetID="4" presetClass="entr" presetSubtype="16" fill="hold" nodeType="afterEffect">
                                  <p:stCondLst>
                                    <p:cond delay="75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box(in)">
                                      <p:cBhvr>
                                        <p:cTn id="21" dur="1000"/>
                                        <p:tgtEl>
                                          <p:spTgt spid="7">
                                            <p:txEl>
                                              <p:pRg st="1" end="1"/>
                                            </p:txEl>
                                          </p:spTgt>
                                        </p:tgtEl>
                                      </p:cBhvr>
                                    </p:animEffect>
                                  </p:childTnLst>
                                </p:cTn>
                              </p:par>
                            </p:childTnLst>
                          </p:cTn>
                        </p:par>
                        <p:par>
                          <p:cTn id="22" fill="hold">
                            <p:stCondLst>
                              <p:cond delay="6250"/>
                            </p:stCondLst>
                            <p:childTnLst>
                              <p:par>
                                <p:cTn id="23" presetID="4" presetClass="entr" presetSubtype="16" fill="hold" nodeType="after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childTnLst>
                          </p:cTn>
                        </p:par>
                        <p:par>
                          <p:cTn id="26" fill="hold">
                            <p:stCondLst>
                              <p:cond delay="7500"/>
                            </p:stCondLst>
                            <p:childTnLst>
                              <p:par>
                                <p:cTn id="27" presetID="4" presetClass="entr" presetSubtype="16" fill="hold" nodeType="afterEffect">
                                  <p:stCondLst>
                                    <p:cond delay="75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ox(in)">
                                      <p:cBhvr>
                                        <p:cTn id="29" dur="1000"/>
                                        <p:tgtEl>
                                          <p:spTgt spid="7">
                                            <p:txEl>
                                              <p:pRg st="2" end="2"/>
                                            </p:txEl>
                                          </p:spTgt>
                                        </p:tgtEl>
                                      </p:cBhvr>
                                    </p:animEffect>
                                  </p:childTnLst>
                                </p:cTn>
                              </p:par>
                            </p:childTnLst>
                          </p:cTn>
                        </p:par>
                        <p:par>
                          <p:cTn id="30" fill="hold">
                            <p:stCondLst>
                              <p:cond delay="9250"/>
                            </p:stCondLst>
                            <p:childTnLst>
                              <p:par>
                                <p:cTn id="31" presetID="42" presetClass="entr" presetSubtype="0" fill="hold" nodeType="afterEffect">
                                  <p:stCondLst>
                                    <p:cond delay="77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18000"/>
                            </p:stCondLst>
                            <p:childTnLst>
                              <p:par>
                                <p:cTn id="37" presetID="3" presetClass="entr" presetSubtype="10" fill="hold" nodeType="afterEffect">
                                  <p:stCondLst>
                                    <p:cond delay="75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blinds(horizontal)">
                                      <p:cBhvr>
                                        <p:cTn id="39" dur="1000"/>
                                        <p:tgtEl>
                                          <p:spTgt spid="10">
                                            <p:txEl>
                                              <p:pRg st="0" end="0"/>
                                            </p:txEl>
                                          </p:spTgt>
                                        </p:tgtEl>
                                      </p:cBhvr>
                                    </p:animEffect>
                                  </p:childTnLst>
                                </p:cTn>
                              </p:par>
                            </p:childTnLst>
                          </p:cTn>
                        </p:par>
                        <p:par>
                          <p:cTn id="40" fill="hold">
                            <p:stCondLst>
                              <p:cond delay="19750"/>
                            </p:stCondLst>
                            <p:childTnLst>
                              <p:par>
                                <p:cTn id="41" presetID="4" presetClass="entr" presetSubtype="16" fill="hold" nodeType="afterEffect">
                                  <p:stCondLst>
                                    <p:cond delay="750"/>
                                  </p:stCondLst>
                                  <p:childTnLst>
                                    <p:set>
                                      <p:cBhvr>
                                        <p:cTn id="42" dur="1" fill="hold">
                                          <p:stCondLst>
                                            <p:cond delay="0"/>
                                          </p:stCondLst>
                                        </p:cTn>
                                        <p:tgtEl>
                                          <p:spTgt spid="16"/>
                                        </p:tgtEl>
                                        <p:attrNameLst>
                                          <p:attrName>style.visibility</p:attrName>
                                        </p:attrNameLst>
                                      </p:cBhvr>
                                      <p:to>
                                        <p:strVal val="visible"/>
                                      </p:to>
                                    </p:set>
                                    <p:animEffect transition="in" filter="box(in)">
                                      <p:cBhvr>
                                        <p:cTn id="43" dur="500"/>
                                        <p:tgtEl>
                                          <p:spTgt spid="16"/>
                                        </p:tgtEl>
                                      </p:cBhvr>
                                    </p:animEffect>
                                  </p:childTnLst>
                                </p:cTn>
                              </p:par>
                            </p:childTnLst>
                          </p:cTn>
                        </p:par>
                        <p:par>
                          <p:cTn id="44" fill="hold">
                            <p:stCondLst>
                              <p:cond delay="21000"/>
                            </p:stCondLst>
                            <p:childTnLst>
                              <p:par>
                                <p:cTn id="45" presetID="3" presetClass="entr" presetSubtype="10" fill="hold" nodeType="afterEffect">
                                  <p:stCondLst>
                                    <p:cond delay="75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blinds(horizontal)">
                                      <p:cBhvr>
                                        <p:cTn id="47" dur="1000"/>
                                        <p:tgtEl>
                                          <p:spTgt spid="10">
                                            <p:txEl>
                                              <p:pRg st="1" end="1"/>
                                            </p:txEl>
                                          </p:spTgt>
                                        </p:tgtEl>
                                      </p:cBhvr>
                                    </p:animEffect>
                                  </p:childTnLst>
                                </p:cTn>
                              </p:par>
                            </p:childTnLst>
                          </p:cTn>
                        </p:par>
                        <p:par>
                          <p:cTn id="48" fill="hold">
                            <p:stCondLst>
                              <p:cond delay="22750"/>
                            </p:stCondLst>
                            <p:childTnLst>
                              <p:par>
                                <p:cTn id="49" presetID="4" presetClass="entr" presetSubtype="16"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box(in)">
                                      <p:cBhvr>
                                        <p:cTn id="51" dur="500"/>
                                        <p:tgtEl>
                                          <p:spTgt spid="18"/>
                                        </p:tgtEl>
                                      </p:cBhvr>
                                    </p:animEffect>
                                  </p:childTnLst>
                                </p:cTn>
                              </p:par>
                            </p:childTnLst>
                          </p:cTn>
                        </p:par>
                        <p:par>
                          <p:cTn id="52" fill="hold">
                            <p:stCondLst>
                              <p:cond delay="24000"/>
                            </p:stCondLst>
                            <p:childTnLst>
                              <p:par>
                                <p:cTn id="53" presetID="3" presetClass="entr" presetSubtype="10" fill="hold" nodeType="afterEffect">
                                  <p:stCondLst>
                                    <p:cond delay="75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blinds(horizontal)">
                                      <p:cBhvr>
                                        <p:cTn id="55" dur="1000"/>
                                        <p:tgtEl>
                                          <p:spTgt spid="10">
                                            <p:txEl>
                                              <p:pRg st="2" end="2"/>
                                            </p:txEl>
                                          </p:spTgt>
                                        </p:tgtEl>
                                      </p:cBhvr>
                                    </p:animEffect>
                                  </p:childTnLst>
                                </p:cTn>
                              </p:par>
                            </p:childTnLst>
                          </p:cTn>
                        </p:par>
                        <p:par>
                          <p:cTn id="56" fill="hold">
                            <p:stCondLst>
                              <p:cond delay="25750"/>
                            </p:stCondLst>
                            <p:childTnLst>
                              <p:par>
                                <p:cTn id="57" presetID="42" presetClass="entr" presetSubtype="0" fill="hold" nodeType="afterEffect">
                                  <p:stCondLst>
                                    <p:cond delay="100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par>
                          <p:cTn id="62" fill="hold">
                            <p:stCondLst>
                              <p:cond delay="36750"/>
                            </p:stCondLst>
                            <p:childTnLst>
                              <p:par>
                                <p:cTn id="63" presetID="4" presetClass="entr" presetSubtype="16" fill="hold" nodeType="afterEffect">
                                  <p:stCondLst>
                                    <p:cond delay="750"/>
                                  </p:stCondLst>
                                  <p:childTnLst>
                                    <p:set>
                                      <p:cBhvr>
                                        <p:cTn id="64" dur="1" fill="hold">
                                          <p:stCondLst>
                                            <p:cond delay="0"/>
                                          </p:stCondLst>
                                        </p:cTn>
                                        <p:tgtEl>
                                          <p:spTgt spid="3">
                                            <p:txEl>
                                              <p:pRg st="0" end="0"/>
                                            </p:txEl>
                                          </p:spTgt>
                                        </p:tgtEl>
                                        <p:attrNameLst>
                                          <p:attrName>style.visibility</p:attrName>
                                        </p:attrNameLst>
                                      </p:cBhvr>
                                      <p:to>
                                        <p:strVal val="visible"/>
                                      </p:to>
                                    </p:set>
                                    <p:animEffect transition="in" filter="box(in)">
                                      <p:cBhvr>
                                        <p:cTn id="65" dur="1000"/>
                                        <p:tgtEl>
                                          <p:spTgt spid="3">
                                            <p:txEl>
                                              <p:pRg st="0" end="0"/>
                                            </p:txEl>
                                          </p:spTgt>
                                        </p:tgtEl>
                                      </p:cBhvr>
                                    </p:animEffect>
                                  </p:childTnLst>
                                </p:cTn>
                              </p:par>
                            </p:childTnLst>
                          </p:cTn>
                        </p:par>
                        <p:par>
                          <p:cTn id="66" fill="hold">
                            <p:stCondLst>
                              <p:cond delay="38500"/>
                            </p:stCondLst>
                            <p:childTnLst>
                              <p:par>
                                <p:cTn id="67" presetID="4" presetClass="entr" presetSubtype="16" fill="hold" nodeType="afterEffect">
                                  <p:stCondLst>
                                    <p:cond delay="750"/>
                                  </p:stCondLst>
                                  <p:childTnLst>
                                    <p:set>
                                      <p:cBhvr>
                                        <p:cTn id="68" dur="1" fill="hold">
                                          <p:stCondLst>
                                            <p:cond delay="0"/>
                                          </p:stCondLst>
                                        </p:cTn>
                                        <p:tgtEl>
                                          <p:spTgt spid="20"/>
                                        </p:tgtEl>
                                        <p:attrNameLst>
                                          <p:attrName>style.visibility</p:attrName>
                                        </p:attrNameLst>
                                      </p:cBhvr>
                                      <p:to>
                                        <p:strVal val="visible"/>
                                      </p:to>
                                    </p:set>
                                    <p:animEffect transition="in" filter="box(in)">
                                      <p:cBhvr>
                                        <p:cTn id="69" dur="500"/>
                                        <p:tgtEl>
                                          <p:spTgt spid="20"/>
                                        </p:tgtEl>
                                      </p:cBhvr>
                                    </p:animEffect>
                                  </p:childTnLst>
                                </p:cTn>
                              </p:par>
                            </p:childTnLst>
                          </p:cTn>
                        </p:par>
                        <p:par>
                          <p:cTn id="70" fill="hold">
                            <p:stCondLst>
                              <p:cond delay="39750"/>
                            </p:stCondLst>
                            <p:childTnLst>
                              <p:par>
                                <p:cTn id="71" presetID="4" presetClass="entr" presetSubtype="16" fill="hold" nodeType="afterEffect">
                                  <p:stCondLst>
                                    <p:cond delay="750"/>
                                  </p:stCondLst>
                                  <p:childTnLst>
                                    <p:set>
                                      <p:cBhvr>
                                        <p:cTn id="72" dur="1" fill="hold">
                                          <p:stCondLst>
                                            <p:cond delay="0"/>
                                          </p:stCondLst>
                                        </p:cTn>
                                        <p:tgtEl>
                                          <p:spTgt spid="3">
                                            <p:txEl>
                                              <p:pRg st="1" end="1"/>
                                            </p:txEl>
                                          </p:spTgt>
                                        </p:tgtEl>
                                        <p:attrNameLst>
                                          <p:attrName>style.visibility</p:attrName>
                                        </p:attrNameLst>
                                      </p:cBhvr>
                                      <p:to>
                                        <p:strVal val="visible"/>
                                      </p:to>
                                    </p:set>
                                    <p:animEffect transition="in" filter="box(in)">
                                      <p:cBhvr>
                                        <p:cTn id="7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kcja">
  <a:themeElements>
    <a:clrScheme name="Retrospekcj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cj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Retrospekcja</Template>
  <TotalTime>458</TotalTime>
  <Words>1171</Words>
  <Application>Microsoft Office PowerPoint</Application>
  <PresentationFormat>Panoramiczny</PresentationFormat>
  <Paragraphs>126</Paragraphs>
  <Slides>14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14</vt:i4>
      </vt:variant>
    </vt:vector>
  </HeadingPairs>
  <TitlesOfParts>
    <vt:vector size="20" baseType="lpstr">
      <vt:lpstr>Algerian</vt:lpstr>
      <vt:lpstr>Calibri</vt:lpstr>
      <vt:lpstr>Calibri Light</vt:lpstr>
      <vt:lpstr>Monotype Corsiva</vt:lpstr>
      <vt:lpstr>Times New Roman</vt:lpstr>
      <vt:lpstr>Retrospekcja</vt:lpstr>
      <vt:lpstr>Polskie stroje ludowe</vt:lpstr>
      <vt:lpstr>Prezentacja programu PowerPoint</vt:lpstr>
      <vt:lpstr>STROJE LUBELSKIE I PODKARPACKIE</vt:lpstr>
      <vt:lpstr>STROJE WIELKOPOLSKIE  I KUJAWSKIE</vt:lpstr>
      <vt:lpstr>Prezentacja programu PowerPoint</vt:lpstr>
      <vt:lpstr>STROJE KRAKOWSKIE, MAŁOPOLSKIE, CZĘSTOCHOWSKIE</vt:lpstr>
      <vt:lpstr>Prezentacja programu PowerPoint</vt:lpstr>
      <vt:lpstr>STROJE GÓRALSKIE, SPISKIE, ORAWSKIE</vt:lpstr>
      <vt:lpstr>Prezentacja programu PowerPoint</vt:lpstr>
      <vt:lpstr>STROJE MAZOWIECKIE, PODLASKIE</vt:lpstr>
      <vt:lpstr>Prezentacja programu PowerPoint</vt:lpstr>
      <vt:lpstr>STROJE POMORSKIE, WARMIŃSKIE  I MAZURSKIE</vt:lpstr>
      <vt:lpstr>STROJE ŚLĄSKIE</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Zabytki kultury polskiej</dc:title>
  <dc:creator>Krzysztof Kurpiewski</dc:creator>
  <cp:lastModifiedBy>Joanna</cp:lastModifiedBy>
  <cp:revision>21</cp:revision>
  <dcterms:created xsi:type="dcterms:W3CDTF">2022-04-26T14:10:08Z</dcterms:created>
  <dcterms:modified xsi:type="dcterms:W3CDTF">2022-08-10T11:38:47Z</dcterms:modified>
</cp:coreProperties>
</file>