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9" r:id="rId4"/>
    <p:sldId id="259" r:id="rId5"/>
    <p:sldId id="267" r:id="rId6"/>
    <p:sldId id="268" r:id="rId7"/>
    <p:sldId id="270" r:id="rId8"/>
    <p:sldId id="271" r:id="rId9"/>
    <p:sldId id="272" r:id="rId10"/>
    <p:sldId id="273" r:id="rId11"/>
    <p:sldId id="274" r:id="rId12"/>
    <p:sldId id="276" r:id="rId13"/>
    <p:sldId id="275" r:id="rId14"/>
    <p:sldId id="277"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DBD17-77DA-4A93-878B-E3B2E3FFF4D9}" v="1" dt="2022-05-09T16:29:07.250"/>
    <p1510:client id="{0D69F3C7-1CA7-46CE-BA2A-2A280C75F863}" v="21" dt="2022-05-09T16:45:40.028"/>
    <p1510:client id="{11AA7B66-7EB7-499F-B576-A2942ABF50BB}" v="42" dt="2022-05-09T16:41:06.819"/>
    <p1510:client id="{133BE787-A486-4969-B5ED-69E6714D02A6}" v="101" dt="2022-05-09T15:49:20.919"/>
    <p1510:client id="{30779E2B-E05E-4C36-98B9-3665C90CA123}" v="83" dt="2022-05-09T16:03:26.039"/>
    <p1510:client id="{31E52E25-743D-48DD-ADA7-92D05508173A}" v="1" dt="2022-05-09T16:55:17.918"/>
    <p1510:client id="{40E562DE-9433-430B-9084-12F14886B0F1}" v="345" dt="2022-05-09T19:10:07.094"/>
    <p1510:client id="{44AE27FE-4410-4362-B90D-70895977F796}" v="15" dt="2022-05-09T17:14:34.422"/>
    <p1510:client id="{4B00CE0E-922A-4A10-8E32-FB2502D37FE9}" v="22" dt="2022-05-09T15:38:14.664"/>
    <p1510:client id="{4D6F525D-E803-48FB-82B7-B8629DFB8CB0}" v="10" dt="2022-05-09T15:30:13.598"/>
    <p1510:client id="{5B932968-8F50-4C9F-B614-01E6B89B42FF}" v="7" dt="2022-05-09T19:14:41.242"/>
    <p1510:client id="{5CBE351F-BBB3-4F9D-9BC9-5264DCEBE7B5}" v="4" dt="2022-05-09T17:06:56.389"/>
    <p1510:client id="{6717C314-031B-44CB-A6CA-E62566F1DAD2}" v="5" dt="2022-05-09T15:26:15.453"/>
    <p1510:client id="{706EBB27-1D9E-4493-8DC6-89FC5FBD26D2}" v="2" dt="2022-05-09T16:46:57.600"/>
    <p1510:client id="{7524CDFB-2B80-42FA-9868-E2967A13B56E}" v="396" dt="2022-05-10T16:28:21.938"/>
    <p1510:client id="{790A5CB6-B976-41FF-8FEF-7899EB82EA5B}" v="7" dt="2022-05-09T16:51:15.458"/>
    <p1510:client id="{7BA3D7A4-123D-4C5C-997B-9C9E82955ADB}" v="70" dt="2022-05-09T16:59:39.064"/>
    <p1510:client id="{83813168-3E14-4F92-AA95-EEF1B6885614}" v="14" dt="2022-05-09T19:25:19.324"/>
    <p1510:client id="{90829839-4CC5-44BD-9FD3-C2B5A3306DEB}" v="3" dt="2022-05-09T15:23:36.900"/>
    <p1510:client id="{9455BB2E-1F08-96EB-86F1-BD89C87FD12B}" v="32" dt="2022-05-09T14:37:48.643"/>
    <p1510:client id="{9D205174-E75E-4BD0-BB27-C7846ECD1CB3}" v="51" dt="2022-05-09T16:35:51.925"/>
    <p1510:client id="{A5E1AD70-8A83-0185-2DE4-9516C16C3CDD}" v="10" dt="2022-05-09T14:59:33.624"/>
    <p1510:client id="{A9EB6EBB-9444-4474-A380-EDE5DF5FE21C}" v="164" dt="2022-05-09T16:21:38.672"/>
    <p1510:client id="{AD454560-0334-0D5C-A04F-2BA8E0C7FE05}" v="4" dt="2022-05-10T04:17:53.092"/>
    <p1510:client id="{B0725B2F-3C14-4A22-AD1E-EC2D305E1AB1}" v="199" dt="2022-05-09T18:12:44.466"/>
    <p1510:client id="{C4C715AF-540A-4BBC-8136-DE3A479228E2}" v="5" dt="2022-05-09T17:18:40.557"/>
    <p1510:client id="{D4FCF667-F273-42CA-93DC-FC516C747CE5}" v="14" dt="2022-05-09T16:26:41.940"/>
    <p1510:client id="{F4016A88-4DE9-4B54-8D29-AAC708B08980}" v="83" dt="2022-05-09T13:58:59.873"/>
    <p1510:client id="{F9282B67-67D2-47B8-8095-B145B5608028}" v="73" dt="2022-05-10T07:47:17.571"/>
    <p1510:client id="{FC056C7C-11DA-4823-B446-D3CD8A22F4CB}" v="26" dt="2022-05-09T17:30:20.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10.08.2022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10.08.2022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10.08.2022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10.08.2022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10.08.2022</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10.08.2022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10.08.2022</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10.08.2022</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10.08.2022</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10.08.2022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10.08.2022</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10.08.2022</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hyperlink" Target="mailto:sekretariat_psp_w@vp.pl" TargetMode="External"/><Relationship Id="rId2" Type="http://schemas.openxmlformats.org/officeDocument/2006/relationships/hyperlink" Target="mailto:rafal28031983@o2.pl" TargetMode="External"/><Relationship Id="rId1" Type="http://schemas.openxmlformats.org/officeDocument/2006/relationships/slideLayout" Target="../slideLayouts/slideLayout2.xml"/><Relationship Id="rId6" Type="http://schemas.openxmlformats.org/officeDocument/2006/relationships/hyperlink" Target="http://zamekwisnicz.pl/" TargetMode="External"/><Relationship Id="rId5" Type="http://schemas.openxmlformats.org/officeDocument/2006/relationships/hyperlink" Target="https://www.wilanow-palac.pl/" TargetMode="External"/><Relationship Id="rId4" Type="http://schemas.openxmlformats.org/officeDocument/2006/relationships/hyperlink" Target="https://www.wikipedia.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826293" y="629444"/>
            <a:ext cx="10506455" cy="2967208"/>
          </a:xfrm>
        </p:spPr>
        <p:txBody>
          <a:bodyPr>
            <a:normAutofit/>
          </a:bodyPr>
          <a:lstStyle/>
          <a:p>
            <a:r>
              <a:rPr lang="pl-PL" sz="8000">
                <a:latin typeface="Times"/>
                <a:ea typeface="Calibri Light"/>
                <a:cs typeface="Calibri Light"/>
              </a:rPr>
              <a:t>ZABYTKI KULTURY POLSKIEJ</a:t>
            </a:r>
            <a:endParaRPr lang="en-US">
              <a:latin typeface="Times"/>
            </a:endParaRPr>
          </a:p>
        </p:txBody>
      </p:sp>
      <p:sp>
        <p:nvSpPr>
          <p:cNvPr id="3" name="Podtytuł 2"/>
          <p:cNvSpPr>
            <a:spLocks noGrp="1"/>
          </p:cNvSpPr>
          <p:nvPr>
            <p:ph type="subTitle" idx="1"/>
          </p:nvPr>
        </p:nvSpPr>
        <p:spPr>
          <a:xfrm>
            <a:off x="6706443" y="7937700"/>
            <a:ext cx="3946779" cy="1038225"/>
          </a:xfrm>
        </p:spPr>
        <p:txBody>
          <a:bodyPr vert="horz" lIns="91440" tIns="45720" rIns="91440" bIns="45720" rtlCol="0">
            <a:normAutofit/>
          </a:bodyPr>
          <a:lstStyle/>
          <a:p>
            <a:pPr algn="r"/>
            <a:endParaRPr lang="pl-PL">
              <a:cs typeface="Calibri"/>
            </a:endParaRPr>
          </a:p>
        </p:txBody>
      </p:sp>
      <p:sp>
        <p:nvSpPr>
          <p:cNvPr id="34"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FDE16B71-D18C-546F-42C9-8BE0A391308B}"/>
              </a:ext>
            </a:extLst>
          </p:cNvPr>
          <p:cNvPicPr>
            <a:picLocks noChangeAspect="1"/>
          </p:cNvPicPr>
          <p:nvPr/>
        </p:nvPicPr>
        <p:blipFill rotWithShape="1">
          <a:blip r:embed="rId2"/>
          <a:srcRect l="49845" t="32255" r="33977" b="40715"/>
          <a:stretch/>
        </p:blipFill>
        <p:spPr>
          <a:xfrm>
            <a:off x="-1286" y="4277946"/>
            <a:ext cx="2748467" cy="2579857"/>
          </a:xfrm>
          <a:prstGeom prst="rect">
            <a:avLst/>
          </a:prstGeom>
        </p:spPr>
      </p:pic>
      <p:pic>
        <p:nvPicPr>
          <p:cNvPr id="5" name="Picture 5">
            <a:extLst>
              <a:ext uri="{FF2B5EF4-FFF2-40B4-BE49-F238E27FC236}">
                <a16:creationId xmlns:a16="http://schemas.microsoft.com/office/drawing/2014/main" id="{E912CB56-4831-41E5-4C46-F17692726EBE}"/>
              </a:ext>
            </a:extLst>
          </p:cNvPr>
          <p:cNvPicPr>
            <a:picLocks noChangeAspect="1"/>
          </p:cNvPicPr>
          <p:nvPr/>
        </p:nvPicPr>
        <p:blipFill rotWithShape="1">
          <a:blip r:embed="rId2"/>
          <a:srcRect l="68421" t="29560" r="14386" b="42138"/>
          <a:stretch/>
        </p:blipFill>
        <p:spPr>
          <a:xfrm rot="5400000">
            <a:off x="9995703" y="4658931"/>
            <a:ext cx="2294654" cy="2102670"/>
          </a:xfrm>
          <a:prstGeom prst="rect">
            <a:avLst/>
          </a:pr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59807F-B6FA-44D3-9A53-C55B6B5688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53309-EC06-DF1F-0B19-3F9B99EAF91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err="1">
                <a:solidFill>
                  <a:schemeClr val="tx1">
                    <a:lumMod val="85000"/>
                    <a:lumOff val="15000"/>
                  </a:schemeClr>
                </a:solidFill>
                <a:latin typeface="Times"/>
                <a:cs typeface="Times"/>
              </a:rPr>
              <a:t>Pałac</a:t>
            </a:r>
            <a:r>
              <a:rPr lang="en-US" sz="3600">
                <a:solidFill>
                  <a:schemeClr val="tx1">
                    <a:lumMod val="85000"/>
                    <a:lumOff val="15000"/>
                  </a:schemeClr>
                </a:solidFill>
                <a:latin typeface="Times"/>
                <a:cs typeface="Times"/>
              </a:rPr>
              <a:t> w </a:t>
            </a:r>
            <a:r>
              <a:rPr lang="en-US" sz="3600" err="1">
                <a:solidFill>
                  <a:schemeClr val="tx1">
                    <a:lumMod val="85000"/>
                    <a:lumOff val="15000"/>
                  </a:schemeClr>
                </a:solidFill>
                <a:latin typeface="Times"/>
                <a:cs typeface="Times"/>
              </a:rPr>
              <a:t>Wilanowie</a:t>
            </a:r>
            <a:endParaRPr lang="en-US"/>
          </a:p>
        </p:txBody>
      </p:sp>
      <p:pic>
        <p:nvPicPr>
          <p:cNvPr id="4" name="Picture 4">
            <a:extLst>
              <a:ext uri="{FF2B5EF4-FFF2-40B4-BE49-F238E27FC236}">
                <a16:creationId xmlns:a16="http://schemas.microsoft.com/office/drawing/2014/main" id="{DDDC59E2-B1F9-7CB3-13CC-EEBC668FEB9B}"/>
              </a:ext>
            </a:extLst>
          </p:cNvPr>
          <p:cNvPicPr>
            <a:picLocks noGrp="1" noChangeAspect="1"/>
          </p:cNvPicPr>
          <p:nvPr>
            <p:ph idx="1"/>
          </p:nvPr>
        </p:nvPicPr>
        <p:blipFill rotWithShape="1">
          <a:blip r:embed="rId2"/>
          <a:srcRect t="14165"/>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314828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4D85B6A-FF18-4EFD-BD23-77FDE89EC5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AAB596-4870-4D7C-9F51-06F1F7367C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A69ED3-92D9-EBE7-1609-2C9213A76BB5}"/>
              </a:ext>
            </a:extLst>
          </p:cNvPr>
          <p:cNvSpPr>
            <a:spLocks noGrp="1"/>
          </p:cNvSpPr>
          <p:nvPr>
            <p:ph type="title"/>
          </p:nvPr>
        </p:nvSpPr>
        <p:spPr>
          <a:xfrm>
            <a:off x="385818" y="7068253"/>
            <a:ext cx="4401880" cy="2525803"/>
          </a:xfrm>
        </p:spPr>
        <p:txBody>
          <a:bodyPr>
            <a:normAutofit/>
          </a:bodyPr>
          <a:lstStyle/>
          <a:p>
            <a:pPr algn="ctr"/>
            <a:endParaRPr lang="en-US" sz="4000"/>
          </a:p>
        </p:txBody>
      </p:sp>
      <p:pic>
        <p:nvPicPr>
          <p:cNvPr id="6" name="Picture 6">
            <a:extLst>
              <a:ext uri="{FF2B5EF4-FFF2-40B4-BE49-F238E27FC236}">
                <a16:creationId xmlns:a16="http://schemas.microsoft.com/office/drawing/2014/main" id="{77B726CC-81C4-9F28-BC3D-3FACEE816729}"/>
              </a:ext>
            </a:extLst>
          </p:cNvPr>
          <p:cNvPicPr>
            <a:picLocks noChangeAspect="1"/>
          </p:cNvPicPr>
          <p:nvPr/>
        </p:nvPicPr>
        <p:blipFill rotWithShape="1">
          <a:blip r:embed="rId2"/>
          <a:srcRect l="7777" r="11809" b="-3"/>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4" name="Picture 4">
            <a:extLst>
              <a:ext uri="{FF2B5EF4-FFF2-40B4-BE49-F238E27FC236}">
                <a16:creationId xmlns:a16="http://schemas.microsoft.com/office/drawing/2014/main" id="{597BBEA6-7B8C-9159-FFE0-B6BC095E6FCA}"/>
              </a:ext>
            </a:extLst>
          </p:cNvPr>
          <p:cNvPicPr>
            <a:picLocks noChangeAspect="1"/>
          </p:cNvPicPr>
          <p:nvPr/>
        </p:nvPicPr>
        <p:blipFill rotWithShape="1">
          <a:blip r:embed="rId3"/>
          <a:srcRect l="13465" r="18001"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7" name="Picture 7">
            <a:extLst>
              <a:ext uri="{FF2B5EF4-FFF2-40B4-BE49-F238E27FC236}">
                <a16:creationId xmlns:a16="http://schemas.microsoft.com/office/drawing/2014/main" id="{EE3FFA77-C5BB-CF2F-52FE-F657BDA2D146}"/>
              </a:ext>
            </a:extLst>
          </p:cNvPr>
          <p:cNvPicPr>
            <a:picLocks noChangeAspect="1"/>
          </p:cNvPicPr>
          <p:nvPr/>
        </p:nvPicPr>
        <p:blipFill rotWithShape="1">
          <a:blip r:embed="rId4"/>
          <a:srcRect l="9344" r="18816" b="3"/>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id="{B6E8A927-EEA6-AD03-F8B2-40825CD8AC48}"/>
              </a:ext>
            </a:extLst>
          </p:cNvPr>
          <p:cNvSpPr>
            <a:spLocks noGrp="1"/>
          </p:cNvSpPr>
          <p:nvPr>
            <p:ph idx="1"/>
          </p:nvPr>
        </p:nvSpPr>
        <p:spPr>
          <a:xfrm>
            <a:off x="3559623" y="3853565"/>
            <a:ext cx="5734396" cy="2525803"/>
          </a:xfrm>
        </p:spPr>
        <p:txBody>
          <a:bodyPr vert="horz" lIns="91440" tIns="45720" rIns="91440" bIns="45720" rtlCol="0" anchor="ctr">
            <a:normAutofit/>
          </a:bodyPr>
          <a:lstStyle/>
          <a:p>
            <a:pPr marL="0" indent="0" algn="ctr">
              <a:buNone/>
            </a:pPr>
            <a:r>
              <a:rPr lang="en-US" sz="2000">
                <a:latin typeface="Times"/>
                <a:ea typeface="+mn-lt"/>
                <a:cs typeface="+mn-lt"/>
              </a:rPr>
              <a:t>Jest to </a:t>
            </a:r>
            <a:r>
              <a:rPr lang="en-US" sz="2000" err="1">
                <a:latin typeface="Times"/>
                <a:ea typeface="+mn-lt"/>
                <a:cs typeface="+mn-lt"/>
              </a:rPr>
              <a:t>barkowy</a:t>
            </a:r>
            <a:r>
              <a:rPr lang="en-US" sz="2000">
                <a:latin typeface="Times"/>
                <a:ea typeface="+mn-lt"/>
                <a:cs typeface="+mn-lt"/>
              </a:rPr>
              <a:t> </a:t>
            </a:r>
            <a:r>
              <a:rPr lang="en-US" sz="2000" err="1">
                <a:latin typeface="Times"/>
                <a:ea typeface="+mn-lt"/>
                <a:cs typeface="+mn-lt"/>
              </a:rPr>
              <a:t>pałac</a:t>
            </a:r>
            <a:r>
              <a:rPr lang="en-US" sz="2000">
                <a:latin typeface="Times"/>
                <a:ea typeface="+mn-lt"/>
                <a:cs typeface="+mn-lt"/>
              </a:rPr>
              <a:t> </a:t>
            </a:r>
            <a:r>
              <a:rPr lang="en-US" sz="2000" err="1">
                <a:latin typeface="Times"/>
                <a:ea typeface="+mn-lt"/>
                <a:cs typeface="+mn-lt"/>
              </a:rPr>
              <a:t>królewski</a:t>
            </a:r>
            <a:r>
              <a:rPr lang="en-US" sz="2000">
                <a:latin typeface="Times"/>
                <a:ea typeface="+mn-lt"/>
                <a:cs typeface="+mn-lt"/>
              </a:rPr>
              <a:t> </a:t>
            </a:r>
            <a:r>
              <a:rPr lang="en-US" sz="2000" err="1">
                <a:latin typeface="Times"/>
                <a:ea typeface="+mn-lt"/>
                <a:cs typeface="+mn-lt"/>
              </a:rPr>
              <a:t>znajdujący</a:t>
            </a:r>
            <a:r>
              <a:rPr lang="en-US" sz="2000">
                <a:latin typeface="Times"/>
                <a:ea typeface="+mn-lt"/>
                <a:cs typeface="+mn-lt"/>
              </a:rPr>
              <a:t> </a:t>
            </a:r>
            <a:r>
              <a:rPr lang="en-US" sz="2000" err="1">
                <a:latin typeface="Times"/>
                <a:ea typeface="+mn-lt"/>
                <a:cs typeface="+mn-lt"/>
              </a:rPr>
              <a:t>się</a:t>
            </a:r>
            <a:r>
              <a:rPr lang="en-US" sz="2000">
                <a:latin typeface="Times"/>
                <a:ea typeface="+mn-lt"/>
                <a:cs typeface="+mn-lt"/>
              </a:rPr>
              <a:t> w Warszawie, w </a:t>
            </a:r>
            <a:r>
              <a:rPr lang="en-US" sz="2000" err="1">
                <a:latin typeface="Times"/>
                <a:ea typeface="+mn-lt"/>
                <a:cs typeface="+mn-lt"/>
              </a:rPr>
              <a:t>dzielnicy</a:t>
            </a:r>
            <a:r>
              <a:rPr lang="en-US" sz="2000">
                <a:latin typeface="Times"/>
                <a:ea typeface="+mn-lt"/>
                <a:cs typeface="+mn-lt"/>
              </a:rPr>
              <a:t> </a:t>
            </a:r>
            <a:r>
              <a:rPr lang="en-US" sz="2000" err="1">
                <a:latin typeface="Times"/>
                <a:ea typeface="+mn-lt"/>
                <a:cs typeface="+mn-lt"/>
              </a:rPr>
              <a:t>Wilanów</a:t>
            </a:r>
            <a:r>
              <a:rPr lang="en-US" sz="2000">
                <a:latin typeface="Times"/>
                <a:ea typeface="+mn-lt"/>
                <a:cs typeface="+mn-lt"/>
              </a:rPr>
              <a:t>. </a:t>
            </a:r>
            <a:r>
              <a:rPr lang="en-US" sz="2000" err="1">
                <a:latin typeface="Times"/>
                <a:ea typeface="+mn-lt"/>
                <a:cs typeface="+mn-lt"/>
              </a:rPr>
              <a:t>Został</a:t>
            </a:r>
            <a:r>
              <a:rPr lang="en-US" sz="2000">
                <a:latin typeface="Times"/>
                <a:ea typeface="+mn-lt"/>
                <a:cs typeface="+mn-lt"/>
              </a:rPr>
              <a:t> </a:t>
            </a:r>
            <a:r>
              <a:rPr lang="en-US" sz="2000" err="1">
                <a:latin typeface="Times"/>
                <a:ea typeface="+mn-lt"/>
                <a:cs typeface="+mn-lt"/>
              </a:rPr>
              <a:t>wzniesiony</a:t>
            </a:r>
            <a:r>
              <a:rPr lang="en-US" sz="2000">
                <a:latin typeface="Times"/>
                <a:ea typeface="+mn-lt"/>
                <a:cs typeface="+mn-lt"/>
              </a:rPr>
              <a:t> w </a:t>
            </a:r>
            <a:r>
              <a:rPr lang="en-US" sz="2000" err="1">
                <a:latin typeface="Times"/>
                <a:ea typeface="+mn-lt"/>
                <a:cs typeface="+mn-lt"/>
              </a:rPr>
              <a:t>latach</a:t>
            </a:r>
            <a:r>
              <a:rPr lang="en-US" sz="2000">
                <a:latin typeface="Times"/>
                <a:ea typeface="+mn-lt"/>
                <a:cs typeface="+mn-lt"/>
              </a:rPr>
              <a:t> 1681–1696 </a:t>
            </a:r>
            <a:r>
              <a:rPr lang="en-US" sz="2000" err="1">
                <a:latin typeface="Times"/>
                <a:ea typeface="+mn-lt"/>
                <a:cs typeface="+mn-lt"/>
              </a:rPr>
              <a:t>dla</a:t>
            </a:r>
            <a:r>
              <a:rPr lang="en-US" sz="2000">
                <a:latin typeface="Times"/>
                <a:ea typeface="+mn-lt"/>
                <a:cs typeface="+mn-lt"/>
              </a:rPr>
              <a:t> </a:t>
            </a:r>
            <a:r>
              <a:rPr lang="en-US" sz="2000" err="1">
                <a:latin typeface="Times"/>
                <a:ea typeface="+mn-lt"/>
                <a:cs typeface="+mn-lt"/>
              </a:rPr>
              <a:t>króla</a:t>
            </a:r>
            <a:r>
              <a:rPr lang="en-US" sz="2000">
                <a:latin typeface="Times"/>
                <a:ea typeface="+mn-lt"/>
                <a:cs typeface="+mn-lt"/>
              </a:rPr>
              <a:t> Jana III </a:t>
            </a:r>
            <a:r>
              <a:rPr lang="en-US" sz="2000" err="1">
                <a:latin typeface="Times"/>
                <a:ea typeface="+mn-lt"/>
                <a:cs typeface="+mn-lt"/>
              </a:rPr>
              <a:t>Sobieskiego</a:t>
            </a:r>
            <a:r>
              <a:rPr lang="en-US" sz="2000">
                <a:latin typeface="Times"/>
                <a:ea typeface="+mn-lt"/>
                <a:cs typeface="+mn-lt"/>
              </a:rPr>
              <a:t> I Marii </a:t>
            </a:r>
            <a:r>
              <a:rPr lang="en-US" sz="2000" err="1">
                <a:latin typeface="Times"/>
                <a:ea typeface="+mn-lt"/>
                <a:cs typeface="+mn-lt"/>
              </a:rPr>
              <a:t>Kazimiery</a:t>
            </a:r>
            <a:r>
              <a:rPr lang="en-US" sz="2000">
                <a:latin typeface="Times"/>
                <a:ea typeface="+mn-lt"/>
                <a:cs typeface="+mn-lt"/>
              </a:rPr>
              <a:t> </a:t>
            </a:r>
            <a:r>
              <a:rPr lang="en-US" sz="2000" err="1">
                <a:latin typeface="Times"/>
                <a:ea typeface="+mn-lt"/>
                <a:cs typeface="+mn-lt"/>
              </a:rPr>
              <a:t>według</a:t>
            </a:r>
            <a:r>
              <a:rPr lang="en-US" sz="2000">
                <a:latin typeface="Times"/>
                <a:ea typeface="+mn-lt"/>
                <a:cs typeface="+mn-lt"/>
              </a:rPr>
              <a:t> </a:t>
            </a:r>
            <a:r>
              <a:rPr lang="en-US" sz="2000" err="1">
                <a:latin typeface="Times"/>
                <a:ea typeface="+mn-lt"/>
                <a:cs typeface="+mn-lt"/>
              </a:rPr>
              <a:t>projektu</a:t>
            </a:r>
            <a:r>
              <a:rPr lang="en-US" sz="2000">
                <a:latin typeface="Times"/>
                <a:ea typeface="+mn-lt"/>
                <a:cs typeface="+mn-lt"/>
              </a:rPr>
              <a:t> Augustyna </a:t>
            </a:r>
            <a:r>
              <a:rPr lang="en-US" sz="2000" err="1">
                <a:latin typeface="Times"/>
                <a:ea typeface="+mn-lt"/>
                <a:cs typeface="+mn-lt"/>
              </a:rPr>
              <a:t>Wincentego</a:t>
            </a:r>
            <a:r>
              <a:rPr lang="en-US" sz="2000">
                <a:latin typeface="Times"/>
                <a:ea typeface="+mn-lt"/>
                <a:cs typeface="+mn-lt"/>
              </a:rPr>
              <a:t> </a:t>
            </a:r>
            <a:r>
              <a:rPr lang="en-US" sz="2000" err="1">
                <a:latin typeface="Times"/>
                <a:ea typeface="+mn-lt"/>
                <a:cs typeface="+mn-lt"/>
              </a:rPr>
              <a:t>Locciego</a:t>
            </a:r>
            <a:r>
              <a:rPr lang="en-US" sz="2000">
                <a:latin typeface="Times"/>
                <a:ea typeface="+mn-lt"/>
                <a:cs typeface="+mn-lt"/>
              </a:rPr>
              <a:t>.</a:t>
            </a:r>
            <a:r>
              <a:rPr lang="en-US" sz="2000">
                <a:ea typeface="+mn-lt"/>
                <a:cs typeface="+mn-lt"/>
              </a:rPr>
              <a:t> </a:t>
            </a:r>
            <a:endParaRPr lang="en-US" sz="2000">
              <a:cs typeface="Calibri" panose="020F0502020204030204"/>
            </a:endParaRPr>
          </a:p>
        </p:txBody>
      </p:sp>
    </p:spTree>
    <p:extLst>
      <p:ext uri="{BB962C8B-B14F-4D97-AF65-F5344CB8AC3E}">
        <p14:creationId xmlns:p14="http://schemas.microsoft.com/office/powerpoint/2010/main" val="1876535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382E0DD2-11DF-4411-A6ED-1182F51769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EF414-FBE2-F50D-B43D-5FC020A6E3A8}"/>
              </a:ext>
            </a:extLst>
          </p:cNvPr>
          <p:cNvSpPr>
            <a:spLocks noGrp="1"/>
          </p:cNvSpPr>
          <p:nvPr>
            <p:ph type="title"/>
          </p:nvPr>
        </p:nvSpPr>
        <p:spPr>
          <a:xfrm>
            <a:off x="7648160" y="-1943125"/>
            <a:ext cx="3800564" cy="1671569"/>
          </a:xfrm>
        </p:spPr>
        <p:txBody>
          <a:bodyPr>
            <a:normAutofit/>
          </a:bodyPr>
          <a:lstStyle/>
          <a:p>
            <a:endParaRPr lang="en-US" sz="4000"/>
          </a:p>
        </p:txBody>
      </p:sp>
      <p:pic>
        <p:nvPicPr>
          <p:cNvPr id="5" name="Picture 5">
            <a:extLst>
              <a:ext uri="{FF2B5EF4-FFF2-40B4-BE49-F238E27FC236}">
                <a16:creationId xmlns:a16="http://schemas.microsoft.com/office/drawing/2014/main" id="{B818172D-BBBA-AD17-1941-40FD33EE9482}"/>
              </a:ext>
            </a:extLst>
          </p:cNvPr>
          <p:cNvPicPr>
            <a:picLocks noChangeAspect="1"/>
          </p:cNvPicPr>
          <p:nvPr/>
        </p:nvPicPr>
        <p:blipFill rotWithShape="1">
          <a:blip r:embed="rId2"/>
          <a:srcRect l="4225" r="15815" b="-3"/>
          <a:stretch/>
        </p:blipFill>
        <p:spPr>
          <a:xfrm>
            <a:off x="8969" y="-2"/>
            <a:ext cx="2376092" cy="2228759"/>
          </a:xfrm>
          <a:prstGeom prst="rect">
            <a:avLst/>
          </a:prstGeom>
        </p:spPr>
      </p:pic>
      <p:pic>
        <p:nvPicPr>
          <p:cNvPr id="7" name="Picture 7">
            <a:extLst>
              <a:ext uri="{FF2B5EF4-FFF2-40B4-BE49-F238E27FC236}">
                <a16:creationId xmlns:a16="http://schemas.microsoft.com/office/drawing/2014/main" id="{EC53D1E8-8AD6-0454-C5D4-299C69F287F2}"/>
              </a:ext>
            </a:extLst>
          </p:cNvPr>
          <p:cNvPicPr>
            <a:picLocks noChangeAspect="1"/>
          </p:cNvPicPr>
          <p:nvPr/>
        </p:nvPicPr>
        <p:blipFill rotWithShape="1">
          <a:blip r:embed="rId3"/>
          <a:srcRect l="13069" r="6971" b="-3"/>
          <a:stretch/>
        </p:blipFill>
        <p:spPr>
          <a:xfrm>
            <a:off x="2579411" y="-2446"/>
            <a:ext cx="2376092" cy="2228759"/>
          </a:xfrm>
          <a:prstGeom prst="rect">
            <a:avLst/>
          </a:prstGeom>
        </p:spPr>
      </p:pic>
      <p:pic>
        <p:nvPicPr>
          <p:cNvPr id="9" name="Picture 9">
            <a:extLst>
              <a:ext uri="{FF2B5EF4-FFF2-40B4-BE49-F238E27FC236}">
                <a16:creationId xmlns:a16="http://schemas.microsoft.com/office/drawing/2014/main" id="{5AD4B38C-711E-A654-1029-1C1D61877C34}"/>
              </a:ext>
            </a:extLst>
          </p:cNvPr>
          <p:cNvPicPr>
            <a:picLocks noChangeAspect="1"/>
          </p:cNvPicPr>
          <p:nvPr/>
        </p:nvPicPr>
        <p:blipFill rotWithShape="1">
          <a:blip r:embed="rId4"/>
          <a:srcRect l="4525" r="15515" b="-3"/>
          <a:stretch/>
        </p:blipFill>
        <p:spPr>
          <a:xfrm>
            <a:off x="5149852" y="-10223"/>
            <a:ext cx="2376092" cy="2228759"/>
          </a:xfrm>
          <a:prstGeom prst="rect">
            <a:avLst/>
          </a:prstGeom>
        </p:spPr>
      </p:pic>
      <p:pic>
        <p:nvPicPr>
          <p:cNvPr id="6" name="Picture 6">
            <a:extLst>
              <a:ext uri="{FF2B5EF4-FFF2-40B4-BE49-F238E27FC236}">
                <a16:creationId xmlns:a16="http://schemas.microsoft.com/office/drawing/2014/main" id="{9CF422B7-3CBB-56CD-9FDB-543889A4D808}"/>
              </a:ext>
            </a:extLst>
          </p:cNvPr>
          <p:cNvPicPr>
            <a:picLocks noChangeAspect="1"/>
          </p:cNvPicPr>
          <p:nvPr/>
        </p:nvPicPr>
        <p:blipFill rotWithShape="1">
          <a:blip r:embed="rId5"/>
          <a:srcRect t="17628" r="5" b="5"/>
          <a:stretch/>
        </p:blipFill>
        <p:spPr>
          <a:xfrm>
            <a:off x="3714" y="2400151"/>
            <a:ext cx="3330225" cy="2057368"/>
          </a:xfrm>
          <a:prstGeom prst="rect">
            <a:avLst/>
          </a:prstGeom>
        </p:spPr>
      </p:pic>
      <p:pic>
        <p:nvPicPr>
          <p:cNvPr id="8" name="Picture 8">
            <a:extLst>
              <a:ext uri="{FF2B5EF4-FFF2-40B4-BE49-F238E27FC236}">
                <a16:creationId xmlns:a16="http://schemas.microsoft.com/office/drawing/2014/main" id="{DAC40369-6229-0823-9283-58012C314DC2}"/>
              </a:ext>
            </a:extLst>
          </p:cNvPr>
          <p:cNvPicPr>
            <a:picLocks noChangeAspect="1"/>
          </p:cNvPicPr>
          <p:nvPr/>
        </p:nvPicPr>
        <p:blipFill rotWithShape="1">
          <a:blip r:embed="rId6"/>
          <a:srcRect t="10601" r="-5" b="-5"/>
          <a:stretch/>
        </p:blipFill>
        <p:spPr>
          <a:xfrm>
            <a:off x="-1" y="4628909"/>
            <a:ext cx="3324552" cy="2229090"/>
          </a:xfrm>
          <a:prstGeom prst="rect">
            <a:avLst/>
          </a:prstGeom>
        </p:spPr>
      </p:pic>
      <p:pic>
        <p:nvPicPr>
          <p:cNvPr id="4" name="Picture 4">
            <a:extLst>
              <a:ext uri="{FF2B5EF4-FFF2-40B4-BE49-F238E27FC236}">
                <a16:creationId xmlns:a16="http://schemas.microsoft.com/office/drawing/2014/main" id="{1FEDE431-A5BC-6847-D14D-8EB4DC9E1B51}"/>
              </a:ext>
            </a:extLst>
          </p:cNvPr>
          <p:cNvPicPr>
            <a:picLocks noChangeAspect="1"/>
          </p:cNvPicPr>
          <p:nvPr/>
        </p:nvPicPr>
        <p:blipFill rotWithShape="1">
          <a:blip r:embed="rId7"/>
          <a:srcRect l="25692" r="7072" b="3"/>
          <a:stretch/>
        </p:blipFill>
        <p:spPr>
          <a:xfrm>
            <a:off x="3534403" y="2400151"/>
            <a:ext cx="3996536" cy="4457850"/>
          </a:xfrm>
          <a:prstGeom prst="rect">
            <a:avLst/>
          </a:prstGeom>
        </p:spPr>
      </p:pic>
      <p:sp>
        <p:nvSpPr>
          <p:cNvPr id="3" name="Content Placeholder 2">
            <a:extLst>
              <a:ext uri="{FF2B5EF4-FFF2-40B4-BE49-F238E27FC236}">
                <a16:creationId xmlns:a16="http://schemas.microsoft.com/office/drawing/2014/main" id="{93EF5D41-2562-A34C-3F06-23862A4A4FF7}"/>
              </a:ext>
            </a:extLst>
          </p:cNvPr>
          <p:cNvSpPr>
            <a:spLocks noGrp="1"/>
          </p:cNvSpPr>
          <p:nvPr>
            <p:ph idx="1"/>
          </p:nvPr>
        </p:nvSpPr>
        <p:spPr>
          <a:xfrm>
            <a:off x="7957722" y="2900538"/>
            <a:ext cx="3800565" cy="3776488"/>
          </a:xfrm>
        </p:spPr>
        <p:txBody>
          <a:bodyPr vert="horz" lIns="91440" tIns="45720" rIns="91440" bIns="45720" rtlCol="0" anchor="t">
            <a:normAutofit/>
          </a:bodyPr>
          <a:lstStyle/>
          <a:p>
            <a:pPr marL="0" indent="0">
              <a:buNone/>
            </a:pPr>
            <a:r>
              <a:rPr lang="en-US" sz="2000" err="1">
                <a:latin typeface="Times"/>
                <a:ea typeface="+mn-lt"/>
                <a:cs typeface="+mn-lt"/>
              </a:rPr>
              <a:t>Pałac</a:t>
            </a:r>
            <a:r>
              <a:rPr lang="en-US" sz="2000">
                <a:latin typeface="Times"/>
                <a:ea typeface="+mn-lt"/>
                <a:cs typeface="+mn-lt"/>
              </a:rPr>
              <a:t> </a:t>
            </a:r>
            <a:r>
              <a:rPr lang="en-US" sz="2000" err="1">
                <a:latin typeface="Times"/>
                <a:ea typeface="+mn-lt"/>
                <a:cs typeface="+mn-lt"/>
              </a:rPr>
              <a:t>wraz</a:t>
            </a:r>
            <a:r>
              <a:rPr lang="en-US" sz="2000">
                <a:latin typeface="Times"/>
                <a:ea typeface="+mn-lt"/>
                <a:cs typeface="+mn-lt"/>
              </a:rPr>
              <a:t> z </a:t>
            </a:r>
            <a:r>
              <a:rPr lang="en-US" sz="2000" err="1">
                <a:latin typeface="Times"/>
                <a:ea typeface="+mn-lt"/>
                <a:cs typeface="+mn-lt"/>
              </a:rPr>
              <a:t>otaczającym</a:t>
            </a:r>
            <a:r>
              <a:rPr lang="en-US" sz="2000">
                <a:latin typeface="Times"/>
                <a:ea typeface="+mn-lt"/>
                <a:cs typeface="+mn-lt"/>
              </a:rPr>
              <a:t> </a:t>
            </a:r>
            <a:r>
              <a:rPr lang="en-US" sz="2000" err="1">
                <a:latin typeface="Times"/>
                <a:ea typeface="+mn-lt"/>
                <a:cs typeface="+mn-lt"/>
              </a:rPr>
              <a:t>parkiem</a:t>
            </a:r>
            <a:r>
              <a:rPr lang="en-US" sz="2000">
                <a:latin typeface="Times"/>
                <a:ea typeface="+mn-lt"/>
                <a:cs typeface="+mn-lt"/>
              </a:rPr>
              <a:t> </a:t>
            </a:r>
            <a:r>
              <a:rPr lang="en-US" sz="2000" err="1">
                <a:latin typeface="Times"/>
                <a:ea typeface="+mn-lt"/>
                <a:cs typeface="+mn-lt"/>
              </a:rPr>
              <a:t>oraz</a:t>
            </a:r>
            <a:r>
              <a:rPr lang="en-US" sz="2000">
                <a:latin typeface="Times"/>
                <a:ea typeface="+mn-lt"/>
                <a:cs typeface="+mn-lt"/>
              </a:rPr>
              <a:t> </a:t>
            </a:r>
            <a:r>
              <a:rPr lang="en-US" sz="2000" err="1">
                <a:latin typeface="Times"/>
                <a:ea typeface="+mn-lt"/>
                <a:cs typeface="+mn-lt"/>
              </a:rPr>
              <a:t>zabudowaniami</a:t>
            </a:r>
            <a:r>
              <a:rPr lang="en-US" sz="2000">
                <a:latin typeface="Times"/>
                <a:ea typeface="+mn-lt"/>
                <a:cs typeface="+mn-lt"/>
              </a:rPr>
              <a:t> </a:t>
            </a:r>
            <a:r>
              <a:rPr lang="en-US" sz="2000" err="1">
                <a:latin typeface="Times"/>
                <a:ea typeface="+mn-lt"/>
                <a:cs typeface="+mn-lt"/>
              </a:rPr>
              <a:t>zachował</a:t>
            </a:r>
            <a:r>
              <a:rPr lang="en-US" sz="2000">
                <a:latin typeface="Times"/>
                <a:ea typeface="+mn-lt"/>
                <a:cs typeface="+mn-lt"/>
              </a:rPr>
              <a:t> </a:t>
            </a:r>
            <a:r>
              <a:rPr lang="en-US" sz="2000" err="1">
                <a:latin typeface="Times"/>
                <a:ea typeface="+mn-lt"/>
                <a:cs typeface="+mn-lt"/>
              </a:rPr>
              <a:t>niezmienioną</a:t>
            </a:r>
            <a:r>
              <a:rPr lang="en-US" sz="2000">
                <a:latin typeface="Times"/>
                <a:ea typeface="+mn-lt"/>
                <a:cs typeface="+mn-lt"/>
              </a:rPr>
              <a:t> </a:t>
            </a:r>
            <a:r>
              <a:rPr lang="en-US" sz="2000" err="1">
                <a:latin typeface="Times"/>
                <a:ea typeface="+mn-lt"/>
                <a:cs typeface="+mn-lt"/>
              </a:rPr>
              <a:t>formę</a:t>
            </a:r>
            <a:r>
              <a:rPr lang="en-US" sz="2000">
                <a:latin typeface="Times"/>
                <a:ea typeface="+mn-lt"/>
                <a:cs typeface="+mn-lt"/>
              </a:rPr>
              <a:t> </a:t>
            </a:r>
            <a:r>
              <a:rPr lang="en-US" sz="2000" err="1">
                <a:latin typeface="Times"/>
                <a:ea typeface="+mn-lt"/>
                <a:cs typeface="+mn-lt"/>
              </a:rPr>
              <a:t>architektoniczną</a:t>
            </a:r>
            <a:r>
              <a:rPr lang="en-US" sz="2000">
                <a:latin typeface="Times"/>
                <a:ea typeface="+mn-lt"/>
                <a:cs typeface="+mn-lt"/>
              </a:rPr>
              <a:t>, </a:t>
            </a:r>
            <a:r>
              <a:rPr lang="en-US" sz="2000" err="1">
                <a:latin typeface="Times"/>
                <a:ea typeface="+mn-lt"/>
                <a:cs typeface="+mn-lt"/>
              </a:rPr>
              <a:t>walory</a:t>
            </a:r>
            <a:r>
              <a:rPr lang="en-US" sz="2000">
                <a:latin typeface="Times"/>
                <a:ea typeface="+mn-lt"/>
                <a:cs typeface="+mn-lt"/>
              </a:rPr>
              <a:t> </a:t>
            </a:r>
            <a:r>
              <a:rPr lang="en-US" sz="2000" err="1">
                <a:latin typeface="Times"/>
                <a:ea typeface="+mn-lt"/>
                <a:cs typeface="+mn-lt"/>
              </a:rPr>
              <a:t>historyczne</a:t>
            </a:r>
            <a:r>
              <a:rPr lang="en-US" sz="2000">
                <a:latin typeface="Times"/>
                <a:ea typeface="+mn-lt"/>
                <a:cs typeface="+mn-lt"/>
              </a:rPr>
              <a:t> </a:t>
            </a:r>
            <a:r>
              <a:rPr lang="en-US" sz="2000" err="1">
                <a:latin typeface="Times"/>
                <a:ea typeface="+mn-lt"/>
                <a:cs typeface="+mn-lt"/>
              </a:rPr>
              <a:t>i</a:t>
            </a:r>
            <a:r>
              <a:rPr lang="en-US" sz="2000">
                <a:latin typeface="Times"/>
                <a:ea typeface="+mn-lt"/>
                <a:cs typeface="+mn-lt"/>
              </a:rPr>
              <a:t> </a:t>
            </a:r>
            <a:r>
              <a:rPr lang="en-US" sz="2000" err="1">
                <a:latin typeface="Times"/>
                <a:ea typeface="+mn-lt"/>
                <a:cs typeface="+mn-lt"/>
              </a:rPr>
              <a:t>artystyczne</a:t>
            </a:r>
            <a:r>
              <a:rPr lang="en-US" sz="2000">
                <a:latin typeface="Times"/>
                <a:ea typeface="+mn-lt"/>
                <a:cs typeface="+mn-lt"/>
              </a:rPr>
              <a:t>. W 1994 </a:t>
            </a:r>
            <a:r>
              <a:rPr lang="en-US" sz="2000" err="1">
                <a:latin typeface="Times"/>
                <a:ea typeface="+mn-lt"/>
                <a:cs typeface="+mn-lt"/>
              </a:rPr>
              <a:t>wilanowski</a:t>
            </a:r>
            <a:r>
              <a:rPr lang="en-US" sz="2000">
                <a:latin typeface="Times"/>
                <a:ea typeface="+mn-lt"/>
                <a:cs typeface="+mn-lt"/>
              </a:rPr>
              <a:t> </a:t>
            </a:r>
            <a:r>
              <a:rPr lang="en-US" sz="2000" err="1">
                <a:latin typeface="Times"/>
                <a:ea typeface="+mn-lt"/>
                <a:cs typeface="+mn-lt"/>
              </a:rPr>
              <a:t>zespół</a:t>
            </a:r>
            <a:r>
              <a:rPr lang="en-US" sz="2000">
                <a:latin typeface="Times"/>
                <a:ea typeface="+mn-lt"/>
                <a:cs typeface="+mn-lt"/>
              </a:rPr>
              <a:t> </a:t>
            </a:r>
            <a:r>
              <a:rPr lang="en-US" sz="2000" err="1">
                <a:latin typeface="Times"/>
                <a:ea typeface="+mn-lt"/>
                <a:cs typeface="+mn-lt"/>
              </a:rPr>
              <a:t>pałacowy</a:t>
            </a:r>
            <a:r>
              <a:rPr lang="en-US" sz="2000">
                <a:latin typeface="Times"/>
                <a:ea typeface="+mn-lt"/>
                <a:cs typeface="+mn-lt"/>
              </a:rPr>
              <a:t> </a:t>
            </a:r>
            <a:r>
              <a:rPr lang="en-US" sz="2000" err="1">
                <a:latin typeface="Times"/>
                <a:ea typeface="+mn-lt"/>
                <a:cs typeface="+mn-lt"/>
              </a:rPr>
              <a:t>wraz</a:t>
            </a:r>
            <a:r>
              <a:rPr lang="en-US" sz="2000">
                <a:latin typeface="Times"/>
                <a:ea typeface="+mn-lt"/>
                <a:cs typeface="+mn-lt"/>
              </a:rPr>
              <a:t> z </a:t>
            </a:r>
            <a:r>
              <a:rPr lang="en-US" sz="2000" err="1">
                <a:latin typeface="Times"/>
                <a:ea typeface="+mn-lt"/>
                <a:cs typeface="+mn-lt"/>
              </a:rPr>
              <a:t>Morysinem</a:t>
            </a:r>
            <a:r>
              <a:rPr lang="en-US" sz="2000">
                <a:latin typeface="Times"/>
                <a:ea typeface="+mn-lt"/>
                <a:cs typeface="+mn-lt"/>
              </a:rPr>
              <a:t> </a:t>
            </a:r>
            <a:r>
              <a:rPr lang="en-US" sz="2000" err="1">
                <a:latin typeface="Times"/>
                <a:ea typeface="+mn-lt"/>
                <a:cs typeface="+mn-lt"/>
              </a:rPr>
              <a:t>został</a:t>
            </a:r>
            <a:r>
              <a:rPr lang="en-US" sz="2000">
                <a:latin typeface="Times"/>
                <a:ea typeface="+mn-lt"/>
                <a:cs typeface="+mn-lt"/>
              </a:rPr>
              <a:t> </a:t>
            </a:r>
            <a:r>
              <a:rPr lang="en-US" sz="2000" err="1">
                <a:latin typeface="Times"/>
                <a:ea typeface="+mn-lt"/>
                <a:cs typeface="+mn-lt"/>
              </a:rPr>
              <a:t>uznany</a:t>
            </a:r>
            <a:r>
              <a:rPr lang="en-US" sz="2000">
                <a:latin typeface="Times"/>
                <a:ea typeface="+mn-lt"/>
                <a:cs typeface="+mn-lt"/>
              </a:rPr>
              <a:t> za </a:t>
            </a:r>
            <a:r>
              <a:rPr lang="en-US" sz="2000" err="1">
                <a:latin typeface="Times"/>
                <a:ea typeface="+mn-lt"/>
                <a:cs typeface="+mn-lt"/>
              </a:rPr>
              <a:t>pomnik</a:t>
            </a:r>
            <a:r>
              <a:rPr lang="en-US" sz="2000">
                <a:latin typeface="Times"/>
                <a:ea typeface="+mn-lt"/>
                <a:cs typeface="+mn-lt"/>
              </a:rPr>
              <a:t> </a:t>
            </a:r>
            <a:r>
              <a:rPr lang="en-US" sz="2000" err="1">
                <a:latin typeface="Times"/>
                <a:ea typeface="+mn-lt"/>
                <a:cs typeface="+mn-lt"/>
              </a:rPr>
              <a:t>historii</a:t>
            </a:r>
            <a:r>
              <a:rPr lang="en-US" sz="2000">
                <a:latin typeface="Times"/>
                <a:ea typeface="+mn-lt"/>
                <a:cs typeface="+mn-lt"/>
              </a:rPr>
              <a:t>. Jest on </a:t>
            </a:r>
            <a:r>
              <a:rPr lang="en-US" sz="2000" err="1">
                <a:latin typeface="Times"/>
                <a:ea typeface="+mn-lt"/>
                <a:cs typeface="+mn-lt"/>
              </a:rPr>
              <a:t>miejscem</a:t>
            </a:r>
            <a:r>
              <a:rPr lang="en-US" sz="2000">
                <a:latin typeface="Times"/>
                <a:ea typeface="+mn-lt"/>
                <a:cs typeface="+mn-lt"/>
              </a:rPr>
              <a:t> </a:t>
            </a:r>
            <a:r>
              <a:rPr lang="en-US" sz="2000" err="1">
                <a:latin typeface="Times"/>
                <a:ea typeface="+mn-lt"/>
                <a:cs typeface="+mn-lt"/>
              </a:rPr>
              <a:t>wydarzeń</a:t>
            </a:r>
            <a:r>
              <a:rPr lang="en-US" sz="2000">
                <a:latin typeface="Times"/>
                <a:ea typeface="+mn-lt"/>
                <a:cs typeface="+mn-lt"/>
              </a:rPr>
              <a:t> </a:t>
            </a:r>
            <a:r>
              <a:rPr lang="en-US" sz="2000" err="1">
                <a:latin typeface="Times"/>
                <a:ea typeface="+mn-lt"/>
                <a:cs typeface="+mn-lt"/>
              </a:rPr>
              <a:t>kulturalnych</a:t>
            </a:r>
            <a:r>
              <a:rPr lang="en-US" sz="2000">
                <a:latin typeface="Times"/>
                <a:ea typeface="+mn-lt"/>
                <a:cs typeface="+mn-lt"/>
              </a:rPr>
              <a:t>, </a:t>
            </a:r>
            <a:r>
              <a:rPr lang="en-US" sz="2000" err="1">
                <a:latin typeface="Times"/>
                <a:ea typeface="+mn-lt"/>
                <a:cs typeface="+mn-lt"/>
              </a:rPr>
              <a:t>koncertów</a:t>
            </a:r>
            <a:r>
              <a:rPr lang="en-US" sz="2000">
                <a:latin typeface="Times"/>
                <a:ea typeface="+mn-lt"/>
                <a:cs typeface="+mn-lt"/>
              </a:rPr>
              <a:t> </a:t>
            </a:r>
            <a:r>
              <a:rPr lang="en-US" sz="2000" err="1">
                <a:latin typeface="Times"/>
                <a:ea typeface="+mn-lt"/>
                <a:cs typeface="+mn-lt"/>
              </a:rPr>
              <a:t>i</a:t>
            </a:r>
            <a:r>
              <a:rPr lang="en-US" sz="2000">
                <a:latin typeface="Times"/>
                <a:ea typeface="+mn-lt"/>
                <a:cs typeface="+mn-lt"/>
              </a:rPr>
              <a:t> </a:t>
            </a:r>
            <a:r>
              <a:rPr lang="en-US" sz="2000" err="1">
                <a:latin typeface="Times"/>
                <a:ea typeface="+mn-lt"/>
                <a:cs typeface="+mn-lt"/>
              </a:rPr>
              <a:t>spotkań</a:t>
            </a:r>
            <a:r>
              <a:rPr lang="en-US" sz="2000">
                <a:latin typeface="Times"/>
                <a:ea typeface="+mn-lt"/>
                <a:cs typeface="+mn-lt"/>
              </a:rPr>
              <a:t>. </a:t>
            </a:r>
            <a:r>
              <a:rPr lang="en-US" sz="2000" err="1">
                <a:latin typeface="Times"/>
                <a:ea typeface="+mn-lt"/>
                <a:cs typeface="+mn-lt"/>
              </a:rPr>
              <a:t>Obok</a:t>
            </a:r>
            <a:r>
              <a:rPr lang="en-US" sz="2000">
                <a:latin typeface="Times"/>
                <a:ea typeface="+mn-lt"/>
                <a:cs typeface="+mn-lt"/>
              </a:rPr>
              <a:t> </a:t>
            </a:r>
            <a:r>
              <a:rPr lang="en-US" sz="2000" err="1">
                <a:latin typeface="Times"/>
                <a:ea typeface="+mn-lt"/>
                <a:cs typeface="+mn-lt"/>
              </a:rPr>
              <a:t>pałacu</a:t>
            </a:r>
            <a:r>
              <a:rPr lang="en-US" sz="2000">
                <a:latin typeface="Times"/>
                <a:ea typeface="+mn-lt"/>
                <a:cs typeface="+mn-lt"/>
              </a:rPr>
              <a:t> </a:t>
            </a:r>
            <a:r>
              <a:rPr lang="en-US" sz="2000" err="1">
                <a:latin typeface="Times"/>
                <a:ea typeface="+mn-lt"/>
                <a:cs typeface="+mn-lt"/>
              </a:rPr>
              <a:t>znajduje</a:t>
            </a:r>
            <a:r>
              <a:rPr lang="en-US" sz="2000">
                <a:latin typeface="Times"/>
                <a:ea typeface="+mn-lt"/>
                <a:cs typeface="+mn-lt"/>
              </a:rPr>
              <a:t> </a:t>
            </a:r>
            <a:r>
              <a:rPr lang="en-US" sz="2000" err="1">
                <a:latin typeface="Times"/>
                <a:ea typeface="+mn-lt"/>
                <a:cs typeface="+mn-lt"/>
              </a:rPr>
              <a:t>się</a:t>
            </a:r>
            <a:r>
              <a:rPr lang="en-US" sz="2000">
                <a:latin typeface="Times"/>
                <a:ea typeface="+mn-lt"/>
                <a:cs typeface="+mn-lt"/>
              </a:rPr>
              <a:t> </a:t>
            </a:r>
            <a:r>
              <a:rPr lang="en-US" sz="2000" err="1">
                <a:latin typeface="Times"/>
                <a:ea typeface="+mn-lt"/>
                <a:cs typeface="+mn-lt"/>
              </a:rPr>
              <a:t>ogród</a:t>
            </a:r>
            <a:r>
              <a:rPr lang="en-US" sz="2000">
                <a:latin typeface="Times"/>
                <a:ea typeface="+mn-lt"/>
                <a:cs typeface="+mn-lt"/>
              </a:rPr>
              <a:t>.</a:t>
            </a:r>
            <a:endParaRPr lang="en-US" sz="2000">
              <a:latin typeface="Times"/>
              <a:cs typeface="Calibri" panose="020F0502020204030204"/>
            </a:endParaRPr>
          </a:p>
        </p:txBody>
      </p:sp>
      <p:pic>
        <p:nvPicPr>
          <p:cNvPr id="10" name="Picture 10">
            <a:extLst>
              <a:ext uri="{FF2B5EF4-FFF2-40B4-BE49-F238E27FC236}">
                <a16:creationId xmlns:a16="http://schemas.microsoft.com/office/drawing/2014/main" id="{028E47E1-A597-6535-55DC-88A5F113941F}"/>
              </a:ext>
            </a:extLst>
          </p:cNvPr>
          <p:cNvPicPr>
            <a:picLocks noChangeAspect="1"/>
          </p:cNvPicPr>
          <p:nvPr/>
        </p:nvPicPr>
        <p:blipFill rotWithShape="1">
          <a:blip r:embed="rId8"/>
          <a:srcRect l="52223" t="29212" r="20401" b="43431"/>
          <a:stretch/>
        </p:blipFill>
        <p:spPr>
          <a:xfrm>
            <a:off x="7648364" y="272908"/>
            <a:ext cx="4322363" cy="2419117"/>
          </a:xfrm>
          <a:prstGeom prst="rect">
            <a:avLst/>
          </a:prstGeom>
        </p:spPr>
      </p:pic>
      <p:sp>
        <p:nvSpPr>
          <p:cNvPr id="11" name="TextBox 10">
            <a:extLst>
              <a:ext uri="{FF2B5EF4-FFF2-40B4-BE49-F238E27FC236}">
                <a16:creationId xmlns:a16="http://schemas.microsoft.com/office/drawing/2014/main" id="{224266AE-278B-FACB-A8AB-814961851119}"/>
              </a:ext>
            </a:extLst>
          </p:cNvPr>
          <p:cNvSpPr txBox="1"/>
          <p:nvPr/>
        </p:nvSpPr>
        <p:spPr>
          <a:xfrm>
            <a:off x="4165600" y="74548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3203701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5FE8A158-2DFC-CEC6-594A-44AA5D91B61A}"/>
              </a:ext>
            </a:extLst>
          </p:cNvPr>
          <p:cNvPicPr>
            <a:picLocks noChangeAspect="1"/>
          </p:cNvPicPr>
          <p:nvPr/>
        </p:nvPicPr>
        <p:blipFill rotWithShape="1">
          <a:blip r:embed="rId2">
            <a:alphaModFix amt="35000"/>
          </a:blip>
          <a:srcRect t="37909" b="24556"/>
          <a:stretch/>
        </p:blipFill>
        <p:spPr>
          <a:xfrm>
            <a:off x="-12680" y="1021"/>
            <a:ext cx="12191980" cy="6855958"/>
          </a:xfrm>
          <a:prstGeom prst="rect">
            <a:avLst/>
          </a:prstGeom>
        </p:spPr>
      </p:pic>
      <p:sp>
        <p:nvSpPr>
          <p:cNvPr id="2" name="Title 1">
            <a:extLst>
              <a:ext uri="{FF2B5EF4-FFF2-40B4-BE49-F238E27FC236}">
                <a16:creationId xmlns:a16="http://schemas.microsoft.com/office/drawing/2014/main" id="{A3A85E75-F4D9-C94E-A2C1-ABB126352928}"/>
              </a:ext>
            </a:extLst>
          </p:cNvPr>
          <p:cNvSpPr>
            <a:spLocks noGrp="1"/>
          </p:cNvSpPr>
          <p:nvPr>
            <p:ph type="title"/>
          </p:nvPr>
        </p:nvSpPr>
        <p:spPr>
          <a:xfrm>
            <a:off x="640171" y="4217868"/>
            <a:ext cx="4891050" cy="1817171"/>
          </a:xfrm>
        </p:spPr>
        <p:txBody>
          <a:bodyPr vert="horz" lIns="91440" tIns="45720" rIns="91440" bIns="45720" rtlCol="0" anchor="ctr">
            <a:noAutofit/>
          </a:bodyPr>
          <a:lstStyle/>
          <a:p>
            <a:r>
              <a:rPr lang="en-US" sz="1600" dirty="0">
                <a:latin typeface="Times"/>
                <a:ea typeface="+mj-lt"/>
                <a:cs typeface="+mj-lt"/>
              </a:rPr>
              <a:t>Czyż </a:t>
            </a:r>
            <a:r>
              <a:rPr lang="en-US" sz="1600" dirty="0" err="1">
                <a:latin typeface="Times"/>
                <a:ea typeface="+mj-lt"/>
                <a:cs typeface="+mj-lt"/>
              </a:rPr>
              <a:t>nie</a:t>
            </a:r>
            <a:r>
              <a:rPr lang="en-US" sz="1600" dirty="0">
                <a:latin typeface="Times"/>
                <a:ea typeface="+mj-lt"/>
                <a:cs typeface="+mj-lt"/>
              </a:rPr>
              <a:t> </a:t>
            </a:r>
            <a:r>
              <a:rPr lang="en-US" sz="1600" dirty="0" err="1">
                <a:latin typeface="Times"/>
                <a:ea typeface="+mj-lt"/>
                <a:cs typeface="+mj-lt"/>
              </a:rPr>
              <a:t>każdy</a:t>
            </a:r>
            <a:r>
              <a:rPr lang="en-US" sz="1600" dirty="0">
                <a:latin typeface="Times"/>
                <a:ea typeface="+mj-lt"/>
                <a:cs typeface="+mj-lt"/>
              </a:rPr>
              <a:t> z </a:t>
            </a:r>
            <a:r>
              <a:rPr lang="en-US" sz="1600" dirty="0" err="1">
                <a:latin typeface="Times"/>
                <a:ea typeface="+mj-lt"/>
                <a:cs typeface="+mj-lt"/>
              </a:rPr>
              <a:t>nas</a:t>
            </a:r>
            <a:r>
              <a:rPr lang="en-US" sz="1600" dirty="0">
                <a:latin typeface="Times"/>
                <a:ea typeface="+mj-lt"/>
                <a:cs typeface="+mj-lt"/>
              </a:rPr>
              <a:t> </a:t>
            </a:r>
            <a:r>
              <a:rPr lang="en-US" sz="1600" dirty="0" err="1">
                <a:latin typeface="Times"/>
                <a:ea typeface="+mj-lt"/>
                <a:cs typeface="+mj-lt"/>
              </a:rPr>
              <a:t>zafascynowany</a:t>
            </a:r>
            <a:r>
              <a:rPr lang="en-US" sz="1600" dirty="0">
                <a:latin typeface="Times"/>
                <a:ea typeface="+mj-lt"/>
                <a:cs typeface="+mj-lt"/>
              </a:rPr>
              <a:t> jest </a:t>
            </a:r>
            <a:r>
              <a:rPr lang="en-US" sz="1600" dirty="0" err="1">
                <a:latin typeface="Times"/>
                <a:ea typeface="+mj-lt"/>
                <a:cs typeface="+mj-lt"/>
              </a:rPr>
              <a:t>przyrodą</a:t>
            </a:r>
            <a:r>
              <a:rPr lang="en-US" sz="1600" dirty="0">
                <a:latin typeface="Times"/>
                <a:ea typeface="+mj-lt"/>
                <a:cs typeface="+mj-lt"/>
              </a:rPr>
              <a:t>? A </a:t>
            </a:r>
            <a:r>
              <a:rPr lang="en-US" sz="1600" dirty="0" err="1">
                <a:latin typeface="Times"/>
                <a:ea typeface="+mj-lt"/>
                <a:cs typeface="+mj-lt"/>
              </a:rPr>
              <a:t>ona</a:t>
            </a:r>
            <a:r>
              <a:rPr lang="en-US" sz="1600" dirty="0">
                <a:latin typeface="Times"/>
                <a:ea typeface="+mj-lt"/>
                <a:cs typeface="+mj-lt"/>
              </a:rPr>
              <a:t> z </a:t>
            </a:r>
            <a:r>
              <a:rPr lang="en-US" sz="1600" dirty="0" err="1">
                <a:latin typeface="Times"/>
                <a:ea typeface="+mj-lt"/>
                <a:cs typeface="+mj-lt"/>
              </a:rPr>
              <a:t>barkowym</a:t>
            </a:r>
            <a:r>
              <a:rPr lang="en-US" sz="1600" dirty="0">
                <a:latin typeface="Times"/>
                <a:ea typeface="+mj-lt"/>
                <a:cs typeface="+mj-lt"/>
              </a:rPr>
              <a:t> </a:t>
            </a:r>
            <a:r>
              <a:rPr lang="en-US" sz="1600" dirty="0" err="1">
                <a:latin typeface="Times"/>
                <a:ea typeface="+mj-lt"/>
                <a:cs typeface="+mj-lt"/>
              </a:rPr>
              <a:t>pałacem</a:t>
            </a:r>
            <a:r>
              <a:rPr lang="en-US" sz="1600" dirty="0">
                <a:latin typeface="Times"/>
                <a:ea typeface="+mj-lt"/>
                <a:cs typeface="+mj-lt"/>
              </a:rPr>
              <a:t> </a:t>
            </a:r>
            <a:r>
              <a:rPr lang="en-US" sz="1600" dirty="0" err="1">
                <a:latin typeface="Times"/>
                <a:ea typeface="+mj-lt"/>
                <a:cs typeface="+mj-lt"/>
              </a:rPr>
              <a:t>królewskim</a:t>
            </a:r>
            <a:r>
              <a:rPr lang="en-US" sz="1600" dirty="0">
                <a:latin typeface="Times"/>
                <a:ea typeface="+mj-lt"/>
                <a:cs typeface="+mj-lt"/>
              </a:rPr>
              <a:t> </a:t>
            </a:r>
            <a:r>
              <a:rPr lang="en-US" sz="1600" dirty="0" err="1">
                <a:latin typeface="Times"/>
                <a:ea typeface="+mj-lt"/>
                <a:cs typeface="+mj-lt"/>
              </a:rPr>
              <a:t>tworzy</a:t>
            </a:r>
            <a:r>
              <a:rPr lang="en-US" sz="1600" dirty="0">
                <a:latin typeface="Times"/>
                <a:ea typeface="+mj-lt"/>
                <a:cs typeface="+mj-lt"/>
              </a:rPr>
              <a:t> </a:t>
            </a:r>
            <a:r>
              <a:rPr lang="en-US" sz="1600" dirty="0" err="1">
                <a:latin typeface="Times"/>
                <a:ea typeface="+mj-lt"/>
                <a:cs typeface="+mj-lt"/>
              </a:rPr>
              <a:t>idealne</a:t>
            </a:r>
            <a:r>
              <a:rPr lang="en-US" sz="1600" dirty="0">
                <a:latin typeface="Times"/>
                <a:ea typeface="+mj-lt"/>
                <a:cs typeface="+mj-lt"/>
              </a:rPr>
              <a:t> </a:t>
            </a:r>
            <a:r>
              <a:rPr lang="en-US" sz="1600" dirty="0" err="1">
                <a:latin typeface="Times"/>
                <a:ea typeface="+mj-lt"/>
                <a:cs typeface="+mj-lt"/>
              </a:rPr>
              <a:t>połączenie</a:t>
            </a:r>
            <a:r>
              <a:rPr lang="en-US" sz="1600" dirty="0">
                <a:latin typeface="Times"/>
                <a:ea typeface="+mj-lt"/>
                <a:cs typeface="+mj-lt"/>
              </a:rPr>
              <a:t>. </a:t>
            </a:r>
            <a:r>
              <a:rPr lang="en-US" sz="1600" dirty="0" err="1">
                <a:latin typeface="Times"/>
                <a:ea typeface="+mj-lt"/>
                <a:cs typeface="+mj-lt"/>
              </a:rPr>
              <a:t>Ogród</a:t>
            </a:r>
            <a:r>
              <a:rPr lang="en-US" sz="1600" dirty="0">
                <a:latin typeface="Times"/>
                <a:ea typeface="+mj-lt"/>
                <a:cs typeface="+mj-lt"/>
              </a:rPr>
              <a:t>, </a:t>
            </a:r>
            <a:r>
              <a:rPr lang="en-US" sz="1600" dirty="0" err="1">
                <a:latin typeface="Times"/>
                <a:ea typeface="+mj-lt"/>
                <a:cs typeface="+mj-lt"/>
              </a:rPr>
              <a:t>który</a:t>
            </a:r>
            <a:r>
              <a:rPr lang="en-US" sz="1600" dirty="0">
                <a:latin typeface="Times"/>
                <a:ea typeface="+mj-lt"/>
                <a:cs typeface="+mj-lt"/>
              </a:rPr>
              <a:t> </a:t>
            </a:r>
            <a:r>
              <a:rPr lang="en-US" sz="1600" dirty="0" err="1">
                <a:latin typeface="Times"/>
                <a:ea typeface="+mj-lt"/>
                <a:cs typeface="+mj-lt"/>
              </a:rPr>
              <a:t>znajduje</a:t>
            </a:r>
            <a:r>
              <a:rPr lang="en-US" sz="1600" dirty="0">
                <a:latin typeface="Times"/>
                <a:ea typeface="+mj-lt"/>
                <a:cs typeface="+mj-lt"/>
              </a:rPr>
              <a:t> </a:t>
            </a:r>
            <a:r>
              <a:rPr lang="en-US" sz="1600" dirty="0" err="1">
                <a:latin typeface="Times"/>
                <a:ea typeface="+mj-lt"/>
                <a:cs typeface="+mj-lt"/>
              </a:rPr>
              <a:t>się</a:t>
            </a:r>
            <a:r>
              <a:rPr lang="en-US" sz="1600" dirty="0">
                <a:latin typeface="Times"/>
                <a:ea typeface="+mj-lt"/>
                <a:cs typeface="+mj-lt"/>
              </a:rPr>
              <a:t> </a:t>
            </a:r>
            <a:r>
              <a:rPr lang="en-US" sz="1600" dirty="0" err="1">
                <a:latin typeface="Times"/>
                <a:ea typeface="+mj-lt"/>
                <a:cs typeface="+mj-lt"/>
              </a:rPr>
              <a:t>obok</a:t>
            </a:r>
            <a:r>
              <a:rPr lang="en-US" sz="1600" dirty="0">
                <a:latin typeface="Times"/>
                <a:ea typeface="+mj-lt"/>
                <a:cs typeface="+mj-lt"/>
              </a:rPr>
              <a:t> </a:t>
            </a:r>
            <a:r>
              <a:rPr lang="en-US" sz="1600" dirty="0" err="1">
                <a:latin typeface="Times"/>
                <a:ea typeface="+mj-lt"/>
                <a:cs typeface="+mj-lt"/>
              </a:rPr>
              <a:t>pałacu</a:t>
            </a:r>
            <a:r>
              <a:rPr lang="en-US" sz="1600" dirty="0">
                <a:latin typeface="Times"/>
                <a:ea typeface="+mj-lt"/>
                <a:cs typeface="+mj-lt"/>
              </a:rPr>
              <a:t> </a:t>
            </a:r>
            <a:r>
              <a:rPr lang="en-US" sz="1600" dirty="0" err="1">
                <a:latin typeface="Times"/>
                <a:ea typeface="+mj-lt"/>
                <a:cs typeface="+mj-lt"/>
              </a:rPr>
              <a:t>dodaje</a:t>
            </a:r>
            <a:r>
              <a:rPr lang="en-US" sz="1600" dirty="0">
                <a:latin typeface="Times"/>
                <a:ea typeface="+mj-lt"/>
                <a:cs typeface="+mj-lt"/>
              </a:rPr>
              <a:t> </a:t>
            </a:r>
            <a:r>
              <a:rPr lang="en-US" sz="1600" dirty="0" err="1">
                <a:latin typeface="Times"/>
                <a:ea typeface="+mj-lt"/>
                <a:cs typeface="+mj-lt"/>
              </a:rPr>
              <a:t>budowli</a:t>
            </a:r>
            <a:r>
              <a:rPr lang="en-US" sz="1600" dirty="0">
                <a:latin typeface="Times"/>
                <a:ea typeface="+mj-lt"/>
                <a:cs typeface="+mj-lt"/>
              </a:rPr>
              <a:t> </a:t>
            </a:r>
            <a:r>
              <a:rPr lang="en-US" sz="1600" dirty="0" err="1">
                <a:latin typeface="Times"/>
                <a:ea typeface="+mj-lt"/>
                <a:cs typeface="+mj-lt"/>
              </a:rPr>
              <a:t>większej</a:t>
            </a:r>
            <a:r>
              <a:rPr lang="en-US" sz="1600" dirty="0">
                <a:latin typeface="Times"/>
                <a:ea typeface="+mj-lt"/>
                <a:cs typeface="+mj-lt"/>
              </a:rPr>
              <a:t> </a:t>
            </a:r>
            <a:r>
              <a:rPr lang="en-US" sz="1600" dirty="0" err="1">
                <a:latin typeface="Times"/>
                <a:ea typeface="+mj-lt"/>
                <a:cs typeface="+mj-lt"/>
              </a:rPr>
              <a:t>magiczności</a:t>
            </a:r>
            <a:r>
              <a:rPr lang="en-US" sz="1600" dirty="0">
                <a:latin typeface="Times"/>
                <a:ea typeface="+mj-lt"/>
                <a:cs typeface="+mj-lt"/>
              </a:rPr>
              <a:t>. W </a:t>
            </a:r>
            <a:r>
              <a:rPr lang="en-US" sz="1600" dirty="0" err="1">
                <a:latin typeface="Times"/>
                <a:ea typeface="+mj-lt"/>
                <a:cs typeface="+mj-lt"/>
              </a:rPr>
              <a:t>każdej</a:t>
            </a:r>
            <a:r>
              <a:rPr lang="en-US" sz="1600" dirty="0">
                <a:latin typeface="Times"/>
                <a:ea typeface="+mj-lt"/>
                <a:cs typeface="+mj-lt"/>
              </a:rPr>
              <a:t> z </a:t>
            </a:r>
            <a:r>
              <a:rPr lang="en-US" sz="1600" dirty="0" err="1">
                <a:latin typeface="Times"/>
                <a:ea typeface="+mj-lt"/>
                <a:cs typeface="+mj-lt"/>
              </a:rPr>
              <a:t>pór</a:t>
            </a:r>
            <a:r>
              <a:rPr lang="en-US" sz="1600" dirty="0">
                <a:latin typeface="Times"/>
                <a:ea typeface="+mj-lt"/>
                <a:cs typeface="+mj-lt"/>
              </a:rPr>
              <a:t> </a:t>
            </a:r>
            <a:r>
              <a:rPr lang="en-US" sz="1600" dirty="0" err="1">
                <a:latin typeface="Times"/>
                <a:ea typeface="+mj-lt"/>
                <a:cs typeface="+mj-lt"/>
              </a:rPr>
              <a:t>roku</a:t>
            </a:r>
            <a:r>
              <a:rPr lang="en-US" sz="1600" dirty="0">
                <a:latin typeface="Times"/>
                <a:ea typeface="+mj-lt"/>
                <a:cs typeface="+mj-lt"/>
              </a:rPr>
              <a:t> </a:t>
            </a:r>
            <a:r>
              <a:rPr lang="en-US" sz="1600" dirty="0" err="1">
                <a:latin typeface="Times"/>
                <a:ea typeface="+mj-lt"/>
                <a:cs typeface="+mj-lt"/>
              </a:rPr>
              <a:t>obraz</a:t>
            </a:r>
            <a:r>
              <a:rPr lang="en-US" sz="1600" dirty="0">
                <a:latin typeface="Times"/>
                <a:ea typeface="+mj-lt"/>
                <a:cs typeface="+mj-lt"/>
              </a:rPr>
              <a:t> </a:t>
            </a:r>
            <a:r>
              <a:rPr lang="en-US" sz="1600" dirty="0" err="1">
                <a:latin typeface="Times"/>
                <a:ea typeface="+mj-lt"/>
                <a:cs typeface="+mj-lt"/>
              </a:rPr>
              <a:t>ogrodu</a:t>
            </a:r>
            <a:r>
              <a:rPr lang="en-US" sz="1600" dirty="0">
                <a:latin typeface="Times"/>
                <a:ea typeface="+mj-lt"/>
                <a:cs typeface="+mj-lt"/>
              </a:rPr>
              <a:t> </a:t>
            </a:r>
            <a:r>
              <a:rPr lang="en-US" sz="1600" dirty="0" err="1">
                <a:latin typeface="Times"/>
                <a:ea typeface="+mj-lt"/>
                <a:cs typeface="+mj-lt"/>
              </a:rPr>
              <a:t>wygląda</a:t>
            </a:r>
            <a:r>
              <a:rPr lang="en-US" sz="1600" dirty="0">
                <a:latin typeface="Times"/>
                <a:ea typeface="+mj-lt"/>
                <a:cs typeface="+mj-lt"/>
              </a:rPr>
              <a:t> </a:t>
            </a:r>
            <a:r>
              <a:rPr lang="en-US" sz="1600" dirty="0" err="1">
                <a:latin typeface="Times"/>
                <a:ea typeface="+mj-lt"/>
                <a:cs typeface="+mj-lt"/>
              </a:rPr>
              <a:t>inaczej</a:t>
            </a:r>
            <a:r>
              <a:rPr lang="en-US" sz="1600" dirty="0">
                <a:latin typeface="Times"/>
                <a:ea typeface="+mj-lt"/>
                <a:cs typeface="+mj-lt"/>
              </a:rPr>
              <a:t>, ale </a:t>
            </a:r>
            <a:r>
              <a:rPr lang="en-US" sz="1600" dirty="0" err="1">
                <a:latin typeface="Times"/>
                <a:ea typeface="+mj-lt"/>
                <a:cs typeface="+mj-lt"/>
              </a:rPr>
              <a:t>zarazem</a:t>
            </a:r>
            <a:r>
              <a:rPr lang="en-US" sz="1600" dirty="0">
                <a:latin typeface="Times"/>
                <a:ea typeface="+mj-lt"/>
                <a:cs typeface="+mj-lt"/>
              </a:rPr>
              <a:t> </a:t>
            </a:r>
            <a:r>
              <a:rPr lang="en-US" sz="1600" dirty="0" err="1">
                <a:latin typeface="Times"/>
                <a:ea typeface="+mj-lt"/>
                <a:cs typeface="+mj-lt"/>
              </a:rPr>
              <a:t>tak</a:t>
            </a:r>
            <a:r>
              <a:rPr lang="en-US" sz="1600" dirty="0">
                <a:latin typeface="Times"/>
                <a:ea typeface="+mj-lt"/>
                <a:cs typeface="+mj-lt"/>
              </a:rPr>
              <a:t> </a:t>
            </a:r>
            <a:r>
              <a:rPr lang="en-US" sz="1600" dirty="0" err="1">
                <a:latin typeface="Times"/>
                <a:ea typeface="+mj-lt"/>
                <a:cs typeface="+mj-lt"/>
              </a:rPr>
              <a:t>samo</a:t>
            </a:r>
            <a:r>
              <a:rPr lang="en-US" sz="1600" dirty="0">
                <a:latin typeface="Times"/>
                <a:ea typeface="+mj-lt"/>
                <a:cs typeface="+mj-lt"/>
              </a:rPr>
              <a:t> </a:t>
            </a:r>
            <a:r>
              <a:rPr lang="en-US" sz="1600" dirty="0" err="1">
                <a:latin typeface="Times"/>
                <a:ea typeface="+mj-lt"/>
                <a:cs typeface="+mj-lt"/>
              </a:rPr>
              <a:t>pięknie</a:t>
            </a:r>
            <a:r>
              <a:rPr lang="en-US" sz="1600" dirty="0">
                <a:latin typeface="Times"/>
                <a:ea typeface="+mj-lt"/>
                <a:cs typeface="+mj-lt"/>
              </a:rPr>
              <a:t>. </a:t>
            </a:r>
            <a:r>
              <a:rPr lang="en-US" sz="1600" dirty="0" err="1">
                <a:latin typeface="Times"/>
                <a:ea typeface="+mj-lt"/>
                <a:cs typeface="+mj-lt"/>
              </a:rPr>
              <a:t>Jako</a:t>
            </a:r>
            <a:r>
              <a:rPr lang="en-US" sz="1600" dirty="0">
                <a:latin typeface="Times"/>
                <a:ea typeface="+mj-lt"/>
                <a:cs typeface="+mj-lt"/>
              </a:rPr>
              <a:t> </a:t>
            </a:r>
            <a:r>
              <a:rPr lang="en-US" sz="1600" dirty="0" err="1">
                <a:latin typeface="Times"/>
                <a:ea typeface="+mj-lt"/>
                <a:cs typeface="+mj-lt"/>
              </a:rPr>
              <a:t>osoba</a:t>
            </a:r>
            <a:r>
              <a:rPr lang="en-US" sz="1600" dirty="0">
                <a:latin typeface="Times"/>
                <a:ea typeface="+mj-lt"/>
                <a:cs typeface="+mj-lt"/>
              </a:rPr>
              <a:t>, </a:t>
            </a:r>
            <a:r>
              <a:rPr lang="en-US" sz="1600" dirty="0" err="1">
                <a:latin typeface="Times"/>
                <a:ea typeface="+mj-lt"/>
                <a:cs typeface="+mj-lt"/>
              </a:rPr>
              <a:t>która</a:t>
            </a:r>
            <a:r>
              <a:rPr lang="en-US" sz="1600" dirty="0">
                <a:latin typeface="Times"/>
                <a:ea typeface="+mj-lt"/>
                <a:cs typeface="+mj-lt"/>
              </a:rPr>
              <a:t> </a:t>
            </a:r>
            <a:r>
              <a:rPr lang="en-US" sz="1600" dirty="0" err="1">
                <a:latin typeface="Times"/>
                <a:ea typeface="+mj-lt"/>
                <a:cs typeface="+mj-lt"/>
              </a:rPr>
              <a:t>odwiedziła</a:t>
            </a:r>
            <a:r>
              <a:rPr lang="en-US" sz="1600" dirty="0">
                <a:latin typeface="Times"/>
                <a:ea typeface="+mj-lt"/>
                <a:cs typeface="+mj-lt"/>
              </a:rPr>
              <a:t> to </a:t>
            </a:r>
            <a:r>
              <a:rPr lang="en-US" sz="1600" dirty="0" err="1">
                <a:latin typeface="Times"/>
                <a:ea typeface="+mj-lt"/>
                <a:cs typeface="+mj-lt"/>
              </a:rPr>
              <a:t>piękne</a:t>
            </a:r>
            <a:r>
              <a:rPr lang="en-US" sz="1600" dirty="0">
                <a:latin typeface="Times"/>
                <a:ea typeface="+mj-lt"/>
                <a:cs typeface="+mj-lt"/>
              </a:rPr>
              <a:t> </a:t>
            </a:r>
            <a:r>
              <a:rPr lang="en-US" sz="1600" dirty="0" err="1">
                <a:latin typeface="Times"/>
                <a:ea typeface="+mj-lt"/>
                <a:cs typeface="+mj-lt"/>
              </a:rPr>
              <a:t>miejsce</a:t>
            </a:r>
            <a:r>
              <a:rPr lang="en-US" sz="1600" dirty="0">
                <a:latin typeface="Times"/>
                <a:ea typeface="+mj-lt"/>
                <a:cs typeface="+mj-lt"/>
              </a:rPr>
              <a:t> </a:t>
            </a:r>
            <a:r>
              <a:rPr lang="en-US" sz="1600" dirty="0" err="1">
                <a:latin typeface="Times"/>
                <a:ea typeface="+mj-lt"/>
                <a:cs typeface="+mj-lt"/>
              </a:rPr>
              <a:t>mogę</a:t>
            </a:r>
            <a:r>
              <a:rPr lang="en-US" sz="1600" dirty="0">
                <a:latin typeface="Times"/>
                <a:ea typeface="+mj-lt"/>
                <a:cs typeface="+mj-lt"/>
              </a:rPr>
              <a:t> </a:t>
            </a:r>
            <a:r>
              <a:rPr lang="en-US" sz="1600" dirty="0" err="1">
                <a:latin typeface="Times"/>
                <a:ea typeface="+mj-lt"/>
                <a:cs typeface="+mj-lt"/>
              </a:rPr>
              <a:t>powiedzieć</a:t>
            </a:r>
            <a:r>
              <a:rPr lang="en-US" sz="1600" dirty="0">
                <a:latin typeface="Times"/>
                <a:ea typeface="+mj-lt"/>
                <a:cs typeface="+mj-lt"/>
              </a:rPr>
              <a:t> </a:t>
            </a:r>
            <a:r>
              <a:rPr lang="en-US" sz="1600" dirty="0" err="1">
                <a:latin typeface="Times"/>
                <a:ea typeface="+mj-lt"/>
                <a:cs typeface="+mj-lt"/>
              </a:rPr>
              <a:t>każdemu</a:t>
            </a:r>
            <a:r>
              <a:rPr lang="en-US" sz="1600" dirty="0">
                <a:latin typeface="Times"/>
                <a:ea typeface="+mj-lt"/>
                <a:cs typeface="+mj-lt"/>
              </a:rPr>
              <a:t>, </a:t>
            </a:r>
            <a:r>
              <a:rPr lang="en-US" sz="1600" dirty="0" err="1">
                <a:latin typeface="Times"/>
                <a:ea typeface="+mj-lt"/>
                <a:cs typeface="+mj-lt"/>
              </a:rPr>
              <a:t>że</a:t>
            </a:r>
            <a:r>
              <a:rPr lang="en-US" sz="1600" dirty="0">
                <a:latin typeface="Times"/>
                <a:ea typeface="+mj-lt"/>
                <a:cs typeface="+mj-lt"/>
              </a:rPr>
              <a:t> </a:t>
            </a:r>
            <a:r>
              <a:rPr lang="en-US" sz="1600" dirty="0" err="1">
                <a:latin typeface="Times"/>
                <a:ea typeface="+mj-lt"/>
                <a:cs typeface="+mj-lt"/>
              </a:rPr>
              <a:t>naprawdę</a:t>
            </a:r>
            <a:r>
              <a:rPr lang="en-US" sz="1600" dirty="0">
                <a:latin typeface="Times"/>
                <a:ea typeface="+mj-lt"/>
                <a:cs typeface="+mj-lt"/>
              </a:rPr>
              <a:t> </a:t>
            </a:r>
            <a:r>
              <a:rPr lang="en-US" sz="1600" dirty="0" err="1">
                <a:latin typeface="Times"/>
                <a:ea typeface="+mj-lt"/>
                <a:cs typeface="+mj-lt"/>
              </a:rPr>
              <a:t>było</a:t>
            </a:r>
            <a:r>
              <a:rPr lang="en-US" sz="1600" dirty="0">
                <a:latin typeface="Times"/>
                <a:ea typeface="+mj-lt"/>
                <a:cs typeface="+mj-lt"/>
              </a:rPr>
              <a:t> </a:t>
            </a:r>
            <a:r>
              <a:rPr lang="en-US" sz="1600" dirty="0" err="1">
                <a:latin typeface="Times"/>
                <a:ea typeface="+mj-lt"/>
                <a:cs typeface="+mj-lt"/>
              </a:rPr>
              <a:t>warto</a:t>
            </a:r>
            <a:r>
              <a:rPr lang="en-US" sz="1600" dirty="0">
                <a:latin typeface="Times"/>
                <a:ea typeface="+mj-lt"/>
                <a:cs typeface="+mj-lt"/>
              </a:rPr>
              <a:t>.</a:t>
            </a:r>
            <a:endParaRPr lang="en-US" sz="1400" dirty="0">
              <a:latin typeface="Times"/>
              <a:cs typeface="Calibri Light"/>
            </a:endParaRPr>
          </a:p>
        </p:txBody>
      </p:sp>
      <p:sp>
        <p:nvSpPr>
          <p:cNvPr id="18" name="Freeform: Shape 17">
            <a:extLst>
              <a:ext uri="{FF2B5EF4-FFF2-40B4-BE49-F238E27FC236}">
                <a16:creationId xmlns:a16="http://schemas.microsoft.com/office/drawing/2014/main" id="{08D97BCC-370B-4538-9D62-136AC63434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20423BAD-5C76-ADE0-870A-B5ACD473632A}"/>
              </a:ext>
            </a:extLst>
          </p:cNvPr>
          <p:cNvPicPr>
            <a:picLocks noChangeAspect="1"/>
          </p:cNvPicPr>
          <p:nvPr/>
        </p:nvPicPr>
        <p:blipFill rotWithShape="1">
          <a:blip r:embed="rId3"/>
          <a:srcRect l="28355" r="32288" b="2"/>
          <a:stretch/>
        </p:blipFill>
        <p:spPr>
          <a:xfrm>
            <a:off x="-6" y="725908"/>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20" name="Oval 19">
            <a:extLst>
              <a:ext uri="{FF2B5EF4-FFF2-40B4-BE49-F238E27FC236}">
                <a16:creationId xmlns:a16="http://schemas.microsoft.com/office/drawing/2014/main" id="{AC1BA173-64A6-4ACF-A849-F0194E82D6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A8305DB0-004C-7D74-0751-8FC1462A81D4}"/>
              </a:ext>
            </a:extLst>
          </p:cNvPr>
          <p:cNvPicPr>
            <a:picLocks noChangeAspect="1"/>
          </p:cNvPicPr>
          <p:nvPr/>
        </p:nvPicPr>
        <p:blipFill rotWithShape="1">
          <a:blip r:embed="rId4"/>
          <a:srcRect l="1250" r="6" b="6"/>
          <a:stretch/>
        </p:blipFill>
        <p:spPr>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2" name="Oval 21">
            <a:extLst>
              <a:ext uri="{FF2B5EF4-FFF2-40B4-BE49-F238E27FC236}">
                <a16:creationId xmlns:a16="http://schemas.microsoft.com/office/drawing/2014/main" id="{5DA699A9-471A-451C-8D64-4BBFBB790D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4B53F7FA-2BBF-1867-FC51-4F953D611B41}"/>
              </a:ext>
            </a:extLst>
          </p:cNvPr>
          <p:cNvPicPr>
            <a:picLocks noChangeAspect="1"/>
          </p:cNvPicPr>
          <p:nvPr/>
        </p:nvPicPr>
        <p:blipFill rotWithShape="1">
          <a:blip r:embed="rId5"/>
          <a:srcRect t="32501" r="-4" b="-4"/>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4" name="Oval 23">
            <a:extLst>
              <a:ext uri="{FF2B5EF4-FFF2-40B4-BE49-F238E27FC236}">
                <a16:creationId xmlns:a16="http://schemas.microsoft.com/office/drawing/2014/main" id="{4FF79B19-2390-46F4-BD3F-E2F55F6E1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3">
            <a:extLst>
              <a:ext uri="{FF2B5EF4-FFF2-40B4-BE49-F238E27FC236}">
                <a16:creationId xmlns:a16="http://schemas.microsoft.com/office/drawing/2014/main" id="{101A8004-30D2-F5FB-98AD-6AF8F90BD787}"/>
              </a:ext>
            </a:extLst>
          </p:cNvPr>
          <p:cNvPicPr>
            <a:picLocks noChangeAspect="1"/>
          </p:cNvPicPr>
          <p:nvPr/>
        </p:nvPicPr>
        <p:blipFill rotWithShape="1">
          <a:blip r:embed="rId6"/>
          <a:srcRect l="13125" r="17877" b="3"/>
          <a:stretch/>
        </p:blipFill>
        <p:spPr>
          <a:xfrm>
            <a:off x="8937838"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cxnSp>
        <p:nvCxnSpPr>
          <p:cNvPr id="26" name="Straight Connector 25">
            <a:extLst>
              <a:ext uri="{FF2B5EF4-FFF2-40B4-BE49-F238E27FC236}">
                <a16:creationId xmlns:a16="http://schemas.microsoft.com/office/drawing/2014/main" id="{92D7380E-05F8-4B98-9D58-B34C09FC66B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80689" y="4303493"/>
            <a:ext cx="0" cy="164592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9D34C1-99E0-50AD-B016-EFC0A2DFDA59}"/>
              </a:ext>
            </a:extLst>
          </p:cNvPr>
          <p:cNvSpPr>
            <a:spLocks noGrp="1"/>
          </p:cNvSpPr>
          <p:nvPr>
            <p:ph idx="1"/>
          </p:nvPr>
        </p:nvSpPr>
        <p:spPr>
          <a:xfrm>
            <a:off x="6081986" y="4217868"/>
            <a:ext cx="5378751" cy="1817171"/>
          </a:xfrm>
        </p:spPr>
        <p:txBody>
          <a:bodyPr vert="horz" lIns="91440" tIns="45720" rIns="91440" bIns="45720" rtlCol="0" anchor="ctr">
            <a:noAutofit/>
          </a:bodyPr>
          <a:lstStyle/>
          <a:p>
            <a:pPr marL="0" indent="0">
              <a:buNone/>
            </a:pPr>
            <a:r>
              <a:rPr lang="en-US" sz="1500">
                <a:latin typeface="Times"/>
                <a:ea typeface="+mn-lt"/>
                <a:cs typeface="+mn-lt"/>
              </a:rPr>
              <a:t>Król Jan III </a:t>
            </a:r>
            <a:r>
              <a:rPr lang="en-US" sz="1500" err="1">
                <a:latin typeface="Times"/>
                <a:ea typeface="+mn-lt"/>
                <a:cs typeface="+mn-lt"/>
              </a:rPr>
              <a:t>nabył</a:t>
            </a:r>
            <a:r>
              <a:rPr lang="en-US" sz="1500">
                <a:latin typeface="Times"/>
                <a:ea typeface="+mn-lt"/>
                <a:cs typeface="+mn-lt"/>
              </a:rPr>
              <a:t> </a:t>
            </a:r>
            <a:r>
              <a:rPr lang="en-US" sz="1500" err="1">
                <a:latin typeface="Times"/>
                <a:ea typeface="+mn-lt"/>
                <a:cs typeface="+mn-lt"/>
              </a:rPr>
              <a:t>posiadłość</a:t>
            </a:r>
            <a:r>
              <a:rPr lang="en-US" sz="1500">
                <a:latin typeface="Times"/>
                <a:ea typeface="+mn-lt"/>
                <a:cs typeface="+mn-lt"/>
              </a:rPr>
              <a:t> </a:t>
            </a:r>
            <a:r>
              <a:rPr lang="en-US" sz="1500" err="1">
                <a:latin typeface="Times"/>
                <a:ea typeface="+mn-lt"/>
                <a:cs typeface="+mn-lt"/>
              </a:rPr>
              <a:t>Milanów</a:t>
            </a:r>
            <a:r>
              <a:rPr lang="en-US" sz="1500">
                <a:latin typeface="Times"/>
                <a:ea typeface="+mn-lt"/>
                <a:cs typeface="+mn-lt"/>
              </a:rPr>
              <a:t> w 1677 </a:t>
            </a:r>
            <a:r>
              <a:rPr lang="en-US" sz="1500" err="1">
                <a:latin typeface="Times"/>
                <a:ea typeface="+mn-lt"/>
                <a:cs typeface="+mn-lt"/>
              </a:rPr>
              <a:t>roku</a:t>
            </a:r>
            <a:r>
              <a:rPr lang="en-US" sz="1500">
                <a:latin typeface="Times"/>
                <a:ea typeface="+mn-lt"/>
                <a:cs typeface="+mn-lt"/>
              </a:rPr>
              <a:t>. Z </a:t>
            </a:r>
            <a:r>
              <a:rPr lang="en-US" sz="1500" err="1">
                <a:latin typeface="Times"/>
                <a:ea typeface="+mn-lt"/>
                <a:cs typeface="+mn-lt"/>
              </a:rPr>
              <a:t>jego</a:t>
            </a:r>
            <a:r>
              <a:rPr lang="en-US" sz="1500">
                <a:latin typeface="Times"/>
                <a:ea typeface="+mn-lt"/>
                <a:cs typeface="+mn-lt"/>
              </a:rPr>
              <a:t> </a:t>
            </a:r>
            <a:r>
              <a:rPr lang="en-US" sz="1500" err="1">
                <a:latin typeface="Times"/>
                <a:ea typeface="+mn-lt"/>
                <a:cs typeface="+mn-lt"/>
              </a:rPr>
              <a:t>inspiracji</a:t>
            </a:r>
            <a:r>
              <a:rPr lang="en-US" sz="1500">
                <a:latin typeface="Times"/>
                <a:ea typeface="+mn-lt"/>
                <a:cs typeface="+mn-lt"/>
              </a:rPr>
              <a:t> </a:t>
            </a:r>
            <a:r>
              <a:rPr lang="en-US" sz="1500" err="1">
                <a:latin typeface="Times"/>
                <a:ea typeface="+mn-lt"/>
                <a:cs typeface="+mn-lt"/>
              </a:rPr>
              <a:t>i</a:t>
            </a:r>
            <a:r>
              <a:rPr lang="en-US" sz="1500">
                <a:latin typeface="Times"/>
                <a:ea typeface="+mn-lt"/>
                <a:cs typeface="+mn-lt"/>
              </a:rPr>
              <a:t> pod </a:t>
            </a:r>
            <a:r>
              <a:rPr lang="en-US" sz="1500" err="1">
                <a:latin typeface="Times"/>
                <a:ea typeface="+mn-lt"/>
                <a:cs typeface="+mn-lt"/>
              </a:rPr>
              <a:t>jego</a:t>
            </a:r>
            <a:r>
              <a:rPr lang="en-US" sz="1500">
                <a:latin typeface="Times"/>
                <a:ea typeface="+mn-lt"/>
                <a:cs typeface="+mn-lt"/>
              </a:rPr>
              <a:t> </a:t>
            </a:r>
            <a:r>
              <a:rPr lang="en-US" sz="1500" err="1">
                <a:latin typeface="Times"/>
                <a:ea typeface="+mn-lt"/>
                <a:cs typeface="+mn-lt"/>
              </a:rPr>
              <a:t>czujnym</a:t>
            </a:r>
            <a:r>
              <a:rPr lang="en-US" sz="1500">
                <a:latin typeface="Times"/>
                <a:ea typeface="+mn-lt"/>
                <a:cs typeface="+mn-lt"/>
              </a:rPr>
              <a:t> </a:t>
            </a:r>
            <a:r>
              <a:rPr lang="en-US" sz="1500" err="1">
                <a:latin typeface="Times"/>
                <a:ea typeface="+mn-lt"/>
                <a:cs typeface="+mn-lt"/>
              </a:rPr>
              <a:t>okiem</a:t>
            </a:r>
            <a:r>
              <a:rPr lang="en-US" sz="1500">
                <a:latin typeface="Times"/>
                <a:ea typeface="+mn-lt"/>
                <a:cs typeface="+mn-lt"/>
              </a:rPr>
              <a:t> w </a:t>
            </a:r>
            <a:r>
              <a:rPr lang="en-US" sz="1500" err="1">
                <a:latin typeface="Times"/>
                <a:ea typeface="+mn-lt"/>
                <a:cs typeface="+mn-lt"/>
              </a:rPr>
              <a:t>kolejnych</a:t>
            </a:r>
            <a:r>
              <a:rPr lang="en-US" sz="1500">
                <a:latin typeface="Times"/>
                <a:ea typeface="+mn-lt"/>
                <a:cs typeface="+mn-lt"/>
              </a:rPr>
              <a:t> </a:t>
            </a:r>
            <a:r>
              <a:rPr lang="en-US" sz="1500" err="1">
                <a:latin typeface="Times"/>
                <a:ea typeface="+mn-lt"/>
                <a:cs typeface="+mn-lt"/>
              </a:rPr>
              <a:t>latach</a:t>
            </a:r>
            <a:r>
              <a:rPr lang="en-US" sz="1500">
                <a:latin typeface="Times"/>
                <a:ea typeface="+mn-lt"/>
                <a:cs typeface="+mn-lt"/>
              </a:rPr>
              <a:t> </a:t>
            </a:r>
            <a:r>
              <a:rPr lang="en-US" sz="1500" err="1">
                <a:latin typeface="Times"/>
                <a:ea typeface="+mn-lt"/>
                <a:cs typeface="+mn-lt"/>
              </a:rPr>
              <a:t>powstał</a:t>
            </a:r>
            <a:r>
              <a:rPr lang="en-US" sz="1500">
                <a:latin typeface="Times"/>
                <a:ea typeface="+mn-lt"/>
                <a:cs typeface="+mn-lt"/>
              </a:rPr>
              <a:t> </a:t>
            </a:r>
            <a:r>
              <a:rPr lang="en-US" sz="1500" err="1">
                <a:latin typeface="Times"/>
                <a:ea typeface="+mn-lt"/>
                <a:cs typeface="+mn-lt"/>
              </a:rPr>
              <a:t>tu</a:t>
            </a:r>
            <a:r>
              <a:rPr lang="en-US" sz="1500">
                <a:latin typeface="Times"/>
                <a:ea typeface="+mn-lt"/>
                <a:cs typeface="+mn-lt"/>
              </a:rPr>
              <a:t> </a:t>
            </a:r>
            <a:r>
              <a:rPr lang="en-US" sz="1500" err="1">
                <a:latin typeface="Times"/>
                <a:ea typeface="+mn-lt"/>
                <a:cs typeface="+mn-lt"/>
              </a:rPr>
              <a:t>barokowy</a:t>
            </a:r>
            <a:r>
              <a:rPr lang="en-US" sz="1500">
                <a:latin typeface="Times"/>
                <a:ea typeface="+mn-lt"/>
                <a:cs typeface="+mn-lt"/>
              </a:rPr>
              <a:t> </a:t>
            </a:r>
            <a:r>
              <a:rPr lang="en-US" sz="1500" err="1">
                <a:latin typeface="Times"/>
                <a:ea typeface="+mn-lt"/>
                <a:cs typeface="+mn-lt"/>
              </a:rPr>
              <a:t>pałac</a:t>
            </a:r>
            <a:r>
              <a:rPr lang="en-US" sz="1500">
                <a:latin typeface="Times"/>
                <a:ea typeface="+mn-lt"/>
                <a:cs typeface="+mn-lt"/>
              </a:rPr>
              <a:t>, </a:t>
            </a:r>
            <a:r>
              <a:rPr lang="en-US" sz="1500" err="1">
                <a:latin typeface="Times"/>
                <a:ea typeface="+mn-lt"/>
                <a:cs typeface="+mn-lt"/>
              </a:rPr>
              <a:t>wznoszony</a:t>
            </a:r>
            <a:r>
              <a:rPr lang="en-US" sz="1500">
                <a:latin typeface="Times"/>
                <a:ea typeface="+mn-lt"/>
                <a:cs typeface="+mn-lt"/>
              </a:rPr>
              <a:t> pod </a:t>
            </a:r>
            <a:r>
              <a:rPr lang="en-US" sz="1500" err="1">
                <a:latin typeface="Times"/>
                <a:ea typeface="+mn-lt"/>
                <a:cs typeface="+mn-lt"/>
              </a:rPr>
              <a:t>kierunkiem</a:t>
            </a:r>
            <a:r>
              <a:rPr lang="en-US" sz="1500">
                <a:latin typeface="Times"/>
                <a:ea typeface="+mn-lt"/>
                <a:cs typeface="+mn-lt"/>
              </a:rPr>
              <a:t> Augustyna </a:t>
            </a:r>
            <a:r>
              <a:rPr lang="en-US" sz="1500" err="1">
                <a:latin typeface="Times"/>
                <a:ea typeface="+mn-lt"/>
                <a:cs typeface="+mn-lt"/>
              </a:rPr>
              <a:t>Wincentego</a:t>
            </a:r>
            <a:r>
              <a:rPr lang="en-US" sz="1500">
                <a:latin typeface="Times"/>
                <a:ea typeface="+mn-lt"/>
                <a:cs typeface="+mn-lt"/>
              </a:rPr>
              <a:t> </a:t>
            </a:r>
            <a:r>
              <a:rPr lang="en-US" sz="1500" err="1">
                <a:latin typeface="Times"/>
                <a:ea typeface="+mn-lt"/>
                <a:cs typeface="+mn-lt"/>
              </a:rPr>
              <a:t>Locciego</a:t>
            </a:r>
            <a:r>
              <a:rPr lang="en-US" sz="1500">
                <a:latin typeface="Times"/>
                <a:ea typeface="+mn-lt"/>
                <a:cs typeface="+mn-lt"/>
              </a:rPr>
              <a:t>. </a:t>
            </a:r>
            <a:r>
              <a:rPr lang="en-US" sz="1500" err="1">
                <a:latin typeface="Times"/>
                <a:ea typeface="+mn-lt"/>
                <a:cs typeface="+mn-lt"/>
              </a:rPr>
              <a:t>Wokół</a:t>
            </a:r>
            <a:r>
              <a:rPr lang="en-US" sz="1500">
                <a:latin typeface="Times"/>
                <a:ea typeface="+mn-lt"/>
                <a:cs typeface="+mn-lt"/>
              </a:rPr>
              <a:t> </a:t>
            </a:r>
            <a:r>
              <a:rPr lang="en-US" sz="1500" err="1">
                <a:latin typeface="Times"/>
                <a:ea typeface="+mn-lt"/>
                <a:cs typeface="+mn-lt"/>
              </a:rPr>
              <a:t>pałacu</a:t>
            </a:r>
            <a:r>
              <a:rPr lang="en-US" sz="1500">
                <a:latin typeface="Times"/>
                <a:ea typeface="+mn-lt"/>
                <a:cs typeface="+mn-lt"/>
              </a:rPr>
              <a:t> </a:t>
            </a:r>
            <a:r>
              <a:rPr lang="en-US" sz="1500" err="1">
                <a:latin typeface="Times"/>
                <a:ea typeface="+mn-lt"/>
                <a:cs typeface="+mn-lt"/>
              </a:rPr>
              <a:t>założono</a:t>
            </a:r>
            <a:r>
              <a:rPr lang="en-US" sz="1500">
                <a:latin typeface="Times"/>
                <a:ea typeface="+mn-lt"/>
                <a:cs typeface="+mn-lt"/>
              </a:rPr>
              <a:t> </a:t>
            </a:r>
            <a:r>
              <a:rPr lang="en-US" sz="1500" err="1">
                <a:latin typeface="Times"/>
                <a:ea typeface="+mn-lt"/>
                <a:cs typeface="+mn-lt"/>
              </a:rPr>
              <a:t>wspaniałe</a:t>
            </a:r>
            <a:r>
              <a:rPr lang="en-US" sz="1500">
                <a:latin typeface="Times"/>
                <a:ea typeface="+mn-lt"/>
                <a:cs typeface="+mn-lt"/>
              </a:rPr>
              <a:t> </a:t>
            </a:r>
            <a:r>
              <a:rPr lang="en-US" sz="1500" err="1">
                <a:latin typeface="Times"/>
                <a:ea typeface="+mn-lt"/>
                <a:cs typeface="+mn-lt"/>
              </a:rPr>
              <a:t>ogrody</a:t>
            </a:r>
            <a:r>
              <a:rPr lang="en-US" sz="1500">
                <a:latin typeface="Times"/>
                <a:ea typeface="+mn-lt"/>
                <a:cs typeface="+mn-lt"/>
              </a:rPr>
              <a:t>, </a:t>
            </a:r>
            <a:r>
              <a:rPr lang="en-US" sz="1500" err="1">
                <a:latin typeface="Times"/>
                <a:ea typeface="+mn-lt"/>
                <a:cs typeface="+mn-lt"/>
              </a:rPr>
              <a:t>folwark</a:t>
            </a:r>
            <a:r>
              <a:rPr lang="en-US" sz="1500">
                <a:latin typeface="Times"/>
                <a:ea typeface="+mn-lt"/>
                <a:cs typeface="+mn-lt"/>
              </a:rPr>
              <a:t> z </a:t>
            </a:r>
            <a:r>
              <a:rPr lang="en-US" sz="1500" err="1">
                <a:latin typeface="Times"/>
                <a:ea typeface="+mn-lt"/>
                <a:cs typeface="+mn-lt"/>
              </a:rPr>
              <a:t>budynkami</a:t>
            </a:r>
            <a:r>
              <a:rPr lang="en-US" sz="1500">
                <a:latin typeface="Times"/>
                <a:ea typeface="+mn-lt"/>
                <a:cs typeface="+mn-lt"/>
              </a:rPr>
              <a:t> </a:t>
            </a:r>
            <a:r>
              <a:rPr lang="en-US" sz="1500" err="1">
                <a:latin typeface="Times"/>
                <a:ea typeface="+mn-lt"/>
                <a:cs typeface="+mn-lt"/>
              </a:rPr>
              <a:t>gospodarczymi</a:t>
            </a:r>
            <a:r>
              <a:rPr lang="en-US" sz="1500">
                <a:latin typeface="Times"/>
                <a:ea typeface="+mn-lt"/>
                <a:cs typeface="+mn-lt"/>
              </a:rPr>
              <a:t> </a:t>
            </a:r>
            <a:r>
              <a:rPr lang="en-US" sz="1500" err="1">
                <a:latin typeface="Times"/>
                <a:ea typeface="+mn-lt"/>
                <a:cs typeface="+mn-lt"/>
              </a:rPr>
              <a:t>oraz</a:t>
            </a:r>
            <a:r>
              <a:rPr lang="en-US" sz="1500">
                <a:latin typeface="Times"/>
                <a:ea typeface="+mn-lt"/>
                <a:cs typeface="+mn-lt"/>
              </a:rPr>
              <a:t> </a:t>
            </a:r>
            <a:r>
              <a:rPr lang="en-US" sz="1500" err="1">
                <a:latin typeface="Times"/>
                <a:ea typeface="+mn-lt"/>
                <a:cs typeface="+mn-lt"/>
              </a:rPr>
              <a:t>zwierzyniec</a:t>
            </a:r>
            <a:r>
              <a:rPr lang="en-US" sz="1500">
                <a:latin typeface="Times"/>
                <a:ea typeface="+mn-lt"/>
                <a:cs typeface="+mn-lt"/>
              </a:rPr>
              <a:t>. </a:t>
            </a:r>
            <a:r>
              <a:rPr lang="en-US" sz="1500" err="1">
                <a:latin typeface="Times"/>
                <a:ea typeface="+mn-lt"/>
                <a:cs typeface="+mn-lt"/>
              </a:rPr>
              <a:t>Wilanowska</a:t>
            </a:r>
            <a:r>
              <a:rPr lang="en-US" sz="1500">
                <a:latin typeface="Times"/>
                <a:ea typeface="+mn-lt"/>
                <a:cs typeface="+mn-lt"/>
              </a:rPr>
              <a:t> </a:t>
            </a:r>
            <a:r>
              <a:rPr lang="en-US" sz="1500" err="1">
                <a:latin typeface="Times"/>
                <a:ea typeface="+mn-lt"/>
                <a:cs typeface="+mn-lt"/>
              </a:rPr>
              <a:t>rezydencja</a:t>
            </a:r>
            <a:r>
              <a:rPr lang="en-US" sz="1500">
                <a:latin typeface="Times"/>
                <a:ea typeface="+mn-lt"/>
                <a:cs typeface="+mn-lt"/>
              </a:rPr>
              <a:t>, </a:t>
            </a:r>
            <a:r>
              <a:rPr lang="en-US" sz="1500" err="1">
                <a:latin typeface="Times"/>
                <a:ea typeface="+mn-lt"/>
                <a:cs typeface="+mn-lt"/>
              </a:rPr>
              <a:t>położona</a:t>
            </a:r>
            <a:r>
              <a:rPr lang="en-US" sz="1500">
                <a:latin typeface="Times"/>
                <a:ea typeface="+mn-lt"/>
                <a:cs typeface="+mn-lt"/>
              </a:rPr>
              <a:t> w </a:t>
            </a:r>
            <a:r>
              <a:rPr lang="en-US" sz="1500" err="1">
                <a:latin typeface="Times"/>
                <a:ea typeface="+mn-lt"/>
                <a:cs typeface="+mn-lt"/>
              </a:rPr>
              <a:t>pobliżu</a:t>
            </a:r>
            <a:r>
              <a:rPr lang="en-US" sz="1500">
                <a:latin typeface="Times"/>
                <a:ea typeface="+mn-lt"/>
                <a:cs typeface="+mn-lt"/>
              </a:rPr>
              <a:t> </a:t>
            </a:r>
            <a:r>
              <a:rPr lang="en-US" sz="1500" err="1">
                <a:latin typeface="Times"/>
                <a:ea typeface="+mn-lt"/>
                <a:cs typeface="+mn-lt"/>
              </a:rPr>
              <a:t>Warszawy</a:t>
            </a:r>
            <a:r>
              <a:rPr lang="en-US" sz="1500">
                <a:latin typeface="Times"/>
                <a:ea typeface="+mn-lt"/>
                <a:cs typeface="+mn-lt"/>
              </a:rPr>
              <a:t>, </a:t>
            </a:r>
            <a:r>
              <a:rPr lang="en-US" sz="1500" err="1">
                <a:latin typeface="Times"/>
                <a:ea typeface="+mn-lt"/>
                <a:cs typeface="+mn-lt"/>
              </a:rPr>
              <a:t>zapewniała</a:t>
            </a:r>
            <a:r>
              <a:rPr lang="en-US" sz="1500">
                <a:latin typeface="Times"/>
                <a:ea typeface="+mn-lt"/>
                <a:cs typeface="+mn-lt"/>
              </a:rPr>
              <a:t> </a:t>
            </a:r>
            <a:r>
              <a:rPr lang="en-US" sz="1500" err="1">
                <a:latin typeface="Times"/>
                <a:ea typeface="+mn-lt"/>
                <a:cs typeface="+mn-lt"/>
              </a:rPr>
              <a:t>Janowi</a:t>
            </a:r>
            <a:r>
              <a:rPr lang="en-US" sz="1500">
                <a:latin typeface="Times"/>
                <a:ea typeface="+mn-lt"/>
                <a:cs typeface="+mn-lt"/>
              </a:rPr>
              <a:t> III </a:t>
            </a:r>
            <a:r>
              <a:rPr lang="en-US" sz="1500" err="1">
                <a:latin typeface="Times"/>
                <a:ea typeface="+mn-lt"/>
                <a:cs typeface="+mn-lt"/>
              </a:rPr>
              <a:t>i</a:t>
            </a:r>
            <a:r>
              <a:rPr lang="en-US" sz="1500">
                <a:latin typeface="Times"/>
                <a:ea typeface="+mn-lt"/>
                <a:cs typeface="+mn-lt"/>
              </a:rPr>
              <a:t> </a:t>
            </a:r>
            <a:r>
              <a:rPr lang="en-US" sz="1500" err="1">
                <a:latin typeface="Times"/>
                <a:ea typeface="+mn-lt"/>
                <a:cs typeface="+mn-lt"/>
              </a:rPr>
              <a:t>jego</a:t>
            </a:r>
            <a:r>
              <a:rPr lang="en-US" sz="1500">
                <a:latin typeface="Times"/>
                <a:ea typeface="+mn-lt"/>
                <a:cs typeface="+mn-lt"/>
              </a:rPr>
              <a:t> </a:t>
            </a:r>
            <a:r>
              <a:rPr lang="en-US" sz="1500" err="1">
                <a:latin typeface="Times"/>
                <a:ea typeface="+mn-lt"/>
                <a:cs typeface="+mn-lt"/>
              </a:rPr>
              <a:t>rodzinie</a:t>
            </a:r>
            <a:r>
              <a:rPr lang="en-US" sz="1500">
                <a:latin typeface="Times"/>
                <a:ea typeface="+mn-lt"/>
                <a:cs typeface="+mn-lt"/>
              </a:rPr>
              <a:t> </a:t>
            </a:r>
            <a:r>
              <a:rPr lang="en-US" sz="1500" err="1">
                <a:latin typeface="Times"/>
                <a:ea typeface="+mn-lt"/>
                <a:cs typeface="+mn-lt"/>
              </a:rPr>
              <a:t>wytchnienie</a:t>
            </a:r>
            <a:r>
              <a:rPr lang="en-US" sz="1500">
                <a:latin typeface="Times"/>
                <a:ea typeface="+mn-lt"/>
                <a:cs typeface="+mn-lt"/>
              </a:rPr>
              <a:t>, </a:t>
            </a:r>
            <a:r>
              <a:rPr lang="en-US" sz="1500" err="1">
                <a:latin typeface="Times"/>
                <a:ea typeface="+mn-lt"/>
                <a:cs typeface="+mn-lt"/>
              </a:rPr>
              <a:t>równocześnie</a:t>
            </a:r>
            <a:r>
              <a:rPr lang="en-US" sz="1500">
                <a:latin typeface="Times"/>
                <a:ea typeface="+mn-lt"/>
                <a:cs typeface="+mn-lt"/>
              </a:rPr>
              <a:t> </a:t>
            </a:r>
            <a:r>
              <a:rPr lang="en-US" sz="1500" err="1">
                <a:latin typeface="Times"/>
                <a:ea typeface="+mn-lt"/>
                <a:cs typeface="+mn-lt"/>
              </a:rPr>
              <a:t>była</a:t>
            </a:r>
            <a:r>
              <a:rPr lang="en-US" sz="1500">
                <a:latin typeface="Times"/>
                <a:ea typeface="+mn-lt"/>
                <a:cs typeface="+mn-lt"/>
              </a:rPr>
              <a:t> </a:t>
            </a:r>
            <a:r>
              <a:rPr lang="en-US" sz="1500" err="1">
                <a:latin typeface="Times"/>
                <a:ea typeface="+mn-lt"/>
                <a:cs typeface="+mn-lt"/>
              </a:rPr>
              <a:t>na</a:t>
            </a:r>
            <a:r>
              <a:rPr lang="en-US" sz="1500">
                <a:latin typeface="Times"/>
                <a:ea typeface="+mn-lt"/>
                <a:cs typeface="+mn-lt"/>
              </a:rPr>
              <a:t> tyle </a:t>
            </a:r>
            <a:r>
              <a:rPr lang="en-US" sz="1500" err="1">
                <a:latin typeface="Times"/>
                <a:ea typeface="+mn-lt"/>
                <a:cs typeface="+mn-lt"/>
              </a:rPr>
              <a:t>blisko</a:t>
            </a:r>
            <a:r>
              <a:rPr lang="en-US" sz="1500">
                <a:latin typeface="Times"/>
                <a:ea typeface="+mn-lt"/>
                <a:cs typeface="+mn-lt"/>
              </a:rPr>
              <a:t> Zamku </a:t>
            </a:r>
            <a:r>
              <a:rPr lang="en-US" sz="1500" err="1">
                <a:latin typeface="Times"/>
                <a:ea typeface="+mn-lt"/>
                <a:cs typeface="+mn-lt"/>
              </a:rPr>
              <a:t>Królewskiego</a:t>
            </a:r>
            <a:r>
              <a:rPr lang="en-US" sz="1500">
                <a:latin typeface="Times"/>
                <a:ea typeface="+mn-lt"/>
                <a:cs typeface="+mn-lt"/>
              </a:rPr>
              <a:t> – </a:t>
            </a:r>
            <a:r>
              <a:rPr lang="en-US" sz="1500" err="1">
                <a:latin typeface="Times"/>
                <a:ea typeface="+mn-lt"/>
                <a:cs typeface="+mn-lt"/>
              </a:rPr>
              <a:t>oficjalnej</a:t>
            </a:r>
            <a:r>
              <a:rPr lang="en-US" sz="1500">
                <a:latin typeface="Times"/>
                <a:ea typeface="+mn-lt"/>
                <a:cs typeface="+mn-lt"/>
              </a:rPr>
              <a:t> </a:t>
            </a:r>
            <a:r>
              <a:rPr lang="en-US" sz="1500" err="1">
                <a:latin typeface="Times"/>
                <a:ea typeface="+mn-lt"/>
                <a:cs typeface="+mn-lt"/>
              </a:rPr>
              <a:t>siedziby</a:t>
            </a:r>
            <a:r>
              <a:rPr lang="en-US" sz="1500">
                <a:latin typeface="Times"/>
                <a:ea typeface="+mn-lt"/>
                <a:cs typeface="+mn-lt"/>
              </a:rPr>
              <a:t> </a:t>
            </a:r>
            <a:r>
              <a:rPr lang="en-US" sz="1500" err="1">
                <a:latin typeface="Times"/>
                <a:ea typeface="+mn-lt"/>
                <a:cs typeface="+mn-lt"/>
              </a:rPr>
              <a:t>króla</a:t>
            </a:r>
            <a:r>
              <a:rPr lang="en-US" sz="1500">
                <a:latin typeface="Times"/>
                <a:ea typeface="+mn-lt"/>
                <a:cs typeface="+mn-lt"/>
              </a:rPr>
              <a:t>, </a:t>
            </a:r>
            <a:r>
              <a:rPr lang="en-US" sz="1500" err="1">
                <a:latin typeface="Times"/>
                <a:ea typeface="+mn-lt"/>
                <a:cs typeface="+mn-lt"/>
              </a:rPr>
              <a:t>Sejmu</a:t>
            </a:r>
            <a:r>
              <a:rPr lang="en-US" sz="1500">
                <a:latin typeface="Times"/>
                <a:ea typeface="+mn-lt"/>
                <a:cs typeface="+mn-lt"/>
              </a:rPr>
              <a:t> </a:t>
            </a:r>
            <a:r>
              <a:rPr lang="en-US" sz="1500" err="1">
                <a:latin typeface="Times"/>
                <a:ea typeface="+mn-lt"/>
                <a:cs typeface="+mn-lt"/>
              </a:rPr>
              <a:t>i</a:t>
            </a:r>
            <a:r>
              <a:rPr lang="en-US" sz="1500">
                <a:latin typeface="Times"/>
                <a:ea typeface="+mn-lt"/>
                <a:cs typeface="+mn-lt"/>
              </a:rPr>
              <a:t> </a:t>
            </a:r>
            <a:r>
              <a:rPr lang="en-US" sz="1500" err="1">
                <a:latin typeface="Times"/>
                <a:ea typeface="+mn-lt"/>
                <a:cs typeface="+mn-lt"/>
              </a:rPr>
              <a:t>Senatu</a:t>
            </a:r>
            <a:r>
              <a:rPr lang="en-US" sz="1500">
                <a:latin typeface="Times"/>
                <a:ea typeface="+mn-lt"/>
                <a:cs typeface="+mn-lt"/>
              </a:rPr>
              <a:t>, </a:t>
            </a:r>
            <a:r>
              <a:rPr lang="en-US" sz="1500" err="1">
                <a:latin typeface="Times"/>
                <a:ea typeface="+mn-lt"/>
                <a:cs typeface="+mn-lt"/>
              </a:rPr>
              <a:t>że</a:t>
            </a:r>
            <a:r>
              <a:rPr lang="en-US" sz="1500">
                <a:latin typeface="Times"/>
                <a:ea typeface="+mn-lt"/>
                <a:cs typeface="+mn-lt"/>
              </a:rPr>
              <a:t> </a:t>
            </a:r>
            <a:r>
              <a:rPr lang="en-US" sz="1500" err="1">
                <a:latin typeface="Times"/>
                <a:ea typeface="+mn-lt"/>
                <a:cs typeface="+mn-lt"/>
              </a:rPr>
              <a:t>monarcha</a:t>
            </a:r>
            <a:r>
              <a:rPr lang="en-US" sz="1500">
                <a:latin typeface="Times"/>
                <a:ea typeface="+mn-lt"/>
                <a:cs typeface="+mn-lt"/>
              </a:rPr>
              <a:t> </a:t>
            </a:r>
            <a:r>
              <a:rPr lang="en-US" sz="1500" err="1">
                <a:latin typeface="Times"/>
                <a:ea typeface="+mn-lt"/>
                <a:cs typeface="+mn-lt"/>
              </a:rPr>
              <a:t>nie</a:t>
            </a:r>
            <a:r>
              <a:rPr lang="en-US" sz="1500">
                <a:latin typeface="Times"/>
                <a:ea typeface="+mn-lt"/>
                <a:cs typeface="+mn-lt"/>
              </a:rPr>
              <a:t> </a:t>
            </a:r>
            <a:r>
              <a:rPr lang="en-US" sz="1500" err="1">
                <a:latin typeface="Times"/>
                <a:ea typeface="+mn-lt"/>
                <a:cs typeface="+mn-lt"/>
              </a:rPr>
              <a:t>tracił</a:t>
            </a:r>
            <a:r>
              <a:rPr lang="en-US" sz="1500">
                <a:latin typeface="Times"/>
                <a:ea typeface="+mn-lt"/>
                <a:cs typeface="+mn-lt"/>
              </a:rPr>
              <a:t> </a:t>
            </a:r>
            <a:r>
              <a:rPr lang="en-US" sz="1500" err="1">
                <a:latin typeface="Times"/>
                <a:ea typeface="+mn-lt"/>
                <a:cs typeface="+mn-lt"/>
              </a:rPr>
              <a:t>kontroli</a:t>
            </a:r>
            <a:r>
              <a:rPr lang="en-US" sz="1500">
                <a:latin typeface="Times"/>
                <a:ea typeface="+mn-lt"/>
                <a:cs typeface="+mn-lt"/>
              </a:rPr>
              <a:t> </a:t>
            </a:r>
            <a:r>
              <a:rPr lang="en-US" sz="1500" err="1">
                <a:latin typeface="Times"/>
                <a:ea typeface="+mn-lt"/>
                <a:cs typeface="+mn-lt"/>
              </a:rPr>
              <a:t>nad</a:t>
            </a:r>
            <a:r>
              <a:rPr lang="en-US" sz="1500">
                <a:latin typeface="Times"/>
                <a:ea typeface="+mn-lt"/>
                <a:cs typeface="+mn-lt"/>
              </a:rPr>
              <a:t> </a:t>
            </a:r>
            <a:r>
              <a:rPr lang="en-US" sz="1500" err="1">
                <a:latin typeface="Times"/>
                <a:ea typeface="+mn-lt"/>
                <a:cs typeface="+mn-lt"/>
              </a:rPr>
              <a:t>biegiem</a:t>
            </a:r>
            <a:r>
              <a:rPr lang="en-US" sz="1500">
                <a:latin typeface="Times"/>
                <a:ea typeface="+mn-lt"/>
                <a:cs typeface="+mn-lt"/>
              </a:rPr>
              <a:t> </a:t>
            </a:r>
            <a:r>
              <a:rPr lang="en-US" sz="1500" err="1">
                <a:latin typeface="Times"/>
                <a:ea typeface="+mn-lt"/>
                <a:cs typeface="+mn-lt"/>
              </a:rPr>
              <a:t>zdarzeń</a:t>
            </a:r>
            <a:r>
              <a:rPr lang="en-US" sz="1500">
                <a:latin typeface="Times"/>
                <a:ea typeface="+mn-lt"/>
                <a:cs typeface="+mn-lt"/>
              </a:rPr>
              <a:t>.</a:t>
            </a:r>
            <a:endParaRPr lang="en-US" sz="1500">
              <a:latin typeface="Times"/>
              <a:cs typeface="Calibri" panose="020F0502020204030204"/>
            </a:endParaRPr>
          </a:p>
        </p:txBody>
      </p:sp>
    </p:spTree>
    <p:extLst>
      <p:ext uri="{BB962C8B-B14F-4D97-AF65-F5344CB8AC3E}">
        <p14:creationId xmlns:p14="http://schemas.microsoft.com/office/powerpoint/2010/main" val="2602599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A23D792D-D9F2-4EB4-ADE2-65A518DA648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25592A9C-8D2C-465B-A803-5CC96FD80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6D3DC2-5D3E-4BC5-AE58-2714933793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D06891CE-5B9C-4B9E-AA78-3A5E25434F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592CCDA-A08E-B733-83A0-D66EC6BCA14C}"/>
              </a:ext>
            </a:extLst>
          </p:cNvPr>
          <p:cNvSpPr>
            <a:spLocks noGrp="1"/>
          </p:cNvSpPr>
          <p:nvPr>
            <p:ph idx="1"/>
          </p:nvPr>
        </p:nvSpPr>
        <p:spPr>
          <a:xfrm>
            <a:off x="874185" y="1337733"/>
            <a:ext cx="5181599" cy="3505200"/>
          </a:xfrm>
        </p:spPr>
        <p:txBody>
          <a:bodyPr vert="horz" lIns="91440" tIns="45720" rIns="91440" bIns="45720" rtlCol="0" anchor="t">
            <a:noAutofit/>
          </a:bodyPr>
          <a:lstStyle/>
          <a:p>
            <a:pPr marL="0" indent="0">
              <a:buNone/>
            </a:pPr>
            <a:r>
              <a:rPr lang="en-US" sz="1600" dirty="0">
                <a:latin typeface="Times"/>
                <a:ea typeface="Calibri" panose="020F0502020204030204"/>
                <a:cs typeface="Calibri" panose="020F0502020204030204"/>
              </a:rPr>
              <a:t>Dane </a:t>
            </a:r>
            <a:r>
              <a:rPr lang="en-US" sz="1600" dirty="0" err="1">
                <a:latin typeface="Times"/>
                <a:ea typeface="Calibri" panose="020F0502020204030204"/>
                <a:cs typeface="Calibri" panose="020F0502020204030204"/>
              </a:rPr>
              <a:t>ucznia</a:t>
            </a:r>
            <a:r>
              <a:rPr lang="en-US" sz="1600" dirty="0">
                <a:latin typeface="Times"/>
                <a:ea typeface="Calibri" panose="020F0502020204030204"/>
                <a:cs typeface="Calibri" panose="020F0502020204030204"/>
              </a:rPr>
              <a:t>:</a:t>
            </a:r>
            <a:endParaRPr lang="en-US" sz="1600">
              <a:latin typeface="Times"/>
              <a:cs typeface="Times"/>
            </a:endParaRPr>
          </a:p>
          <a:p>
            <a:pPr marL="0" indent="0">
              <a:buNone/>
            </a:pPr>
            <a:r>
              <a:rPr lang="en-US" sz="1600" dirty="0" err="1">
                <a:latin typeface="Times"/>
                <a:ea typeface="Calibri" panose="020F0502020204030204"/>
                <a:cs typeface="Calibri" panose="020F0502020204030204"/>
              </a:rPr>
              <a:t>Imię</a:t>
            </a:r>
            <a:r>
              <a:rPr lang="en-US" sz="1600" dirty="0">
                <a:latin typeface="Times"/>
                <a:ea typeface="Calibri" panose="020F0502020204030204"/>
                <a:cs typeface="Calibri" panose="020F0502020204030204"/>
              </a:rPr>
              <a:t> </a:t>
            </a:r>
            <a:r>
              <a:rPr lang="en-US" sz="1600" dirty="0" err="1">
                <a:latin typeface="Times"/>
                <a:ea typeface="Calibri" panose="020F0502020204030204"/>
                <a:cs typeface="Calibri" panose="020F0502020204030204"/>
              </a:rPr>
              <a:t>i</a:t>
            </a:r>
            <a:r>
              <a:rPr lang="en-US" sz="1600" dirty="0">
                <a:latin typeface="Times"/>
                <a:ea typeface="Calibri" panose="020F0502020204030204"/>
                <a:cs typeface="Calibri" panose="020F0502020204030204"/>
              </a:rPr>
              <a:t> </a:t>
            </a:r>
            <a:r>
              <a:rPr lang="en-US" sz="1600" dirty="0" err="1">
                <a:latin typeface="Times"/>
                <a:ea typeface="Calibri" panose="020F0502020204030204"/>
                <a:cs typeface="Calibri" panose="020F0502020204030204"/>
              </a:rPr>
              <a:t>nazwisko</a:t>
            </a:r>
            <a:r>
              <a:rPr lang="en-US" sz="1600" dirty="0">
                <a:latin typeface="Times"/>
                <a:ea typeface="Calibri" panose="020F0502020204030204"/>
                <a:cs typeface="Calibri" panose="020F0502020204030204"/>
              </a:rPr>
              <a:t>: Weronika </a:t>
            </a:r>
            <a:r>
              <a:rPr lang="en-US" sz="1600" dirty="0" err="1">
                <a:latin typeface="Times"/>
                <a:ea typeface="Calibri" panose="020F0502020204030204"/>
                <a:cs typeface="Calibri" panose="020F0502020204030204"/>
              </a:rPr>
              <a:t>Kostruska</a:t>
            </a:r>
            <a:endParaRPr lang="en-US" sz="1600" dirty="0">
              <a:latin typeface="Times"/>
              <a:ea typeface="Calibri" panose="020F0502020204030204"/>
              <a:cs typeface="Calibri" panose="020F0502020204030204"/>
            </a:endParaRPr>
          </a:p>
          <a:p>
            <a:pPr marL="0" indent="0">
              <a:buNone/>
            </a:pPr>
            <a:r>
              <a:rPr lang="en-US" sz="1600" dirty="0" err="1">
                <a:latin typeface="Times"/>
                <a:ea typeface="Calibri" panose="020F0502020204030204"/>
                <a:cs typeface="Calibri" panose="020F0502020204030204"/>
              </a:rPr>
              <a:t>Klasa</a:t>
            </a:r>
            <a:r>
              <a:rPr lang="en-US" sz="1600" dirty="0">
                <a:latin typeface="Times"/>
                <a:ea typeface="Calibri" panose="020F0502020204030204"/>
                <a:cs typeface="Calibri" panose="020F0502020204030204"/>
              </a:rPr>
              <a:t>: VIIIC</a:t>
            </a:r>
            <a:endParaRPr lang="en-US" sz="1600">
              <a:latin typeface="Times"/>
              <a:cs typeface="Times"/>
            </a:endParaRPr>
          </a:p>
          <a:p>
            <a:pPr marL="0" indent="0">
              <a:buNone/>
            </a:pPr>
            <a:r>
              <a:rPr lang="en-US" sz="1600" dirty="0">
                <a:latin typeface="Times"/>
                <a:ea typeface="Calibri" panose="020F0502020204030204"/>
                <a:cs typeface="Calibri" panose="020F0502020204030204"/>
              </a:rPr>
              <a:t>Adres </a:t>
            </a:r>
            <a:r>
              <a:rPr lang="en-US" sz="1600" dirty="0" err="1">
                <a:latin typeface="Times"/>
                <a:ea typeface="Calibri" panose="020F0502020204030204"/>
                <a:cs typeface="Calibri" panose="020F0502020204030204"/>
              </a:rPr>
              <a:t>mailowy</a:t>
            </a:r>
            <a:r>
              <a:rPr lang="en-US" sz="1600" dirty="0">
                <a:latin typeface="Times"/>
                <a:ea typeface="Calibri" panose="020F0502020204030204"/>
                <a:cs typeface="Calibri" panose="020F0502020204030204"/>
              </a:rPr>
              <a:t>: </a:t>
            </a:r>
            <a:r>
              <a:rPr lang="en-US" sz="1600" dirty="0">
                <a:latin typeface="Times"/>
                <a:ea typeface="+mn-lt"/>
                <a:cs typeface="+mn-lt"/>
                <a:hlinkClick r:id="rId2">
                  <a:extLst>
                    <a:ext uri="{A12FA001-AC4F-418D-AE19-62706E023703}">
                      <ahyp:hlinkClr xmlns:ahyp="http://schemas.microsoft.com/office/drawing/2018/hyperlinkcolor" xmlns="" val="tx"/>
                    </a:ext>
                  </a:extLst>
                </a:hlinkClick>
              </a:rPr>
              <a:t>rafal28031983@o2.pl</a:t>
            </a:r>
            <a:endParaRPr lang="en-US" sz="1600" dirty="0">
              <a:latin typeface="Times"/>
              <a:ea typeface="Calibri" panose="020F0502020204030204"/>
              <a:cs typeface="Calibri" panose="020F0502020204030204"/>
            </a:endParaRPr>
          </a:p>
          <a:p>
            <a:pPr marL="0" indent="0">
              <a:buNone/>
            </a:pPr>
            <a:endParaRPr lang="en-US" sz="1600" dirty="0">
              <a:latin typeface="Times"/>
              <a:ea typeface="Calibri" panose="020F0502020204030204"/>
              <a:cs typeface="Calibri" panose="020F0502020204030204"/>
            </a:endParaRPr>
          </a:p>
          <a:p>
            <a:pPr marL="0" indent="0">
              <a:buNone/>
            </a:pPr>
            <a:r>
              <a:rPr lang="en-US" sz="1600" dirty="0">
                <a:latin typeface="Times"/>
                <a:ea typeface="Calibri" panose="020F0502020204030204"/>
                <a:cs typeface="Calibri" panose="020F0502020204030204"/>
              </a:rPr>
              <a:t>Dane </a:t>
            </a:r>
            <a:r>
              <a:rPr lang="en-US" sz="1600" dirty="0" err="1">
                <a:latin typeface="Times"/>
                <a:ea typeface="Calibri" panose="020F0502020204030204"/>
                <a:cs typeface="Calibri" panose="020F0502020204030204"/>
              </a:rPr>
              <a:t>szkoły</a:t>
            </a:r>
            <a:r>
              <a:rPr lang="en-US" sz="1600" dirty="0">
                <a:latin typeface="Times"/>
                <a:ea typeface="Calibri" panose="020F0502020204030204"/>
                <a:cs typeface="Calibri" panose="020F0502020204030204"/>
              </a:rPr>
              <a:t>:</a:t>
            </a:r>
          </a:p>
          <a:p>
            <a:pPr marL="0" indent="0">
              <a:buNone/>
            </a:pPr>
            <a:r>
              <a:rPr lang="en-US" sz="1600" err="1">
                <a:latin typeface="Times"/>
                <a:ea typeface="Calibri" panose="020F0502020204030204"/>
                <a:cs typeface="Calibri" panose="020F0502020204030204"/>
              </a:rPr>
              <a:t>Pełna</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nazwa</a:t>
            </a:r>
            <a:r>
              <a:rPr lang="en-US" sz="1600" dirty="0">
                <a:latin typeface="Times"/>
                <a:ea typeface="Calibri" panose="020F0502020204030204"/>
                <a:cs typeface="Calibri" panose="020F0502020204030204"/>
              </a:rPr>
              <a:t>: </a:t>
            </a:r>
            <a:r>
              <a:rPr lang="en-US" sz="1600" err="1">
                <a:latin typeface="Times"/>
                <a:ea typeface="+mn-lt"/>
                <a:cs typeface="+mn-lt"/>
              </a:rPr>
              <a:t>Publiczna</a:t>
            </a:r>
            <a:r>
              <a:rPr lang="en-US" sz="1600" dirty="0">
                <a:latin typeface="Times"/>
                <a:ea typeface="+mn-lt"/>
                <a:cs typeface="+mn-lt"/>
              </a:rPr>
              <a:t> </a:t>
            </a:r>
            <a:r>
              <a:rPr lang="en-US" sz="1600" err="1">
                <a:latin typeface="Times"/>
                <a:ea typeface="+mn-lt"/>
                <a:cs typeface="+mn-lt"/>
              </a:rPr>
              <a:t>Szkoła</a:t>
            </a:r>
            <a:r>
              <a:rPr lang="en-US" sz="1600" dirty="0">
                <a:latin typeface="Times"/>
                <a:ea typeface="+mn-lt"/>
                <a:cs typeface="+mn-lt"/>
              </a:rPr>
              <a:t> </a:t>
            </a:r>
            <a:r>
              <a:rPr lang="en-US" sz="1600" err="1">
                <a:latin typeface="Times"/>
                <a:ea typeface="+mn-lt"/>
                <a:cs typeface="+mn-lt"/>
              </a:rPr>
              <a:t>Podstawowa</a:t>
            </a:r>
            <a:r>
              <a:rPr lang="en-US" sz="1600" dirty="0">
                <a:latin typeface="Times"/>
                <a:ea typeface="+mn-lt"/>
                <a:cs typeface="+mn-lt"/>
              </a:rPr>
              <a:t> </a:t>
            </a:r>
            <a:r>
              <a:rPr lang="en-US" sz="1600" err="1">
                <a:latin typeface="Times"/>
                <a:ea typeface="+mn-lt"/>
                <a:cs typeface="+mn-lt"/>
              </a:rPr>
              <a:t>im</a:t>
            </a:r>
            <a:r>
              <a:rPr lang="en-US" sz="1600" dirty="0">
                <a:latin typeface="Times"/>
                <a:ea typeface="+mn-lt"/>
                <a:cs typeface="+mn-lt"/>
              </a:rPr>
              <a:t>. prof. </a:t>
            </a:r>
            <a:r>
              <a:rPr lang="en-US" sz="1600" err="1">
                <a:latin typeface="Times"/>
                <a:ea typeface="+mn-lt"/>
                <a:cs typeface="+mn-lt"/>
              </a:rPr>
              <a:t>Ignacego</a:t>
            </a:r>
            <a:r>
              <a:rPr lang="en-US" sz="1600" dirty="0">
                <a:latin typeface="Times"/>
                <a:ea typeface="+mn-lt"/>
                <a:cs typeface="+mn-lt"/>
              </a:rPr>
              <a:t> </a:t>
            </a:r>
            <a:r>
              <a:rPr lang="en-US" sz="1600" err="1">
                <a:latin typeface="Times"/>
                <a:ea typeface="+mn-lt"/>
                <a:cs typeface="+mn-lt"/>
              </a:rPr>
              <a:t>Mościckiego</a:t>
            </a:r>
            <a:endParaRPr lang="en-US" sz="1600">
              <a:latin typeface="Times"/>
              <a:ea typeface="+mn-lt"/>
              <a:cs typeface="+mn-lt"/>
            </a:endParaRPr>
          </a:p>
          <a:p>
            <a:pPr marL="0" indent="0">
              <a:buNone/>
            </a:pPr>
            <a:r>
              <a:rPr lang="en-US" sz="1600" dirty="0">
                <a:latin typeface="Times"/>
                <a:ea typeface="+mn-lt"/>
                <a:cs typeface="Calibri" panose="020F0502020204030204"/>
              </a:rPr>
              <a:t>Adres</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szkoły</a:t>
            </a:r>
            <a:r>
              <a:rPr lang="en-US" sz="1600" dirty="0">
                <a:latin typeface="Times"/>
                <a:ea typeface="Calibri" panose="020F0502020204030204"/>
                <a:cs typeface="Calibri" panose="020F0502020204030204"/>
              </a:rPr>
              <a:t>: </a:t>
            </a:r>
            <a:r>
              <a:rPr lang="en-US" sz="1600" err="1">
                <a:ea typeface="+mn-lt"/>
                <a:cs typeface="+mn-lt"/>
              </a:rPr>
              <a:t>ul.Pułtuska</a:t>
            </a:r>
            <a:r>
              <a:rPr lang="en-US" sz="1600" dirty="0">
                <a:ea typeface="+mn-lt"/>
                <a:cs typeface="+mn-lt"/>
              </a:rPr>
              <a:t> 19</a:t>
            </a:r>
            <a:br>
              <a:rPr lang="en-US" sz="1600" dirty="0">
                <a:ea typeface="+mn-lt"/>
                <a:cs typeface="+mn-lt"/>
              </a:rPr>
            </a:br>
            <a:r>
              <a:rPr lang="en-US" sz="1600" dirty="0">
                <a:ea typeface="+mn-lt"/>
                <a:cs typeface="+mn-lt"/>
              </a:rPr>
              <a:t>06-120 </a:t>
            </a:r>
            <a:r>
              <a:rPr lang="en-US" sz="1600" err="1">
                <a:ea typeface="+mn-lt"/>
                <a:cs typeface="+mn-lt"/>
              </a:rPr>
              <a:t>Winnica</a:t>
            </a:r>
            <a:endParaRPr lang="en-US" sz="1600">
              <a:latin typeface="Times"/>
              <a:ea typeface="+mn-lt"/>
              <a:cs typeface="+mn-lt"/>
            </a:endParaRPr>
          </a:p>
          <a:p>
            <a:pPr marL="0" indent="0">
              <a:buNone/>
            </a:pPr>
            <a:r>
              <a:rPr lang="en-US" sz="1600" err="1">
                <a:latin typeface="Times"/>
                <a:ea typeface="+mn-lt"/>
                <a:cs typeface="Calibri" panose="020F0502020204030204"/>
              </a:rPr>
              <a:t>Kontakt</a:t>
            </a:r>
            <a:r>
              <a:rPr lang="en-US" sz="1600" dirty="0">
                <a:latin typeface="Times"/>
                <a:ea typeface="Calibri" panose="020F0502020204030204"/>
                <a:cs typeface="Calibri" panose="020F0502020204030204"/>
              </a:rPr>
              <a:t>: </a:t>
            </a:r>
            <a:r>
              <a:rPr lang="en-US" sz="1600" dirty="0">
                <a:latin typeface="Times"/>
                <a:ea typeface="Calibri" panose="020F0502020204030204"/>
                <a:cs typeface="Calibri" panose="020F0502020204030204"/>
                <a:hlinkClick r:id="rId3">
                  <a:extLst>
                    <a:ext uri="{A12FA001-AC4F-418D-AE19-62706E023703}">
                      <ahyp:hlinkClr xmlns:ahyp="http://schemas.microsoft.com/office/drawing/2018/hyperlinkcolor" xmlns="" val="tx"/>
                    </a:ext>
                  </a:extLst>
                </a:hlinkClick>
              </a:rPr>
              <a:t>sekretariat_psp_w@vp.pl</a:t>
            </a:r>
            <a:endParaRPr lang="en-US" sz="1600" dirty="0">
              <a:latin typeface="Times"/>
              <a:ea typeface="Calibri" panose="020F0502020204030204"/>
              <a:cs typeface="Calibri" panose="020F0502020204030204"/>
            </a:endParaRPr>
          </a:p>
          <a:p>
            <a:pPr marL="0" indent="0">
              <a:buNone/>
            </a:pPr>
            <a:r>
              <a:rPr lang="en-US" sz="1600" err="1">
                <a:latin typeface="Times"/>
                <a:ea typeface="Calibri" panose="020F0502020204030204"/>
                <a:cs typeface="Calibri" panose="020F0502020204030204"/>
              </a:rPr>
              <a:t>Imię</a:t>
            </a:r>
            <a:r>
              <a:rPr lang="en-US" sz="1600" dirty="0">
                <a:latin typeface="Times"/>
                <a:ea typeface="Calibri" panose="020F0502020204030204"/>
                <a:cs typeface="Calibri" panose="020F0502020204030204"/>
              </a:rPr>
              <a:t> I </a:t>
            </a:r>
            <a:r>
              <a:rPr lang="en-US" sz="1600" err="1">
                <a:latin typeface="Times"/>
                <a:ea typeface="Calibri" panose="020F0502020204030204"/>
                <a:cs typeface="Calibri" panose="020F0502020204030204"/>
              </a:rPr>
              <a:t>nazwisko</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nauczyciela</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sprawującego</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nadzór</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merytoryczny</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nad</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uczniem</a:t>
            </a:r>
            <a:r>
              <a:rPr lang="en-US" sz="1600" dirty="0">
                <a:latin typeface="Times"/>
                <a:ea typeface="Calibri" panose="020F0502020204030204"/>
                <a:cs typeface="Calibri" panose="020F0502020204030204"/>
              </a:rPr>
              <a:t> I </a:t>
            </a:r>
            <a:r>
              <a:rPr lang="en-US" sz="1600" err="1">
                <a:latin typeface="Times"/>
                <a:ea typeface="Calibri" panose="020F0502020204030204"/>
                <a:cs typeface="Calibri" panose="020F0502020204030204"/>
              </a:rPr>
              <a:t>jego</a:t>
            </a:r>
            <a:r>
              <a:rPr lang="en-US" sz="1600" dirty="0">
                <a:latin typeface="Times"/>
                <a:ea typeface="Calibri" panose="020F0502020204030204"/>
                <a:cs typeface="Calibri" panose="020F0502020204030204"/>
              </a:rPr>
              <a:t> </a:t>
            </a:r>
            <a:r>
              <a:rPr lang="en-US" sz="1600" err="1">
                <a:latin typeface="Times"/>
                <a:ea typeface="Calibri" panose="020F0502020204030204"/>
                <a:cs typeface="Calibri" panose="020F0502020204030204"/>
              </a:rPr>
              <a:t>pracą</a:t>
            </a:r>
            <a:r>
              <a:rPr lang="en-US" sz="1600" dirty="0">
                <a:latin typeface="Times"/>
                <a:ea typeface="Calibri" panose="020F0502020204030204"/>
                <a:cs typeface="Calibri" panose="020F0502020204030204"/>
              </a:rPr>
              <a:t>: Monika </a:t>
            </a:r>
            <a:r>
              <a:rPr lang="en-US" sz="1600" err="1">
                <a:latin typeface="Times"/>
                <a:ea typeface="Calibri" panose="020F0502020204030204"/>
                <a:cs typeface="Calibri" panose="020F0502020204030204"/>
              </a:rPr>
              <a:t>Gnatowska</a:t>
            </a:r>
            <a:endParaRPr lang="en-US" sz="1600">
              <a:latin typeface="Times"/>
              <a:ea typeface="Calibri" panose="020F0502020204030204"/>
              <a:cs typeface="Calibri" panose="020F0502020204030204"/>
            </a:endParaRPr>
          </a:p>
        </p:txBody>
      </p:sp>
      <p:sp>
        <p:nvSpPr>
          <p:cNvPr id="2" name="Title 1">
            <a:extLst>
              <a:ext uri="{FF2B5EF4-FFF2-40B4-BE49-F238E27FC236}">
                <a16:creationId xmlns:a16="http://schemas.microsoft.com/office/drawing/2014/main" id="{C224A186-7EFD-623F-7626-F8E72074457B}"/>
              </a:ext>
            </a:extLst>
          </p:cNvPr>
          <p:cNvSpPr>
            <a:spLocks noGrp="1"/>
          </p:cNvSpPr>
          <p:nvPr>
            <p:ph type="title"/>
          </p:nvPr>
        </p:nvSpPr>
        <p:spPr>
          <a:xfrm>
            <a:off x="-528" y="-3702844"/>
            <a:ext cx="10515600" cy="1325563"/>
          </a:xfrm>
        </p:spPr>
        <p:txBody>
          <a:bodyPr/>
          <a:lstStyle/>
          <a:p>
            <a:endParaRPr lang="en-US"/>
          </a:p>
        </p:txBody>
      </p:sp>
      <p:sp>
        <p:nvSpPr>
          <p:cNvPr id="4" name="TextBox 3">
            <a:extLst>
              <a:ext uri="{FF2B5EF4-FFF2-40B4-BE49-F238E27FC236}">
                <a16:creationId xmlns:a16="http://schemas.microsoft.com/office/drawing/2014/main" id="{CD993DFC-8E63-FF21-A381-E9D6AEF4A243}"/>
              </a:ext>
            </a:extLst>
          </p:cNvPr>
          <p:cNvSpPr txBox="1"/>
          <p:nvPr/>
        </p:nvSpPr>
        <p:spPr>
          <a:xfrm>
            <a:off x="-2937933" y="3517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5" name="TextBox 4">
            <a:extLst>
              <a:ext uri="{FF2B5EF4-FFF2-40B4-BE49-F238E27FC236}">
                <a16:creationId xmlns:a16="http://schemas.microsoft.com/office/drawing/2014/main" id="{BBFD8E2B-6524-D9A9-16FE-F1ABC28E462F}"/>
              </a:ext>
            </a:extLst>
          </p:cNvPr>
          <p:cNvSpPr txBox="1"/>
          <p:nvPr/>
        </p:nvSpPr>
        <p:spPr>
          <a:xfrm>
            <a:off x="6745817" y="1337734"/>
            <a:ext cx="27432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latin typeface="Times"/>
                <a:cs typeface="Arial"/>
              </a:rPr>
              <a:t>Wykorzystane</a:t>
            </a:r>
            <a:r>
              <a:rPr lang="en-US">
                <a:latin typeface="Times"/>
                <a:cs typeface="Arial"/>
              </a:rPr>
              <a:t> źródła:</a:t>
            </a:r>
            <a:endParaRPr lang="en-US" dirty="0">
              <a:latin typeface="Times"/>
              <a:cs typeface="Arial"/>
            </a:endParaRPr>
          </a:p>
          <a:p>
            <a:pPr marL="285750" indent="-285750">
              <a:buFont typeface="Wingdings"/>
              <a:buChar char="v"/>
            </a:pPr>
            <a:r>
              <a:rPr lang="en-US" dirty="0">
                <a:latin typeface="Times"/>
                <a:ea typeface="+mn-lt"/>
                <a:cs typeface="+mn-lt"/>
                <a:hlinkClick r:id="rId4"/>
              </a:rPr>
              <a:t>Wikipedia</a:t>
            </a:r>
            <a:endParaRPr lang="en-US">
              <a:latin typeface="Times"/>
              <a:ea typeface="+mn-lt"/>
              <a:cs typeface="+mn-lt"/>
            </a:endParaRPr>
          </a:p>
          <a:p>
            <a:pPr marL="285750" indent="-285750">
              <a:buFont typeface="Wingdings"/>
              <a:buChar char="v"/>
            </a:pPr>
            <a:r>
              <a:rPr lang="en-US" dirty="0">
                <a:latin typeface="Times"/>
                <a:ea typeface="+mn-lt"/>
                <a:cs typeface="+mn-lt"/>
                <a:hlinkClick r:id="rId5"/>
              </a:rPr>
              <a:t>Muzeum Pałacu Króla Jana III w Wilanowie (wilanow-palac.pl)</a:t>
            </a:r>
            <a:endParaRPr lang="en-US">
              <a:latin typeface="Times"/>
              <a:ea typeface="+mn-lt"/>
              <a:cs typeface="+mn-lt"/>
            </a:endParaRPr>
          </a:p>
          <a:p>
            <a:pPr marL="285750" indent="-285750">
              <a:buFont typeface="Wingdings"/>
              <a:buChar char="v"/>
            </a:pPr>
            <a:r>
              <a:rPr lang="en-US" dirty="0">
                <a:latin typeface="Times"/>
                <a:ea typeface="+mn-lt"/>
                <a:cs typeface="+mn-lt"/>
                <a:hlinkClick r:id="rId6"/>
              </a:rPr>
              <a:t>Zamek Wiśnicz (zamekwisnicz.pl)</a:t>
            </a:r>
            <a:endParaRPr lang="en-US">
              <a:latin typeface="Times"/>
              <a:ea typeface="+mn-lt"/>
              <a:cs typeface="+mn-lt"/>
            </a:endParaRPr>
          </a:p>
          <a:p>
            <a:pPr marL="285750" indent="-285750">
              <a:buFont typeface="Wingdings"/>
              <a:buChar char="v"/>
            </a:pPr>
            <a:r>
              <a:rPr lang="en-US" dirty="0" err="1">
                <a:latin typeface="Times"/>
                <a:cs typeface="Calibri"/>
              </a:rPr>
              <a:t>Książka</a:t>
            </a:r>
            <a:r>
              <a:rPr lang="en-US" dirty="0">
                <a:latin typeface="Times"/>
                <a:cs typeface="Calibri"/>
              </a:rPr>
              <a:t> ,,</a:t>
            </a:r>
            <a:r>
              <a:rPr lang="en-US" dirty="0" err="1">
                <a:latin typeface="Times"/>
                <a:cs typeface="Calibri"/>
              </a:rPr>
              <a:t>Przewodnik</a:t>
            </a:r>
            <a:r>
              <a:rPr lang="en-US" dirty="0">
                <a:latin typeface="Times"/>
                <a:cs typeface="Calibri"/>
              </a:rPr>
              <a:t> Warszawa. </a:t>
            </a:r>
            <a:r>
              <a:rPr lang="en-US" dirty="0" err="1">
                <a:latin typeface="Times"/>
                <a:cs typeface="Calibri"/>
              </a:rPr>
              <a:t>Przewodnik</a:t>
            </a:r>
            <a:r>
              <a:rPr lang="en-US" dirty="0">
                <a:latin typeface="Times"/>
                <a:cs typeface="Calibri"/>
              </a:rPr>
              <a:t> po </a:t>
            </a:r>
            <a:r>
              <a:rPr lang="en-US" dirty="0" err="1">
                <a:latin typeface="Times"/>
                <a:cs typeface="Calibri"/>
              </a:rPr>
              <a:t>symbolach</a:t>
            </a:r>
            <a:r>
              <a:rPr lang="en-US" dirty="0">
                <a:latin typeface="Times"/>
                <a:cs typeface="Calibri"/>
              </a:rPr>
              <a:t>, </a:t>
            </a:r>
            <a:r>
              <a:rPr lang="en-US" dirty="0" err="1">
                <a:latin typeface="Times"/>
                <a:cs typeface="Calibri"/>
              </a:rPr>
              <a:t>zabytkach</a:t>
            </a:r>
            <a:r>
              <a:rPr lang="en-US" dirty="0">
                <a:latin typeface="Times"/>
                <a:cs typeface="Calibri"/>
              </a:rPr>
              <a:t> I </a:t>
            </a:r>
            <a:r>
              <a:rPr lang="en-US" dirty="0" err="1">
                <a:latin typeface="Times"/>
                <a:cs typeface="Calibri"/>
              </a:rPr>
              <a:t>atrakcjach</a:t>
            </a:r>
            <a:r>
              <a:rPr lang="en-US" dirty="0">
                <a:latin typeface="Times"/>
                <a:cs typeface="Calibri"/>
              </a:rPr>
              <a:t>.'' Dylewski Adam</a:t>
            </a:r>
          </a:p>
          <a:p>
            <a:pPr marL="285750" indent="-285750">
              <a:buFont typeface="Wingdings"/>
              <a:buChar char="v"/>
            </a:pPr>
            <a:endParaRPr lang="en-US" dirty="0">
              <a:latin typeface="Calibri"/>
              <a:cs typeface="Calibri"/>
            </a:endParaRPr>
          </a:p>
        </p:txBody>
      </p:sp>
    </p:spTree>
    <p:extLst>
      <p:ext uri="{BB962C8B-B14F-4D97-AF65-F5344CB8AC3E}">
        <p14:creationId xmlns:p14="http://schemas.microsoft.com/office/powerpoint/2010/main" val="2629264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drzewo, zewnętrzne, niebo, budynek administracji publicznej&#10;&#10;Opis wygenerowany automatycznie">
            <a:extLst>
              <a:ext uri="{FF2B5EF4-FFF2-40B4-BE49-F238E27FC236}">
                <a16:creationId xmlns:a16="http://schemas.microsoft.com/office/drawing/2014/main" id="{9BB4FDE0-F0A5-74AC-F380-0BE5E43ACAFB}"/>
              </a:ext>
            </a:extLst>
          </p:cNvPr>
          <p:cNvPicPr>
            <a:picLocks noChangeAspect="1"/>
          </p:cNvPicPr>
          <p:nvPr/>
        </p:nvPicPr>
        <p:blipFill rotWithShape="1">
          <a:blip r:embed="rId2"/>
          <a:srcRect l="11031" r="4370"/>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7">
            <a:extLst>
              <a:ext uri="{FF2B5EF4-FFF2-40B4-BE49-F238E27FC236}">
                <a16:creationId xmlns:a16="http://schemas.microsoft.com/office/drawing/2014/main" id="{0000407E-2E9F-40FA-D35F-F634D15EBE77}"/>
              </a:ext>
            </a:extLst>
          </p:cNvPr>
          <p:cNvSpPr>
            <a:spLocks noGrp="1"/>
          </p:cNvSpPr>
          <p:nvPr>
            <p:ph idx="1"/>
          </p:nvPr>
        </p:nvSpPr>
        <p:spPr>
          <a:xfrm>
            <a:off x="7933777" y="3112133"/>
            <a:ext cx="4256105" cy="3742762"/>
          </a:xfrm>
        </p:spPr>
        <p:txBody>
          <a:bodyPr vert="horz" lIns="91440" tIns="45720" rIns="91440" bIns="45720" rtlCol="0" anchor="t">
            <a:normAutofit/>
          </a:bodyPr>
          <a:lstStyle/>
          <a:p>
            <a:pPr marL="457200" lvl="1" indent="0" algn="ctr">
              <a:buNone/>
            </a:pPr>
            <a:r>
              <a:rPr lang="pl-PL" dirty="0">
                <a:latin typeface="Times"/>
                <a:cs typeface="Times"/>
              </a:rPr>
              <a:t>Pałac Myśliwski Książąt Radziwiłłów w Antoninie </a:t>
            </a:r>
            <a:endParaRPr lang="en-US" dirty="0">
              <a:cs typeface="Calibri" panose="020F0502020204030204"/>
            </a:endParaRPr>
          </a:p>
        </p:txBody>
      </p:sp>
      <p:sp>
        <p:nvSpPr>
          <p:cNvPr id="2" name="Tytuł 1">
            <a:extLst>
              <a:ext uri="{FF2B5EF4-FFF2-40B4-BE49-F238E27FC236}">
                <a16:creationId xmlns:a16="http://schemas.microsoft.com/office/drawing/2014/main" id="{ECCA2D4D-C631-2081-AC90-DB02119DDF15}"/>
              </a:ext>
            </a:extLst>
          </p:cNvPr>
          <p:cNvSpPr>
            <a:spLocks noGrp="1"/>
          </p:cNvSpPr>
          <p:nvPr>
            <p:ph type="title"/>
          </p:nvPr>
        </p:nvSpPr>
        <p:spPr>
          <a:xfrm>
            <a:off x="287750" y="-1386649"/>
            <a:ext cx="3438144" cy="1124712"/>
          </a:xfrm>
        </p:spPr>
        <p:txBody>
          <a:bodyPr anchor="b">
            <a:normAutofit/>
          </a:bodyPr>
          <a:lstStyle/>
          <a:p>
            <a:endParaRPr lang="pl-PL" sz="2800"/>
          </a:p>
        </p:txBody>
      </p:sp>
    </p:spTree>
    <p:extLst>
      <p:ext uri="{BB962C8B-B14F-4D97-AF65-F5344CB8AC3E}">
        <p14:creationId xmlns:p14="http://schemas.microsoft.com/office/powerpoint/2010/main" val="3216837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C96C4E68-1ECA-4F69-F901-A07B5EA844B8}"/>
              </a:ext>
            </a:extLst>
          </p:cNvPr>
          <p:cNvSpPr>
            <a:spLocks noGrp="1"/>
          </p:cNvSpPr>
          <p:nvPr>
            <p:ph idx="1"/>
          </p:nvPr>
        </p:nvSpPr>
        <p:spPr>
          <a:xfrm>
            <a:off x="331657" y="763407"/>
            <a:ext cx="5214767" cy="4351338"/>
          </a:xfrm>
        </p:spPr>
        <p:txBody>
          <a:bodyPr vert="horz" lIns="91440" tIns="45720" rIns="91440" bIns="45720" rtlCol="0" anchor="t">
            <a:noAutofit/>
          </a:bodyPr>
          <a:lstStyle/>
          <a:p>
            <a:pPr marL="0" indent="0">
              <a:buNone/>
            </a:pPr>
            <a:r>
              <a:rPr lang="en-US" sz="2000" dirty="0" err="1">
                <a:latin typeface="Times"/>
                <a:cs typeface="Times"/>
              </a:rPr>
              <a:t>Pałac</a:t>
            </a:r>
            <a:r>
              <a:rPr lang="en-US" sz="2000" dirty="0">
                <a:latin typeface="Times"/>
                <a:cs typeface="Times"/>
              </a:rPr>
              <a:t> </a:t>
            </a:r>
            <a:r>
              <a:rPr lang="en-US" sz="2000" dirty="0" err="1">
                <a:latin typeface="Times"/>
                <a:cs typeface="Times"/>
              </a:rPr>
              <a:t>myśliwski</a:t>
            </a:r>
            <a:r>
              <a:rPr lang="en-US" sz="2000" dirty="0">
                <a:latin typeface="Times"/>
                <a:cs typeface="Times"/>
              </a:rPr>
              <a:t> </a:t>
            </a:r>
            <a:r>
              <a:rPr lang="en-US" sz="2000" dirty="0" err="1">
                <a:latin typeface="Times"/>
                <a:cs typeface="Times"/>
              </a:rPr>
              <a:t>zbudowany</a:t>
            </a:r>
            <a:r>
              <a:rPr lang="en-US" sz="2000" dirty="0">
                <a:latin typeface="Times"/>
                <a:cs typeface="Times"/>
              </a:rPr>
              <a:t> w </a:t>
            </a:r>
            <a:r>
              <a:rPr lang="en-US" sz="2000" dirty="0" err="1">
                <a:latin typeface="Times"/>
                <a:cs typeface="Times"/>
              </a:rPr>
              <a:t>latach</a:t>
            </a:r>
            <a:r>
              <a:rPr lang="en-US" sz="2000" dirty="0">
                <a:latin typeface="Times"/>
                <a:cs typeface="Times"/>
              </a:rPr>
              <a:t> 1822–1824 </a:t>
            </a:r>
            <a:r>
              <a:rPr lang="en-US" sz="2000" dirty="0" err="1">
                <a:latin typeface="Times"/>
                <a:cs typeface="Times"/>
              </a:rPr>
              <a:t>przez</a:t>
            </a:r>
            <a:r>
              <a:rPr lang="en-US" sz="2000" dirty="0">
                <a:latin typeface="Times"/>
                <a:cs typeface="Times"/>
              </a:rPr>
              <a:t> Karla Friendricha </a:t>
            </a:r>
            <a:r>
              <a:rPr lang="en-US" sz="2000" dirty="0" err="1">
                <a:latin typeface="Times"/>
                <a:cs typeface="Times"/>
              </a:rPr>
              <a:t>Schinkla</a:t>
            </a:r>
            <a:r>
              <a:rPr lang="en-US" sz="2000" dirty="0">
                <a:latin typeface="Times"/>
                <a:cs typeface="Times"/>
              </a:rPr>
              <a:t> </a:t>
            </a:r>
            <a:r>
              <a:rPr lang="en-US" sz="2000" dirty="0" err="1">
                <a:latin typeface="Times"/>
                <a:cs typeface="Times"/>
              </a:rPr>
              <a:t>dla</a:t>
            </a:r>
            <a:r>
              <a:rPr lang="en-US" sz="2000" dirty="0">
                <a:latin typeface="Times"/>
                <a:cs typeface="Times"/>
              </a:rPr>
              <a:t> </a:t>
            </a:r>
            <a:r>
              <a:rPr lang="en-US" sz="2000" dirty="0" err="1">
                <a:latin typeface="Times"/>
                <a:cs typeface="Times"/>
              </a:rPr>
              <a:t>księcia</a:t>
            </a:r>
            <a:r>
              <a:rPr lang="en-US" sz="2000" dirty="0">
                <a:latin typeface="Times"/>
                <a:cs typeface="Times"/>
              </a:rPr>
              <a:t> </a:t>
            </a:r>
            <a:r>
              <a:rPr lang="en-US" sz="2000" dirty="0" err="1">
                <a:latin typeface="Times"/>
                <a:cs typeface="Times"/>
              </a:rPr>
              <a:t>Antoniego</a:t>
            </a:r>
            <a:r>
              <a:rPr lang="en-US" sz="2000" dirty="0">
                <a:latin typeface="Times"/>
                <a:cs typeface="Times"/>
              </a:rPr>
              <a:t> </a:t>
            </a:r>
            <a:r>
              <a:rPr lang="en-US" sz="2000" dirty="0" err="1">
                <a:latin typeface="Times"/>
                <a:cs typeface="Times"/>
              </a:rPr>
              <a:t>Radziwiłła</a:t>
            </a:r>
            <a:r>
              <a:rPr lang="en-US" sz="2000" dirty="0">
                <a:latin typeface="Times"/>
                <a:cs typeface="Times"/>
              </a:rPr>
              <a:t>. </a:t>
            </a:r>
            <a:r>
              <a:rPr lang="en-US" sz="2000" dirty="0" err="1">
                <a:latin typeface="Times"/>
                <a:cs typeface="Times"/>
              </a:rPr>
              <a:t>Pałac</a:t>
            </a:r>
            <a:r>
              <a:rPr lang="en-US" sz="2000" dirty="0">
                <a:latin typeface="Times"/>
                <a:cs typeface="Times"/>
              </a:rPr>
              <a:t> jest </a:t>
            </a:r>
            <a:r>
              <a:rPr lang="en-US" sz="2000" dirty="0" err="1">
                <a:latin typeface="Times"/>
                <a:cs typeface="Times"/>
              </a:rPr>
              <a:t>drewniany</a:t>
            </a:r>
            <a:r>
              <a:rPr lang="en-US" sz="2000" dirty="0">
                <a:latin typeface="Times"/>
                <a:cs typeface="Times"/>
              </a:rPr>
              <a:t>, </a:t>
            </a:r>
            <a:r>
              <a:rPr lang="en-US" sz="2000" dirty="0" err="1">
                <a:latin typeface="Times"/>
                <a:cs typeface="Times"/>
              </a:rPr>
              <a:t>oszalowany</a:t>
            </a:r>
            <a:r>
              <a:rPr lang="en-US" sz="2000" dirty="0">
                <a:latin typeface="Times"/>
                <a:cs typeface="Times"/>
              </a:rPr>
              <a:t>, </a:t>
            </a:r>
            <a:r>
              <a:rPr lang="en-US" sz="2000" dirty="0" err="1">
                <a:latin typeface="Times"/>
                <a:cs typeface="Times"/>
              </a:rPr>
              <a:t>na</a:t>
            </a:r>
            <a:r>
              <a:rPr lang="en-US" sz="2000" dirty="0">
                <a:latin typeface="Times"/>
                <a:cs typeface="Times"/>
              </a:rPr>
              <a:t> </a:t>
            </a:r>
            <a:r>
              <a:rPr lang="en-US" sz="2000" dirty="0" err="1">
                <a:latin typeface="Times"/>
                <a:cs typeface="Times"/>
              </a:rPr>
              <a:t>podmurówce</a:t>
            </a:r>
            <a:r>
              <a:rPr lang="en-US" sz="2000" dirty="0">
                <a:latin typeface="Times"/>
                <a:cs typeface="Times"/>
              </a:rPr>
              <a:t>, </a:t>
            </a:r>
            <a:r>
              <a:rPr lang="en-US" sz="2000" dirty="0" err="1">
                <a:latin typeface="Times"/>
                <a:cs typeface="Times"/>
              </a:rPr>
              <a:t>zbudowany</a:t>
            </a:r>
            <a:r>
              <a:rPr lang="en-US" sz="2000" dirty="0">
                <a:latin typeface="Times"/>
                <a:cs typeface="Times"/>
              </a:rPr>
              <a:t> </a:t>
            </a:r>
            <a:r>
              <a:rPr lang="en-US" sz="2000" dirty="0" err="1">
                <a:latin typeface="Times"/>
                <a:cs typeface="Times"/>
              </a:rPr>
              <a:t>na</a:t>
            </a:r>
            <a:r>
              <a:rPr lang="en-US" sz="2000" dirty="0">
                <a:latin typeface="Times"/>
                <a:cs typeface="Times"/>
              </a:rPr>
              <a:t> </a:t>
            </a:r>
            <a:r>
              <a:rPr lang="en-US" sz="2000" dirty="0" err="1">
                <a:latin typeface="Times"/>
                <a:cs typeface="Times"/>
              </a:rPr>
              <a:t>planie</a:t>
            </a:r>
            <a:r>
              <a:rPr lang="en-US" sz="2000" dirty="0">
                <a:latin typeface="Times"/>
                <a:cs typeface="Times"/>
              </a:rPr>
              <a:t> </a:t>
            </a:r>
            <a:r>
              <a:rPr lang="en-US" sz="2000" dirty="0" err="1">
                <a:latin typeface="Times"/>
                <a:cs typeface="Times"/>
              </a:rPr>
              <a:t>krzyża</a:t>
            </a:r>
            <a:r>
              <a:rPr lang="en-US" sz="2000" dirty="0">
                <a:latin typeface="Times"/>
                <a:cs typeface="Times"/>
              </a:rPr>
              <a:t> </a:t>
            </a:r>
            <a:r>
              <a:rPr lang="en-US" sz="2000" dirty="0" err="1">
                <a:latin typeface="Times"/>
                <a:cs typeface="Times"/>
              </a:rPr>
              <a:t>greckiego</a:t>
            </a:r>
            <a:r>
              <a:rPr lang="en-US" sz="2000" dirty="0">
                <a:latin typeface="Times"/>
                <a:cs typeface="Times"/>
              </a:rPr>
              <a:t> – </a:t>
            </a:r>
            <a:r>
              <a:rPr lang="en-US" sz="2000" dirty="0" err="1">
                <a:latin typeface="Times"/>
                <a:cs typeface="Times"/>
              </a:rPr>
              <a:t>korpus</a:t>
            </a:r>
            <a:r>
              <a:rPr lang="en-US" sz="2000" dirty="0">
                <a:latin typeface="Times"/>
                <a:cs typeface="Times"/>
              </a:rPr>
              <a:t> </a:t>
            </a:r>
            <a:r>
              <a:rPr lang="en-US" sz="2000" dirty="0" err="1">
                <a:latin typeface="Times"/>
                <a:cs typeface="Times"/>
              </a:rPr>
              <a:t>główny</a:t>
            </a:r>
            <a:r>
              <a:rPr lang="en-US" sz="2000" dirty="0">
                <a:latin typeface="Times"/>
                <a:cs typeface="Times"/>
              </a:rPr>
              <a:t> o </a:t>
            </a:r>
            <a:r>
              <a:rPr lang="en-US" sz="2000" dirty="0" err="1">
                <a:latin typeface="Times"/>
                <a:cs typeface="Times"/>
              </a:rPr>
              <a:t>kształcie</a:t>
            </a:r>
            <a:r>
              <a:rPr lang="en-US" sz="2000" dirty="0">
                <a:latin typeface="Times"/>
                <a:cs typeface="Times"/>
              </a:rPr>
              <a:t> </a:t>
            </a:r>
            <a:r>
              <a:rPr lang="en-US" sz="2000" dirty="0" err="1">
                <a:latin typeface="Times"/>
                <a:cs typeface="Times"/>
              </a:rPr>
              <a:t>oktagonalnym</a:t>
            </a:r>
            <a:r>
              <a:rPr lang="en-US" sz="2000" dirty="0">
                <a:latin typeface="Times"/>
                <a:cs typeface="Times"/>
              </a:rPr>
              <a:t>, do </a:t>
            </a:r>
            <a:r>
              <a:rPr lang="en-US" sz="2000" dirty="0" err="1">
                <a:latin typeface="Times"/>
                <a:cs typeface="Times"/>
              </a:rPr>
              <a:t>którego</a:t>
            </a:r>
            <a:r>
              <a:rPr lang="en-US" sz="2000" dirty="0">
                <a:latin typeface="Times"/>
                <a:cs typeface="Times"/>
              </a:rPr>
              <a:t> </a:t>
            </a:r>
            <a:r>
              <a:rPr lang="en-US" sz="2000" dirty="0" err="1">
                <a:latin typeface="Times"/>
                <a:cs typeface="Times"/>
              </a:rPr>
              <a:t>dobudowano</a:t>
            </a:r>
            <a:r>
              <a:rPr lang="en-US" sz="2000" dirty="0">
                <a:latin typeface="Times"/>
                <a:cs typeface="Times"/>
              </a:rPr>
              <a:t> </a:t>
            </a:r>
            <a:r>
              <a:rPr lang="en-US" sz="2000" dirty="0" err="1">
                <a:latin typeface="Times"/>
                <a:cs typeface="Times"/>
              </a:rPr>
              <a:t>cztery</a:t>
            </a:r>
            <a:r>
              <a:rPr lang="en-US" sz="2000" dirty="0">
                <a:latin typeface="Times"/>
                <a:cs typeface="Times"/>
              </a:rPr>
              <a:t> </a:t>
            </a:r>
            <a:r>
              <a:rPr lang="en-US" sz="2000" dirty="0" err="1">
                <a:latin typeface="Times"/>
                <a:cs typeface="Times"/>
              </a:rPr>
              <a:t>niższe</a:t>
            </a:r>
            <a:r>
              <a:rPr lang="en-US" sz="2000" dirty="0">
                <a:latin typeface="Times"/>
                <a:cs typeface="Times"/>
              </a:rPr>
              <a:t> </a:t>
            </a:r>
            <a:r>
              <a:rPr lang="en-US" sz="2000" dirty="0" err="1">
                <a:latin typeface="Times"/>
                <a:cs typeface="Times"/>
              </a:rPr>
              <a:t>skrzydła</a:t>
            </a:r>
            <a:r>
              <a:rPr lang="en-US" sz="2000" dirty="0">
                <a:latin typeface="Times"/>
                <a:cs typeface="Times"/>
              </a:rPr>
              <a:t>. </a:t>
            </a:r>
            <a:r>
              <a:rPr lang="en-US" sz="2000" dirty="0" err="1">
                <a:latin typeface="Times"/>
                <a:cs typeface="Times"/>
              </a:rPr>
              <a:t>Elewacja</a:t>
            </a:r>
            <a:r>
              <a:rPr lang="en-US" sz="2000" dirty="0">
                <a:latin typeface="Times"/>
                <a:cs typeface="Times"/>
              </a:rPr>
              <a:t> </a:t>
            </a:r>
            <a:r>
              <a:rPr lang="en-US" sz="2000" dirty="0" err="1">
                <a:latin typeface="Times"/>
                <a:cs typeface="Times"/>
              </a:rPr>
              <a:t>pomalowana</a:t>
            </a:r>
            <a:r>
              <a:rPr lang="en-US" sz="2000" dirty="0">
                <a:latin typeface="Times"/>
                <a:cs typeface="Times"/>
              </a:rPr>
              <a:t> jest </a:t>
            </a:r>
            <a:r>
              <a:rPr lang="en-US" sz="2000" dirty="0" err="1">
                <a:latin typeface="Times"/>
                <a:cs typeface="Times"/>
              </a:rPr>
              <a:t>na</a:t>
            </a:r>
            <a:r>
              <a:rPr lang="en-US" sz="2000" dirty="0">
                <a:latin typeface="Times"/>
                <a:cs typeface="Times"/>
              </a:rPr>
              <a:t> </a:t>
            </a:r>
            <a:r>
              <a:rPr lang="en-US" sz="2000" dirty="0" err="1">
                <a:latin typeface="Times"/>
                <a:cs typeface="Times"/>
              </a:rPr>
              <a:t>kolor</a:t>
            </a:r>
            <a:r>
              <a:rPr lang="en-US" sz="2000" dirty="0">
                <a:latin typeface="Times"/>
                <a:cs typeface="Times"/>
              </a:rPr>
              <a:t> </a:t>
            </a:r>
            <a:r>
              <a:rPr lang="en-US" sz="2000" dirty="0" err="1">
                <a:latin typeface="Times"/>
                <a:cs typeface="Times"/>
              </a:rPr>
              <a:t>tzw</a:t>
            </a:r>
            <a:r>
              <a:rPr lang="en-US" sz="2000" dirty="0">
                <a:latin typeface="Times"/>
                <a:cs typeface="Times"/>
              </a:rPr>
              <a:t>. </a:t>
            </a:r>
            <a:r>
              <a:rPr lang="en-US" sz="2000" dirty="0" err="1">
                <a:latin typeface="Times"/>
                <a:cs typeface="Times"/>
              </a:rPr>
              <a:t>żółci</a:t>
            </a:r>
            <a:r>
              <a:rPr lang="en-US" sz="2000" dirty="0">
                <a:latin typeface="Times"/>
                <a:cs typeface="Times"/>
              </a:rPr>
              <a:t> </a:t>
            </a:r>
            <a:r>
              <a:rPr lang="en-US" sz="2000" dirty="0" err="1">
                <a:latin typeface="Times"/>
                <a:cs typeface="Times"/>
              </a:rPr>
              <a:t>cesarskiej</a:t>
            </a:r>
            <a:r>
              <a:rPr lang="en-US" sz="2000" dirty="0">
                <a:latin typeface="Times"/>
                <a:cs typeface="Times"/>
              </a:rPr>
              <a:t>. </a:t>
            </a:r>
            <a:r>
              <a:rPr lang="en-US" sz="2000" dirty="0" err="1">
                <a:latin typeface="Times"/>
                <a:cs typeface="Times"/>
              </a:rPr>
              <a:t>Całe</a:t>
            </a:r>
            <a:r>
              <a:rPr lang="en-US" sz="2000" dirty="0">
                <a:latin typeface="Times"/>
                <a:cs typeface="Times"/>
              </a:rPr>
              <a:t> </a:t>
            </a:r>
            <a:r>
              <a:rPr lang="en-US" sz="2000" dirty="0" err="1">
                <a:latin typeface="Times"/>
                <a:cs typeface="Times"/>
              </a:rPr>
              <a:t>wnętrze</a:t>
            </a:r>
            <a:r>
              <a:rPr lang="en-US" sz="2000" dirty="0">
                <a:latin typeface="Times"/>
                <a:cs typeface="Times"/>
              </a:rPr>
              <a:t> </a:t>
            </a:r>
            <a:r>
              <a:rPr lang="en-US" sz="2000" dirty="0" err="1">
                <a:latin typeface="Times"/>
                <a:cs typeface="Times"/>
              </a:rPr>
              <a:t>korpusu</a:t>
            </a:r>
            <a:r>
              <a:rPr lang="en-US" sz="2000" dirty="0">
                <a:latin typeface="Times"/>
                <a:cs typeface="Times"/>
              </a:rPr>
              <a:t> </a:t>
            </a:r>
            <a:r>
              <a:rPr lang="en-US" sz="2000" dirty="0" err="1">
                <a:latin typeface="Times"/>
                <a:cs typeface="Times"/>
              </a:rPr>
              <a:t>głównego</a:t>
            </a:r>
            <a:r>
              <a:rPr lang="en-US" sz="2000" dirty="0">
                <a:latin typeface="Times"/>
                <a:cs typeface="Times"/>
              </a:rPr>
              <a:t> </a:t>
            </a:r>
            <a:r>
              <a:rPr lang="en-US" sz="2000" dirty="0" err="1">
                <a:latin typeface="Times"/>
                <a:cs typeface="Times"/>
              </a:rPr>
              <a:t>zajmuje</a:t>
            </a:r>
            <a:r>
              <a:rPr lang="en-US" sz="2000" dirty="0">
                <a:latin typeface="Times"/>
                <a:cs typeface="Times"/>
              </a:rPr>
              <a:t> </a:t>
            </a:r>
            <a:r>
              <a:rPr lang="en-US" sz="2000" dirty="0" err="1">
                <a:latin typeface="Times"/>
                <a:cs typeface="Times"/>
              </a:rPr>
              <a:t>wielka</a:t>
            </a:r>
            <a:r>
              <a:rPr lang="en-US" sz="2000" dirty="0">
                <a:latin typeface="Times"/>
                <a:cs typeface="Times"/>
              </a:rPr>
              <a:t>, </a:t>
            </a:r>
            <a:r>
              <a:rPr lang="en-US" sz="2000" dirty="0" err="1">
                <a:latin typeface="Times"/>
                <a:cs typeface="Times"/>
              </a:rPr>
              <a:t>trójkondygnacyjna</a:t>
            </a:r>
            <a:r>
              <a:rPr lang="en-US" sz="2000" dirty="0">
                <a:latin typeface="Times"/>
                <a:cs typeface="Times"/>
              </a:rPr>
              <a:t> </a:t>
            </a:r>
            <a:r>
              <a:rPr lang="en-US" sz="2000" dirty="0" err="1">
                <a:latin typeface="Times"/>
                <a:cs typeface="Times"/>
              </a:rPr>
              <a:t>sala</a:t>
            </a:r>
            <a:r>
              <a:rPr lang="en-US" sz="2000" dirty="0">
                <a:latin typeface="Times"/>
                <a:cs typeface="Times"/>
              </a:rPr>
              <a:t> o </a:t>
            </a:r>
            <a:r>
              <a:rPr lang="en-US" sz="2000" dirty="0" err="1">
                <a:latin typeface="Times"/>
                <a:cs typeface="Times"/>
              </a:rPr>
              <a:t>ozdobnym</a:t>
            </a:r>
            <a:r>
              <a:rPr lang="en-US" sz="2000" dirty="0">
                <a:latin typeface="Times"/>
                <a:cs typeface="Times"/>
              </a:rPr>
              <a:t> </a:t>
            </a:r>
            <a:r>
              <a:rPr lang="en-US" sz="2000" dirty="0" err="1">
                <a:latin typeface="Times"/>
                <a:cs typeface="Times"/>
              </a:rPr>
              <a:t>stropie</a:t>
            </a:r>
            <a:r>
              <a:rPr lang="en-US" sz="2000" dirty="0">
                <a:latin typeface="Times"/>
                <a:cs typeface="Times"/>
              </a:rPr>
              <a:t>, </a:t>
            </a:r>
            <a:r>
              <a:rPr lang="en-US" sz="2000" dirty="0" err="1">
                <a:latin typeface="Times"/>
                <a:cs typeface="Times"/>
              </a:rPr>
              <a:t>wsparta</a:t>
            </a:r>
            <a:r>
              <a:rPr lang="en-US" sz="2000" dirty="0">
                <a:latin typeface="Times"/>
                <a:cs typeface="Times"/>
              </a:rPr>
              <a:t> </a:t>
            </a:r>
            <a:r>
              <a:rPr lang="en-US" sz="2000" dirty="0" err="1">
                <a:latin typeface="Times"/>
                <a:cs typeface="Times"/>
              </a:rPr>
              <a:t>na</a:t>
            </a:r>
            <a:r>
              <a:rPr lang="en-US" sz="2000" dirty="0">
                <a:latin typeface="Times"/>
                <a:cs typeface="Times"/>
              </a:rPr>
              <a:t> </a:t>
            </a:r>
            <a:r>
              <a:rPr lang="en-US" sz="2000" dirty="0" err="1">
                <a:latin typeface="Times"/>
                <a:cs typeface="Times"/>
              </a:rPr>
              <a:t>filarze</a:t>
            </a:r>
            <a:r>
              <a:rPr lang="en-US" sz="2000" dirty="0">
                <a:latin typeface="Times"/>
                <a:cs typeface="Times"/>
              </a:rPr>
              <a:t> </a:t>
            </a:r>
            <a:r>
              <a:rPr lang="en-US" sz="2000" dirty="0" err="1">
                <a:latin typeface="Times"/>
                <a:cs typeface="Times"/>
              </a:rPr>
              <a:t>mieszczącym</a:t>
            </a:r>
            <a:r>
              <a:rPr lang="en-US" sz="2000" dirty="0">
                <a:latin typeface="Times"/>
                <a:cs typeface="Times"/>
              </a:rPr>
              <a:t> </a:t>
            </a:r>
            <a:r>
              <a:rPr lang="en-US" sz="2000" dirty="0" err="1">
                <a:latin typeface="Times"/>
                <a:cs typeface="Times"/>
              </a:rPr>
              <a:t>przewody</a:t>
            </a:r>
            <a:r>
              <a:rPr lang="en-US" sz="2000" dirty="0">
                <a:latin typeface="Times"/>
                <a:cs typeface="Times"/>
              </a:rPr>
              <a:t> </a:t>
            </a:r>
            <a:r>
              <a:rPr lang="en-US" sz="2000" dirty="0" err="1">
                <a:latin typeface="Times"/>
                <a:cs typeface="Times"/>
              </a:rPr>
              <a:t>kominowe</a:t>
            </a:r>
            <a:r>
              <a:rPr lang="en-US" sz="2000" dirty="0">
                <a:latin typeface="Times"/>
                <a:cs typeface="Times"/>
              </a:rPr>
              <a:t> z </a:t>
            </a:r>
            <a:r>
              <a:rPr lang="en-US" sz="2000" dirty="0" err="1">
                <a:latin typeface="Times"/>
                <a:cs typeface="Times"/>
              </a:rPr>
              <a:t>kominków</a:t>
            </a:r>
            <a:r>
              <a:rPr lang="en-US" sz="2000" dirty="0">
                <a:latin typeface="Times"/>
                <a:cs typeface="Times"/>
              </a:rPr>
              <a:t>, </a:t>
            </a:r>
            <a:r>
              <a:rPr lang="en-US" sz="2000" dirty="0" err="1">
                <a:latin typeface="Times"/>
                <a:cs typeface="Times"/>
              </a:rPr>
              <a:t>przyozdobiona</a:t>
            </a:r>
            <a:r>
              <a:rPr lang="en-US" sz="2000" dirty="0">
                <a:latin typeface="Times"/>
                <a:cs typeface="Times"/>
              </a:rPr>
              <a:t> </a:t>
            </a:r>
            <a:r>
              <a:rPr lang="en-US" sz="2000" dirty="0" err="1">
                <a:latin typeface="Times"/>
                <a:cs typeface="Times"/>
              </a:rPr>
              <a:t>trofeami</a:t>
            </a:r>
            <a:r>
              <a:rPr lang="en-US" sz="2000" dirty="0">
                <a:latin typeface="Times"/>
                <a:cs typeface="Times"/>
              </a:rPr>
              <a:t> </a:t>
            </a:r>
            <a:r>
              <a:rPr lang="en-US" sz="2000" dirty="0" err="1">
                <a:latin typeface="Times"/>
                <a:cs typeface="Times"/>
              </a:rPr>
              <a:t>myśliwskimi</a:t>
            </a:r>
            <a:r>
              <a:rPr lang="en-US" sz="2000" dirty="0">
                <a:latin typeface="Times"/>
                <a:cs typeface="Times"/>
              </a:rPr>
              <a:t>. </a:t>
            </a:r>
            <a:r>
              <a:rPr lang="en-US" sz="2000" dirty="0" err="1">
                <a:latin typeface="Times"/>
                <a:cs typeface="Times"/>
              </a:rPr>
              <a:t>Dawniej</a:t>
            </a:r>
            <a:r>
              <a:rPr lang="en-US" sz="2000" dirty="0">
                <a:latin typeface="Times"/>
                <a:cs typeface="Times"/>
              </a:rPr>
              <a:t> </a:t>
            </a:r>
            <a:r>
              <a:rPr lang="en-US" sz="2000" dirty="0" err="1">
                <a:latin typeface="Times"/>
                <a:cs typeface="Times"/>
              </a:rPr>
              <a:t>odbywały</a:t>
            </a:r>
            <a:r>
              <a:rPr lang="en-US" sz="2000" dirty="0">
                <a:latin typeface="Times"/>
                <a:cs typeface="Times"/>
              </a:rPr>
              <a:t> </a:t>
            </a:r>
            <a:r>
              <a:rPr lang="en-US" sz="2000" dirty="0" err="1">
                <a:latin typeface="Times"/>
                <a:cs typeface="Times"/>
              </a:rPr>
              <a:t>się</a:t>
            </a:r>
            <a:r>
              <a:rPr lang="en-US" sz="2000" dirty="0">
                <a:latin typeface="Times"/>
                <a:cs typeface="Times"/>
              </a:rPr>
              <a:t> w </a:t>
            </a:r>
            <a:r>
              <a:rPr lang="en-US" sz="2000" dirty="0" err="1">
                <a:latin typeface="Times"/>
                <a:cs typeface="Times"/>
              </a:rPr>
              <a:t>niej</a:t>
            </a:r>
            <a:r>
              <a:rPr lang="en-US" sz="2000" dirty="0">
                <a:latin typeface="Times"/>
                <a:cs typeface="Times"/>
              </a:rPr>
              <a:t> </a:t>
            </a:r>
            <a:r>
              <a:rPr lang="en-US" sz="2000" dirty="0" err="1">
                <a:latin typeface="Times"/>
                <a:cs typeface="Times"/>
              </a:rPr>
              <a:t>koncerty</a:t>
            </a:r>
            <a:r>
              <a:rPr lang="en-US" sz="2000" dirty="0">
                <a:latin typeface="Times"/>
                <a:cs typeface="Times"/>
              </a:rPr>
              <a:t>. </a:t>
            </a:r>
            <a:r>
              <a:rPr lang="en-US" sz="2000" dirty="0" err="1">
                <a:latin typeface="Times"/>
                <a:cs typeface="Times"/>
              </a:rPr>
              <a:t>Jedno</a:t>
            </a:r>
            <a:r>
              <a:rPr lang="en-US" sz="2000" dirty="0">
                <a:latin typeface="Times"/>
                <a:cs typeface="Times"/>
              </a:rPr>
              <a:t> ze </a:t>
            </a:r>
            <a:r>
              <a:rPr lang="en-US" sz="2000" dirty="0" err="1">
                <a:latin typeface="Times"/>
                <a:cs typeface="Times"/>
              </a:rPr>
              <a:t>skrzydeł</a:t>
            </a:r>
            <a:r>
              <a:rPr lang="en-US" sz="2000" dirty="0">
                <a:latin typeface="Times"/>
                <a:cs typeface="Times"/>
              </a:rPr>
              <a:t> </a:t>
            </a:r>
            <a:r>
              <a:rPr lang="en-US" sz="2000" dirty="0" err="1">
                <a:latin typeface="Times"/>
                <a:cs typeface="Times"/>
              </a:rPr>
              <a:t>mieści</a:t>
            </a:r>
            <a:r>
              <a:rPr lang="en-US" sz="2000" dirty="0">
                <a:latin typeface="Times"/>
                <a:cs typeface="Times"/>
              </a:rPr>
              <a:t> </a:t>
            </a:r>
            <a:r>
              <a:rPr lang="en-US" sz="2000" dirty="0" err="1">
                <a:latin typeface="Times"/>
                <a:cs typeface="Times"/>
              </a:rPr>
              <a:t>klatkę</a:t>
            </a:r>
            <a:r>
              <a:rPr lang="en-US" sz="2000" dirty="0">
                <a:latin typeface="Times"/>
                <a:cs typeface="Times"/>
              </a:rPr>
              <a:t> </a:t>
            </a:r>
            <a:r>
              <a:rPr lang="en-US" sz="2000" dirty="0" err="1">
                <a:latin typeface="Times"/>
                <a:cs typeface="Times"/>
              </a:rPr>
              <a:t>schodową</a:t>
            </a:r>
            <a:r>
              <a:rPr lang="en-US" sz="2000" dirty="0">
                <a:latin typeface="Times"/>
                <a:cs typeface="Times"/>
              </a:rPr>
              <a:t> </a:t>
            </a:r>
            <a:r>
              <a:rPr lang="en-US" sz="2000" dirty="0" err="1">
                <a:latin typeface="Times"/>
                <a:cs typeface="Times"/>
              </a:rPr>
              <a:t>wiodącą</a:t>
            </a:r>
            <a:r>
              <a:rPr lang="en-US" sz="2000" dirty="0">
                <a:latin typeface="Times"/>
                <a:cs typeface="Times"/>
              </a:rPr>
              <a:t> </a:t>
            </a:r>
            <a:r>
              <a:rPr lang="en-US" sz="2000" dirty="0" err="1">
                <a:latin typeface="Times"/>
                <a:cs typeface="Times"/>
              </a:rPr>
              <a:t>na</a:t>
            </a:r>
            <a:r>
              <a:rPr lang="en-US" sz="2000" dirty="0">
                <a:latin typeface="Times"/>
                <a:cs typeface="Times"/>
              </a:rPr>
              <a:t> </a:t>
            </a:r>
            <a:r>
              <a:rPr lang="en-US" sz="2000" dirty="0" err="1">
                <a:latin typeface="Times"/>
                <a:cs typeface="Times"/>
              </a:rPr>
              <a:t>wewnętrzne</a:t>
            </a:r>
            <a:r>
              <a:rPr lang="en-US" sz="2000" dirty="0">
                <a:latin typeface="Times"/>
                <a:cs typeface="Times"/>
              </a:rPr>
              <a:t> </a:t>
            </a:r>
            <a:r>
              <a:rPr lang="en-US" sz="2000" dirty="0" err="1">
                <a:latin typeface="Times"/>
                <a:cs typeface="Times"/>
              </a:rPr>
              <a:t>balkony</a:t>
            </a:r>
            <a:r>
              <a:rPr lang="en-US" sz="2000" dirty="0">
                <a:latin typeface="Times"/>
                <a:cs typeface="Times"/>
              </a:rPr>
              <a:t>, </a:t>
            </a:r>
            <a:r>
              <a:rPr lang="en-US" sz="2000" dirty="0" err="1">
                <a:latin typeface="Times"/>
                <a:cs typeface="Times"/>
              </a:rPr>
              <a:t>prowadzące</a:t>
            </a:r>
            <a:r>
              <a:rPr lang="en-US" sz="2000" dirty="0">
                <a:latin typeface="Times"/>
                <a:cs typeface="Times"/>
              </a:rPr>
              <a:t> do </a:t>
            </a:r>
            <a:r>
              <a:rPr lang="en-US" sz="2000" dirty="0" err="1">
                <a:latin typeface="Times"/>
                <a:cs typeface="Times"/>
              </a:rPr>
              <a:t>pokoi</a:t>
            </a:r>
            <a:r>
              <a:rPr lang="en-US" sz="2000" dirty="0">
                <a:latin typeface="Times"/>
                <a:cs typeface="Times"/>
              </a:rPr>
              <a:t> </a:t>
            </a:r>
            <a:r>
              <a:rPr lang="en-US" sz="2000" dirty="0" err="1">
                <a:latin typeface="Times"/>
                <a:cs typeface="Times"/>
              </a:rPr>
              <a:t>mieszkalnych</a:t>
            </a:r>
            <a:r>
              <a:rPr lang="en-US" sz="2000" dirty="0">
                <a:latin typeface="Times"/>
                <a:cs typeface="Times"/>
              </a:rPr>
              <a:t> w </a:t>
            </a:r>
            <a:r>
              <a:rPr lang="en-US" sz="2000" dirty="0" err="1">
                <a:latin typeface="Times"/>
                <a:cs typeface="Times"/>
              </a:rPr>
              <a:t>pozostałych</a:t>
            </a:r>
            <a:r>
              <a:rPr lang="en-US" sz="2000" dirty="0">
                <a:latin typeface="Times"/>
                <a:cs typeface="Times"/>
              </a:rPr>
              <a:t> </a:t>
            </a:r>
            <a:r>
              <a:rPr lang="en-US" sz="2000" dirty="0" err="1">
                <a:latin typeface="Times"/>
                <a:cs typeface="Times"/>
              </a:rPr>
              <a:t>trzech</a:t>
            </a:r>
            <a:r>
              <a:rPr lang="en-US" sz="2000" dirty="0">
                <a:latin typeface="Times"/>
                <a:cs typeface="Times"/>
              </a:rPr>
              <a:t> </a:t>
            </a:r>
            <a:r>
              <a:rPr lang="en-US" sz="2000" dirty="0" err="1">
                <a:latin typeface="Times"/>
                <a:cs typeface="Times"/>
              </a:rPr>
              <a:t>skrzydłach</a:t>
            </a:r>
            <a:r>
              <a:rPr lang="en-US" sz="2000" dirty="0">
                <a:latin typeface="Times"/>
                <a:cs typeface="Times"/>
              </a:rPr>
              <a:t>.</a:t>
            </a:r>
            <a:endParaRPr lang="en-US" sz="2000" dirty="0">
              <a:latin typeface="Calibri"/>
              <a:cs typeface="Calibri"/>
            </a:endParaRPr>
          </a:p>
        </p:txBody>
      </p:sp>
      <p:pic>
        <p:nvPicPr>
          <p:cNvPr id="4" name="Picture 4">
            <a:extLst>
              <a:ext uri="{FF2B5EF4-FFF2-40B4-BE49-F238E27FC236}">
                <a16:creationId xmlns:a16="http://schemas.microsoft.com/office/drawing/2014/main" id="{DB4C13F0-EAF4-29F7-D74B-FBEE4A18CDAD}"/>
              </a:ext>
            </a:extLst>
          </p:cNvPr>
          <p:cNvPicPr>
            <a:picLocks noChangeAspect="1"/>
          </p:cNvPicPr>
          <p:nvPr/>
        </p:nvPicPr>
        <p:blipFill rotWithShape="1">
          <a:blip r:embed="rId2"/>
          <a:srcRect l="19095" r="16906" b="1"/>
          <a:stretch/>
        </p:blipFill>
        <p:spPr>
          <a:xfrm>
            <a:off x="6434451" y="865670"/>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B49A95-7406-6E81-ACC3-E992D38B417A}"/>
              </a:ext>
            </a:extLst>
          </p:cNvPr>
          <p:cNvSpPr>
            <a:spLocks noGrp="1"/>
          </p:cNvSpPr>
          <p:nvPr>
            <p:ph type="title"/>
          </p:nvPr>
        </p:nvSpPr>
        <p:spPr>
          <a:xfrm>
            <a:off x="292100" y="-1692275"/>
            <a:ext cx="10515600" cy="1325563"/>
          </a:xfrm>
        </p:spPr>
        <p:txBody>
          <a:bodyPr/>
          <a:lstStyle/>
          <a:p>
            <a:endParaRPr lang="en-US"/>
          </a:p>
        </p:txBody>
      </p:sp>
      <p:pic>
        <p:nvPicPr>
          <p:cNvPr id="5" name="Picture 5">
            <a:extLst>
              <a:ext uri="{FF2B5EF4-FFF2-40B4-BE49-F238E27FC236}">
                <a16:creationId xmlns:a16="http://schemas.microsoft.com/office/drawing/2014/main" id="{1548437C-15AA-CF72-8B26-697E7363D1CF}"/>
              </a:ext>
            </a:extLst>
          </p:cNvPr>
          <p:cNvPicPr>
            <a:picLocks noChangeAspect="1"/>
          </p:cNvPicPr>
          <p:nvPr/>
        </p:nvPicPr>
        <p:blipFill rotWithShape="1">
          <a:blip r:embed="rId3"/>
          <a:srcRect l="47607" t="36348" r="44078" b="43470"/>
          <a:stretch/>
        </p:blipFill>
        <p:spPr>
          <a:xfrm rot="-1860000">
            <a:off x="5175765" y="4116081"/>
            <a:ext cx="1831259" cy="2446390"/>
          </a:xfrm>
          <a:prstGeom prst="rect">
            <a:avLst/>
          </a:prstGeom>
        </p:spPr>
      </p:pic>
    </p:spTree>
    <p:extLst>
      <p:ext uri="{BB962C8B-B14F-4D97-AF65-F5344CB8AC3E}">
        <p14:creationId xmlns:p14="http://schemas.microsoft.com/office/powerpoint/2010/main" val="2599597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C463B99A-73EE-4FBB-B7C4-F9F9BCC25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7">
            <a:extLst>
              <a:ext uri="{FF2B5EF4-FFF2-40B4-BE49-F238E27FC236}">
                <a16:creationId xmlns:a16="http://schemas.microsoft.com/office/drawing/2014/main" id="{A5D2A5D1-BA0D-47D3-B051-DA7743C46E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az 4">
            <a:extLst>
              <a:ext uri="{FF2B5EF4-FFF2-40B4-BE49-F238E27FC236}">
                <a16:creationId xmlns:a16="http://schemas.microsoft.com/office/drawing/2014/main" id="{37BC0FD7-E33B-60F7-64F8-567DC56FD399}"/>
              </a:ext>
            </a:extLst>
          </p:cNvPr>
          <p:cNvPicPr>
            <a:picLocks noGrp="1" noChangeAspect="1"/>
          </p:cNvPicPr>
          <p:nvPr>
            <p:ph idx="1"/>
          </p:nvPr>
        </p:nvPicPr>
        <p:blipFill>
          <a:blip r:embed="rId2"/>
          <a:stretch>
            <a:fillRect/>
          </a:stretch>
        </p:blipFill>
        <p:spPr>
          <a:xfrm>
            <a:off x="358775" y="228600"/>
            <a:ext cx="3276600" cy="2435225"/>
          </a:xfrm>
        </p:spPr>
      </p:pic>
      <p:pic>
        <p:nvPicPr>
          <p:cNvPr id="8" name="Picture 8">
            <a:extLst>
              <a:ext uri="{FF2B5EF4-FFF2-40B4-BE49-F238E27FC236}">
                <a16:creationId xmlns:a16="http://schemas.microsoft.com/office/drawing/2014/main" id="{89928710-36C3-57C9-73F0-05F0C3BDC896}"/>
              </a:ext>
            </a:extLst>
          </p:cNvPr>
          <p:cNvPicPr>
            <a:picLocks noChangeAspect="1"/>
          </p:cNvPicPr>
          <p:nvPr/>
        </p:nvPicPr>
        <p:blipFill>
          <a:blip r:embed="rId3"/>
          <a:stretch>
            <a:fillRect/>
          </a:stretch>
        </p:blipFill>
        <p:spPr>
          <a:xfrm>
            <a:off x="358775" y="2741613"/>
            <a:ext cx="3276600" cy="2439988"/>
          </a:xfrm>
          <a:prstGeom prst="rect">
            <a:avLst/>
          </a:prstGeom>
        </p:spPr>
      </p:pic>
      <p:pic>
        <p:nvPicPr>
          <p:cNvPr id="5" name="Obraz 5">
            <a:extLst>
              <a:ext uri="{FF2B5EF4-FFF2-40B4-BE49-F238E27FC236}">
                <a16:creationId xmlns:a16="http://schemas.microsoft.com/office/drawing/2014/main" id="{2E3A178F-11A0-9EF4-941F-C726C9F75A6C}"/>
              </a:ext>
            </a:extLst>
          </p:cNvPr>
          <p:cNvPicPr>
            <a:picLocks noChangeAspect="1"/>
          </p:cNvPicPr>
          <p:nvPr/>
        </p:nvPicPr>
        <p:blipFill>
          <a:blip r:embed="rId4"/>
          <a:stretch>
            <a:fillRect/>
          </a:stretch>
        </p:blipFill>
        <p:spPr>
          <a:xfrm>
            <a:off x="3713163" y="228600"/>
            <a:ext cx="2254250" cy="3398838"/>
          </a:xfrm>
          <a:prstGeom prst="rect">
            <a:avLst/>
          </a:prstGeom>
        </p:spPr>
      </p:pic>
      <p:pic>
        <p:nvPicPr>
          <p:cNvPr id="9" name="Picture 9">
            <a:extLst>
              <a:ext uri="{FF2B5EF4-FFF2-40B4-BE49-F238E27FC236}">
                <a16:creationId xmlns:a16="http://schemas.microsoft.com/office/drawing/2014/main" id="{9163864D-99D1-4841-392D-D2356A1F9A33}"/>
              </a:ext>
            </a:extLst>
          </p:cNvPr>
          <p:cNvPicPr>
            <a:picLocks noChangeAspect="1"/>
          </p:cNvPicPr>
          <p:nvPr/>
        </p:nvPicPr>
        <p:blipFill>
          <a:blip r:embed="rId5"/>
          <a:stretch>
            <a:fillRect/>
          </a:stretch>
        </p:blipFill>
        <p:spPr>
          <a:xfrm>
            <a:off x="3713163" y="3706813"/>
            <a:ext cx="2254250" cy="1476375"/>
          </a:xfrm>
          <a:prstGeom prst="rect">
            <a:avLst/>
          </a:prstGeom>
        </p:spPr>
      </p:pic>
      <p:pic>
        <p:nvPicPr>
          <p:cNvPr id="6" name="Picture 6">
            <a:extLst>
              <a:ext uri="{FF2B5EF4-FFF2-40B4-BE49-F238E27FC236}">
                <a16:creationId xmlns:a16="http://schemas.microsoft.com/office/drawing/2014/main" id="{3C79094B-F125-B185-A8DA-BEE56700B772}"/>
              </a:ext>
            </a:extLst>
          </p:cNvPr>
          <p:cNvPicPr>
            <a:picLocks noChangeAspect="1"/>
          </p:cNvPicPr>
          <p:nvPr/>
        </p:nvPicPr>
        <p:blipFill>
          <a:blip r:embed="rId6"/>
          <a:stretch>
            <a:fillRect/>
          </a:stretch>
        </p:blipFill>
        <p:spPr>
          <a:xfrm>
            <a:off x="6046788" y="228600"/>
            <a:ext cx="3289300" cy="4953000"/>
          </a:xfrm>
          <a:prstGeom prst="rect">
            <a:avLst/>
          </a:prstGeom>
        </p:spPr>
      </p:pic>
      <p:pic>
        <p:nvPicPr>
          <p:cNvPr id="3" name="Obraz 4">
            <a:extLst>
              <a:ext uri="{FF2B5EF4-FFF2-40B4-BE49-F238E27FC236}">
                <a16:creationId xmlns:a16="http://schemas.microsoft.com/office/drawing/2014/main" id="{05BB7E9E-649C-38D8-094B-A5DDC13F6343}"/>
              </a:ext>
            </a:extLst>
          </p:cNvPr>
          <p:cNvPicPr>
            <a:picLocks noChangeAspect="1"/>
          </p:cNvPicPr>
          <p:nvPr/>
        </p:nvPicPr>
        <p:blipFill>
          <a:blip r:embed="rId7"/>
          <a:stretch>
            <a:fillRect/>
          </a:stretch>
        </p:blipFill>
        <p:spPr>
          <a:xfrm>
            <a:off x="9413875" y="228600"/>
            <a:ext cx="2343150" cy="1728788"/>
          </a:xfrm>
          <a:prstGeom prst="rect">
            <a:avLst/>
          </a:prstGeom>
        </p:spPr>
      </p:pic>
      <p:pic>
        <p:nvPicPr>
          <p:cNvPr id="7" name="Picture 7">
            <a:extLst>
              <a:ext uri="{FF2B5EF4-FFF2-40B4-BE49-F238E27FC236}">
                <a16:creationId xmlns:a16="http://schemas.microsoft.com/office/drawing/2014/main" id="{2EA97490-A41E-9FD1-577F-D130ABFD5218}"/>
              </a:ext>
            </a:extLst>
          </p:cNvPr>
          <p:cNvPicPr>
            <a:picLocks noChangeAspect="1"/>
          </p:cNvPicPr>
          <p:nvPr/>
        </p:nvPicPr>
        <p:blipFill>
          <a:blip r:embed="rId8"/>
          <a:stretch>
            <a:fillRect/>
          </a:stretch>
        </p:blipFill>
        <p:spPr>
          <a:xfrm>
            <a:off x="9413875" y="2035175"/>
            <a:ext cx="2343150" cy="3146425"/>
          </a:xfrm>
          <a:prstGeom prst="rect">
            <a:avLst/>
          </a:prstGeom>
        </p:spPr>
      </p:pic>
      <p:sp>
        <p:nvSpPr>
          <p:cNvPr id="2" name="TextBox 1">
            <a:extLst>
              <a:ext uri="{FF2B5EF4-FFF2-40B4-BE49-F238E27FC236}">
                <a16:creationId xmlns:a16="http://schemas.microsoft.com/office/drawing/2014/main" id="{6A9CED0D-A8B5-9CA6-1C2F-8F915712906E}"/>
              </a:ext>
            </a:extLst>
          </p:cNvPr>
          <p:cNvSpPr txBox="1"/>
          <p:nvPr/>
        </p:nvSpPr>
        <p:spPr>
          <a:xfrm>
            <a:off x="3248026" y="5379244"/>
            <a:ext cx="64698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solidFill>
                  <a:srgbClr val="202122"/>
                </a:solidFill>
                <a:latin typeface="Times"/>
                <a:cs typeface="Arial"/>
              </a:rPr>
              <a:t>Wokół</a:t>
            </a:r>
            <a:r>
              <a:rPr lang="en-US">
                <a:solidFill>
                  <a:srgbClr val="202122"/>
                </a:solidFill>
                <a:latin typeface="Times"/>
                <a:cs typeface="Arial"/>
              </a:rPr>
              <a:t> </a:t>
            </a:r>
            <a:r>
              <a:rPr lang="en-US" err="1">
                <a:solidFill>
                  <a:srgbClr val="202122"/>
                </a:solidFill>
                <a:latin typeface="Times"/>
                <a:cs typeface="Arial"/>
              </a:rPr>
              <a:t>znajduje</a:t>
            </a:r>
            <a:r>
              <a:rPr lang="en-US">
                <a:solidFill>
                  <a:srgbClr val="202122"/>
                </a:solidFill>
                <a:latin typeface="Times"/>
                <a:cs typeface="Arial"/>
              </a:rPr>
              <a:t> </a:t>
            </a:r>
            <a:r>
              <a:rPr lang="en-US" err="1">
                <a:solidFill>
                  <a:srgbClr val="202122"/>
                </a:solidFill>
                <a:latin typeface="Times"/>
                <a:cs typeface="Arial"/>
              </a:rPr>
              <a:t>się</a:t>
            </a:r>
            <a:r>
              <a:rPr lang="en-US">
                <a:solidFill>
                  <a:srgbClr val="202122"/>
                </a:solidFill>
                <a:latin typeface="Times"/>
                <a:cs typeface="Arial"/>
              </a:rPr>
              <a:t> </a:t>
            </a:r>
            <a:r>
              <a:rPr lang="en-US" err="1">
                <a:solidFill>
                  <a:srgbClr val="202122"/>
                </a:solidFill>
                <a:latin typeface="Times"/>
                <a:cs typeface="Arial"/>
              </a:rPr>
              <a:t>rozległy</a:t>
            </a:r>
            <a:r>
              <a:rPr lang="en-US">
                <a:solidFill>
                  <a:srgbClr val="202122"/>
                </a:solidFill>
                <a:latin typeface="Times"/>
                <a:cs typeface="Arial"/>
              </a:rPr>
              <a:t> park w </a:t>
            </a:r>
            <a:r>
              <a:rPr lang="en-US" err="1">
                <a:solidFill>
                  <a:srgbClr val="202122"/>
                </a:solidFill>
                <a:latin typeface="Times"/>
                <a:cs typeface="Arial"/>
              </a:rPr>
              <a:t>stylu</a:t>
            </a:r>
            <a:r>
              <a:rPr lang="en-US">
                <a:solidFill>
                  <a:srgbClr val="202122"/>
                </a:solidFill>
                <a:latin typeface="Times"/>
                <a:cs typeface="Arial"/>
              </a:rPr>
              <a:t> </a:t>
            </a:r>
            <a:r>
              <a:rPr lang="en-US" err="1">
                <a:solidFill>
                  <a:srgbClr val="202122"/>
                </a:solidFill>
                <a:latin typeface="Times"/>
                <a:cs typeface="Arial"/>
              </a:rPr>
              <a:t>angielskim</a:t>
            </a:r>
            <a:r>
              <a:rPr lang="en-US">
                <a:solidFill>
                  <a:srgbClr val="202122"/>
                </a:solidFill>
                <a:latin typeface="Times"/>
                <a:cs typeface="Arial"/>
              </a:rPr>
              <a:t> ze </a:t>
            </a:r>
            <a:r>
              <a:rPr lang="en-US" err="1">
                <a:solidFill>
                  <a:srgbClr val="202122"/>
                </a:solidFill>
                <a:latin typeface="Times"/>
                <a:cs typeface="Arial"/>
              </a:rPr>
              <a:t>stawem</a:t>
            </a:r>
            <a:r>
              <a:rPr lang="en-US">
                <a:solidFill>
                  <a:srgbClr val="202122"/>
                </a:solidFill>
                <a:latin typeface="Times"/>
                <a:cs typeface="Arial"/>
              </a:rPr>
              <a:t> </a:t>
            </a:r>
            <a:r>
              <a:rPr lang="en-US" err="1">
                <a:solidFill>
                  <a:srgbClr val="202122"/>
                </a:solidFill>
                <a:latin typeface="Times"/>
                <a:cs typeface="Arial"/>
              </a:rPr>
              <a:t>i</a:t>
            </a:r>
            <a:r>
              <a:rPr lang="en-US">
                <a:solidFill>
                  <a:srgbClr val="202122"/>
                </a:solidFill>
                <a:latin typeface="Times"/>
                <a:cs typeface="Arial"/>
              </a:rPr>
              <a:t> </a:t>
            </a:r>
            <a:r>
              <a:rPr lang="en-US" err="1">
                <a:solidFill>
                  <a:srgbClr val="202122"/>
                </a:solidFill>
                <a:latin typeface="Times"/>
                <a:cs typeface="Arial"/>
              </a:rPr>
              <a:t>pomnikowymi</a:t>
            </a:r>
            <a:r>
              <a:rPr lang="en-US">
                <a:solidFill>
                  <a:srgbClr val="202122"/>
                </a:solidFill>
                <a:latin typeface="Times"/>
                <a:cs typeface="Arial"/>
              </a:rPr>
              <a:t> </a:t>
            </a:r>
            <a:r>
              <a:rPr lang="en-US" err="1">
                <a:solidFill>
                  <a:srgbClr val="202122"/>
                </a:solidFill>
                <a:latin typeface="Times"/>
                <a:cs typeface="Arial"/>
              </a:rPr>
              <a:t>drzewami</a:t>
            </a:r>
            <a:r>
              <a:rPr lang="en-US">
                <a:solidFill>
                  <a:srgbClr val="202122"/>
                </a:solidFill>
                <a:latin typeface="Times"/>
                <a:cs typeface="Arial"/>
              </a:rPr>
              <a:t>.</a:t>
            </a:r>
            <a:endParaRPr lang="en-US"/>
          </a:p>
        </p:txBody>
      </p:sp>
    </p:spTree>
    <p:extLst>
      <p:ext uri="{BB962C8B-B14F-4D97-AF65-F5344CB8AC3E}">
        <p14:creationId xmlns:p14="http://schemas.microsoft.com/office/powerpoint/2010/main" val="33999425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345A5EB-80FA-4170-463D-D5685D8081F9}"/>
              </a:ext>
            </a:extLst>
          </p:cNvPr>
          <p:cNvSpPr>
            <a:spLocks noGrp="1"/>
          </p:cNvSpPr>
          <p:nvPr>
            <p:ph type="title"/>
          </p:nvPr>
        </p:nvSpPr>
        <p:spPr>
          <a:xfrm>
            <a:off x="1643370" y="-2129127"/>
            <a:ext cx="4535290" cy="1956841"/>
          </a:xfrm>
        </p:spPr>
        <p:txBody>
          <a:bodyPr vert="horz" lIns="91440" tIns="45720" rIns="91440" bIns="45720" rtlCol="0" anchor="b">
            <a:normAutofit/>
          </a:bodyPr>
          <a:lstStyle/>
          <a:p>
            <a:pPr algn="ctr"/>
            <a:endParaRPr lang="en-US" sz="1400">
              <a:latin typeface="Times"/>
              <a:cs typeface="Times"/>
            </a:endParaRP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D7DE1228-5B93-EC4F-889D-490AC7FA2C9C}"/>
              </a:ext>
            </a:extLst>
          </p:cNvPr>
          <p:cNvPicPr>
            <a:picLocks noChangeAspect="1"/>
          </p:cNvPicPr>
          <p:nvPr/>
        </p:nvPicPr>
        <p:blipFill rotWithShape="1">
          <a:blip r:embed="rId2"/>
          <a:srcRect l="5026" t="4845" r="4679" b="3640"/>
          <a:stretch/>
        </p:blipFill>
        <p:spPr>
          <a:xfrm>
            <a:off x="5406952" y="-501"/>
            <a:ext cx="6782676" cy="68547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3274B781-8999-8866-86BE-8DEF773D72D4}"/>
              </a:ext>
            </a:extLst>
          </p:cNvPr>
          <p:cNvSpPr txBox="1"/>
          <p:nvPr/>
        </p:nvSpPr>
        <p:spPr>
          <a:xfrm>
            <a:off x="200025" y="2900098"/>
            <a:ext cx="506491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err="1">
                <a:latin typeface="Times"/>
                <a:ea typeface="+mn-lt"/>
                <a:cs typeface="+mn-lt"/>
              </a:rPr>
              <a:t>Gościem</a:t>
            </a:r>
            <a:r>
              <a:rPr lang="en-US" sz="1900">
                <a:latin typeface="Times"/>
                <a:ea typeface="+mn-lt"/>
                <a:cs typeface="+mn-lt"/>
              </a:rPr>
              <a:t> Antonina </a:t>
            </a:r>
            <a:r>
              <a:rPr lang="en-US" sz="1900" err="1">
                <a:latin typeface="Times"/>
                <a:ea typeface="+mn-lt"/>
                <a:cs typeface="+mn-lt"/>
              </a:rPr>
              <a:t>stał</a:t>
            </a:r>
            <a:r>
              <a:rPr lang="en-US" sz="1900">
                <a:latin typeface="Times"/>
                <a:ea typeface="+mn-lt"/>
                <a:cs typeface="+mn-lt"/>
              </a:rPr>
              <a:t> </a:t>
            </a:r>
            <a:r>
              <a:rPr lang="en-US" sz="1900" err="1">
                <a:latin typeface="Times"/>
                <a:ea typeface="+mn-lt"/>
                <a:cs typeface="+mn-lt"/>
              </a:rPr>
              <a:t>się</a:t>
            </a:r>
            <a:r>
              <a:rPr lang="en-US" sz="1900">
                <a:latin typeface="Times"/>
                <a:ea typeface="+mn-lt"/>
                <a:cs typeface="+mn-lt"/>
              </a:rPr>
              <a:t> – </a:t>
            </a:r>
            <a:r>
              <a:rPr lang="en-US" sz="1900" err="1">
                <a:latin typeface="Times"/>
                <a:ea typeface="+mn-lt"/>
                <a:cs typeface="+mn-lt"/>
              </a:rPr>
              <a:t>owiany</a:t>
            </a:r>
            <a:r>
              <a:rPr lang="en-US" sz="1900">
                <a:latin typeface="Times"/>
                <a:ea typeface="+mn-lt"/>
                <a:cs typeface="+mn-lt"/>
              </a:rPr>
              <a:t> </a:t>
            </a:r>
            <a:r>
              <a:rPr lang="en-US" sz="1900" err="1">
                <a:latin typeface="Times"/>
                <a:ea typeface="+mn-lt"/>
                <a:cs typeface="+mn-lt"/>
              </a:rPr>
              <a:t>sławą</a:t>
            </a:r>
            <a:r>
              <a:rPr lang="en-US" sz="1900">
                <a:latin typeface="Times"/>
                <a:ea typeface="+mn-lt"/>
                <a:cs typeface="+mn-lt"/>
              </a:rPr>
              <a:t> od </a:t>
            </a:r>
            <a:r>
              <a:rPr lang="en-US" sz="1900" err="1">
                <a:latin typeface="Times"/>
                <a:ea typeface="+mn-lt"/>
                <a:cs typeface="+mn-lt"/>
              </a:rPr>
              <a:t>lat</a:t>
            </a:r>
            <a:r>
              <a:rPr lang="en-US" sz="1900">
                <a:latin typeface="Times"/>
                <a:ea typeface="+mn-lt"/>
                <a:cs typeface="+mn-lt"/>
              </a:rPr>
              <a:t> </a:t>
            </a:r>
            <a:r>
              <a:rPr lang="en-US" sz="1900" err="1">
                <a:latin typeface="Times"/>
                <a:ea typeface="+mn-lt"/>
                <a:cs typeface="+mn-lt"/>
              </a:rPr>
              <a:t>młodzieńczych</a:t>
            </a:r>
            <a:r>
              <a:rPr lang="en-US" sz="1900">
                <a:latin typeface="Times"/>
                <a:ea typeface="+mn-lt"/>
                <a:cs typeface="+mn-lt"/>
              </a:rPr>
              <a:t> – Fryderyk Chopin. W </a:t>
            </a:r>
            <a:r>
              <a:rPr lang="en-US" sz="1900" err="1">
                <a:latin typeface="Times"/>
                <a:ea typeface="+mn-lt"/>
                <a:cs typeface="+mn-lt"/>
              </a:rPr>
              <a:t>trakcie</a:t>
            </a:r>
            <a:r>
              <a:rPr lang="en-US" sz="1900">
                <a:latin typeface="Times"/>
                <a:ea typeface="+mn-lt"/>
                <a:cs typeface="+mn-lt"/>
              </a:rPr>
              <a:t> </a:t>
            </a:r>
            <a:r>
              <a:rPr lang="en-US" sz="1900" err="1">
                <a:latin typeface="Times"/>
                <a:ea typeface="+mn-lt"/>
                <a:cs typeface="+mn-lt"/>
              </a:rPr>
              <a:t>swoich</a:t>
            </a:r>
            <a:r>
              <a:rPr lang="en-US" sz="1900">
                <a:latin typeface="Times"/>
                <a:ea typeface="+mn-lt"/>
                <a:cs typeface="+mn-lt"/>
              </a:rPr>
              <a:t> </a:t>
            </a:r>
            <a:r>
              <a:rPr lang="en-US" sz="1900" err="1">
                <a:latin typeface="Times"/>
                <a:ea typeface="+mn-lt"/>
                <a:cs typeface="+mn-lt"/>
              </a:rPr>
              <a:t>pobytów</a:t>
            </a:r>
            <a:r>
              <a:rPr lang="en-US" sz="1900">
                <a:latin typeface="Times"/>
                <a:ea typeface="+mn-lt"/>
                <a:cs typeface="+mn-lt"/>
              </a:rPr>
              <a:t> w </a:t>
            </a:r>
            <a:r>
              <a:rPr lang="en-US" sz="1900" err="1">
                <a:latin typeface="Times"/>
                <a:ea typeface="+mn-lt"/>
                <a:cs typeface="+mn-lt"/>
              </a:rPr>
              <a:t>tym</a:t>
            </a:r>
            <a:r>
              <a:rPr lang="en-US" sz="1900">
                <a:latin typeface="Times"/>
                <a:ea typeface="+mn-lt"/>
                <a:cs typeface="+mn-lt"/>
              </a:rPr>
              <a:t> </a:t>
            </a:r>
            <a:r>
              <a:rPr lang="en-US" sz="1900" err="1">
                <a:latin typeface="Times"/>
                <a:ea typeface="+mn-lt"/>
                <a:cs typeface="+mn-lt"/>
              </a:rPr>
              <a:t>miejscu</a:t>
            </a:r>
            <a:r>
              <a:rPr lang="en-US" sz="1900">
                <a:latin typeface="Times"/>
                <a:ea typeface="+mn-lt"/>
                <a:cs typeface="+mn-lt"/>
              </a:rPr>
              <a:t>, w </a:t>
            </a:r>
            <a:r>
              <a:rPr lang="en-US" sz="1900" err="1">
                <a:latin typeface="Times"/>
                <a:ea typeface="+mn-lt"/>
                <a:cs typeface="+mn-lt"/>
              </a:rPr>
              <a:t>latach</a:t>
            </a:r>
            <a:r>
              <a:rPr lang="en-US" sz="1900">
                <a:latin typeface="Times"/>
                <a:ea typeface="+mn-lt"/>
                <a:cs typeface="+mn-lt"/>
              </a:rPr>
              <a:t> 1826 – 1829, Chopin </a:t>
            </a:r>
            <a:r>
              <a:rPr lang="en-US" sz="1900" err="1">
                <a:latin typeface="Times"/>
                <a:ea typeface="+mn-lt"/>
                <a:cs typeface="+mn-lt"/>
              </a:rPr>
              <a:t>grał</a:t>
            </a:r>
            <a:r>
              <a:rPr lang="en-US" sz="1900">
                <a:latin typeface="Times"/>
                <a:ea typeface="+mn-lt"/>
                <a:cs typeface="+mn-lt"/>
              </a:rPr>
              <a:t>, </a:t>
            </a:r>
            <a:r>
              <a:rPr lang="en-US" sz="1900" err="1">
                <a:latin typeface="Times"/>
                <a:ea typeface="+mn-lt"/>
                <a:cs typeface="+mn-lt"/>
              </a:rPr>
              <a:t>dawał</a:t>
            </a:r>
            <a:r>
              <a:rPr lang="en-US" sz="1900">
                <a:latin typeface="Times"/>
                <a:ea typeface="+mn-lt"/>
                <a:cs typeface="+mn-lt"/>
              </a:rPr>
              <a:t> </a:t>
            </a:r>
            <a:r>
              <a:rPr lang="en-US" sz="1900" err="1">
                <a:latin typeface="Times"/>
                <a:ea typeface="+mn-lt"/>
                <a:cs typeface="+mn-lt"/>
              </a:rPr>
              <a:t>lekcje</a:t>
            </a:r>
            <a:r>
              <a:rPr lang="en-US" sz="1900">
                <a:latin typeface="Times"/>
                <a:ea typeface="+mn-lt"/>
                <a:cs typeface="+mn-lt"/>
              </a:rPr>
              <a:t> </a:t>
            </a:r>
            <a:r>
              <a:rPr lang="en-US" sz="1900" err="1">
                <a:latin typeface="Times"/>
                <a:ea typeface="+mn-lt"/>
                <a:cs typeface="+mn-lt"/>
              </a:rPr>
              <a:t>młodziutkiej</a:t>
            </a:r>
            <a:r>
              <a:rPr lang="en-US" sz="1900">
                <a:latin typeface="Times"/>
                <a:ea typeface="+mn-lt"/>
                <a:cs typeface="+mn-lt"/>
              </a:rPr>
              <a:t> </a:t>
            </a:r>
            <a:r>
              <a:rPr lang="en-US" sz="1900" err="1">
                <a:latin typeface="Times"/>
                <a:ea typeface="+mn-lt"/>
                <a:cs typeface="+mn-lt"/>
              </a:rPr>
              <a:t>księżniczce</a:t>
            </a:r>
            <a:r>
              <a:rPr lang="en-US" sz="1900">
                <a:latin typeface="Times"/>
                <a:ea typeface="+mn-lt"/>
                <a:cs typeface="+mn-lt"/>
              </a:rPr>
              <a:t> </a:t>
            </a:r>
            <a:r>
              <a:rPr lang="en-US" sz="1900" err="1">
                <a:latin typeface="Times"/>
                <a:ea typeface="+mn-lt"/>
                <a:cs typeface="+mn-lt"/>
              </a:rPr>
              <a:t>Wandzie</a:t>
            </a:r>
            <a:r>
              <a:rPr lang="en-US" sz="1900">
                <a:latin typeface="Times"/>
                <a:ea typeface="+mn-lt"/>
                <a:cs typeface="+mn-lt"/>
              </a:rPr>
              <a:t> </a:t>
            </a:r>
            <a:r>
              <a:rPr lang="en-US" sz="1900" err="1">
                <a:latin typeface="Times"/>
                <a:ea typeface="+mn-lt"/>
                <a:cs typeface="+mn-lt"/>
              </a:rPr>
              <a:t>Radziwiłłównie</a:t>
            </a:r>
            <a:r>
              <a:rPr lang="en-US" sz="1900">
                <a:latin typeface="Times"/>
                <a:ea typeface="+mn-lt"/>
                <a:cs typeface="+mn-lt"/>
              </a:rPr>
              <a:t>, </a:t>
            </a:r>
            <a:r>
              <a:rPr lang="en-US" sz="1900" err="1">
                <a:latin typeface="Times"/>
                <a:ea typeface="+mn-lt"/>
                <a:cs typeface="+mn-lt"/>
              </a:rPr>
              <a:t>prowadził</a:t>
            </a:r>
            <a:r>
              <a:rPr lang="en-US" sz="1900">
                <a:latin typeface="Times"/>
                <a:ea typeface="+mn-lt"/>
                <a:cs typeface="+mn-lt"/>
              </a:rPr>
              <a:t> </a:t>
            </a:r>
            <a:r>
              <a:rPr lang="en-US" sz="1900" err="1">
                <a:latin typeface="Times"/>
                <a:ea typeface="+mn-lt"/>
                <a:cs typeface="+mn-lt"/>
              </a:rPr>
              <a:t>dysputy</a:t>
            </a:r>
            <a:r>
              <a:rPr lang="en-US" sz="1900">
                <a:latin typeface="Times"/>
                <a:ea typeface="+mn-lt"/>
                <a:cs typeface="+mn-lt"/>
              </a:rPr>
              <a:t> z </a:t>
            </a:r>
            <a:r>
              <a:rPr lang="en-US" sz="1900" err="1">
                <a:latin typeface="Times"/>
                <a:ea typeface="+mn-lt"/>
                <a:cs typeface="+mn-lt"/>
              </a:rPr>
              <a:t>gospodarzem</a:t>
            </a:r>
            <a:r>
              <a:rPr lang="en-US" sz="1900">
                <a:latin typeface="Times"/>
                <a:ea typeface="+mn-lt"/>
                <a:cs typeface="+mn-lt"/>
              </a:rPr>
              <a:t> o </a:t>
            </a:r>
            <a:r>
              <a:rPr lang="en-US" sz="1900" err="1">
                <a:latin typeface="Times"/>
                <a:ea typeface="+mn-lt"/>
                <a:cs typeface="+mn-lt"/>
              </a:rPr>
              <a:t>zawiłościach</a:t>
            </a:r>
            <a:r>
              <a:rPr lang="en-US" sz="1900">
                <a:latin typeface="Times"/>
                <a:ea typeface="+mn-lt"/>
                <a:cs typeface="+mn-lt"/>
              </a:rPr>
              <a:t> </a:t>
            </a:r>
            <a:r>
              <a:rPr lang="en-US" sz="1900" err="1">
                <a:latin typeface="Times"/>
                <a:ea typeface="+mn-lt"/>
                <a:cs typeface="+mn-lt"/>
              </a:rPr>
              <a:t>sztuki</a:t>
            </a:r>
            <a:r>
              <a:rPr lang="en-US" sz="1900">
                <a:latin typeface="Times"/>
                <a:ea typeface="+mn-lt"/>
                <a:cs typeface="+mn-lt"/>
              </a:rPr>
              <a:t> </a:t>
            </a:r>
            <a:r>
              <a:rPr lang="en-US" sz="1900" err="1">
                <a:latin typeface="Times"/>
                <a:ea typeface="+mn-lt"/>
                <a:cs typeface="+mn-lt"/>
              </a:rPr>
              <a:t>kompozytorskiej</a:t>
            </a:r>
            <a:r>
              <a:rPr lang="en-US" sz="1900">
                <a:latin typeface="Times"/>
                <a:ea typeface="+mn-lt"/>
                <a:cs typeface="+mn-lt"/>
              </a:rPr>
              <a:t> </a:t>
            </a:r>
            <a:r>
              <a:rPr lang="en-US" sz="1900" err="1">
                <a:latin typeface="Times"/>
                <a:ea typeface="+mn-lt"/>
                <a:cs typeface="+mn-lt"/>
              </a:rPr>
              <a:t>i</a:t>
            </a:r>
            <a:r>
              <a:rPr lang="en-US" sz="1900">
                <a:latin typeface="Times"/>
                <a:ea typeface="+mn-lt"/>
                <a:cs typeface="+mn-lt"/>
              </a:rPr>
              <a:t> </a:t>
            </a:r>
            <a:r>
              <a:rPr lang="en-US" sz="1900" err="1">
                <a:latin typeface="Times"/>
                <a:ea typeface="+mn-lt"/>
                <a:cs typeface="+mn-lt"/>
              </a:rPr>
              <a:t>tworzył</a:t>
            </a:r>
            <a:r>
              <a:rPr lang="en-US" sz="1900">
                <a:latin typeface="Times"/>
                <a:ea typeface="+mn-lt"/>
                <a:cs typeface="+mn-lt"/>
              </a:rPr>
              <a:t>. Tu </a:t>
            </a:r>
            <a:r>
              <a:rPr lang="en-US" sz="1900" err="1">
                <a:latin typeface="Times"/>
                <a:ea typeface="+mn-lt"/>
                <a:cs typeface="+mn-lt"/>
              </a:rPr>
              <a:t>powstały</a:t>
            </a:r>
            <a:r>
              <a:rPr lang="en-US" sz="1900">
                <a:latin typeface="Times"/>
                <a:ea typeface="+mn-lt"/>
                <a:cs typeface="+mn-lt"/>
              </a:rPr>
              <a:t> </a:t>
            </a:r>
            <a:r>
              <a:rPr lang="en-US" sz="1900" err="1">
                <a:latin typeface="Times"/>
                <a:ea typeface="+mn-lt"/>
                <a:cs typeface="+mn-lt"/>
              </a:rPr>
              <a:t>Introdukcja</a:t>
            </a:r>
            <a:r>
              <a:rPr lang="en-US" sz="1900">
                <a:latin typeface="Times"/>
                <a:ea typeface="+mn-lt"/>
                <a:cs typeface="+mn-lt"/>
              </a:rPr>
              <a:t> </a:t>
            </a:r>
            <a:r>
              <a:rPr lang="en-US" sz="1900" err="1">
                <a:latin typeface="Times"/>
                <a:ea typeface="+mn-lt"/>
                <a:cs typeface="+mn-lt"/>
              </a:rPr>
              <a:t>i</a:t>
            </a:r>
            <a:r>
              <a:rPr lang="en-US" sz="1900">
                <a:latin typeface="Times"/>
                <a:ea typeface="+mn-lt"/>
                <a:cs typeface="+mn-lt"/>
              </a:rPr>
              <a:t> </a:t>
            </a:r>
            <a:r>
              <a:rPr lang="en-US" sz="1900" err="1">
                <a:latin typeface="Times"/>
                <a:ea typeface="+mn-lt"/>
                <a:cs typeface="+mn-lt"/>
              </a:rPr>
              <a:t>Polonez</a:t>
            </a:r>
            <a:r>
              <a:rPr lang="en-US" sz="1900">
                <a:latin typeface="Times"/>
                <a:ea typeface="+mn-lt"/>
                <a:cs typeface="+mn-lt"/>
              </a:rPr>
              <a:t> C-dur op. 3 </a:t>
            </a:r>
            <a:r>
              <a:rPr lang="en-US" sz="1900" err="1">
                <a:latin typeface="Times"/>
                <a:ea typeface="+mn-lt"/>
                <a:cs typeface="+mn-lt"/>
              </a:rPr>
              <a:t>na</a:t>
            </a:r>
            <a:r>
              <a:rPr lang="en-US" sz="1900">
                <a:latin typeface="Times"/>
                <a:ea typeface="+mn-lt"/>
                <a:cs typeface="+mn-lt"/>
              </a:rPr>
              <a:t> </a:t>
            </a:r>
            <a:r>
              <a:rPr lang="en-US" sz="1900" err="1">
                <a:latin typeface="Times"/>
                <a:ea typeface="+mn-lt"/>
                <a:cs typeface="+mn-lt"/>
              </a:rPr>
              <a:t>fortepian</a:t>
            </a:r>
            <a:r>
              <a:rPr lang="en-US" sz="1900">
                <a:latin typeface="Times"/>
                <a:ea typeface="+mn-lt"/>
                <a:cs typeface="+mn-lt"/>
              </a:rPr>
              <a:t> </a:t>
            </a:r>
            <a:r>
              <a:rPr lang="en-US" sz="1900" err="1">
                <a:latin typeface="Times"/>
                <a:ea typeface="+mn-lt"/>
                <a:cs typeface="+mn-lt"/>
              </a:rPr>
              <a:t>i</a:t>
            </a:r>
            <a:r>
              <a:rPr lang="en-US" sz="1900">
                <a:latin typeface="Times"/>
                <a:ea typeface="+mn-lt"/>
                <a:cs typeface="+mn-lt"/>
              </a:rPr>
              <a:t> </a:t>
            </a:r>
            <a:r>
              <a:rPr lang="en-US" sz="1900" err="1">
                <a:latin typeface="Times"/>
                <a:ea typeface="+mn-lt"/>
                <a:cs typeface="+mn-lt"/>
              </a:rPr>
              <a:t>wiolonczelę</a:t>
            </a:r>
            <a:r>
              <a:rPr lang="en-US" sz="1900">
                <a:latin typeface="Times"/>
                <a:ea typeface="+mn-lt"/>
                <a:cs typeface="+mn-lt"/>
              </a:rPr>
              <a:t>. </a:t>
            </a:r>
            <a:r>
              <a:rPr lang="en-US" sz="1900" err="1">
                <a:latin typeface="Times"/>
                <a:ea typeface="+mn-lt"/>
                <a:cs typeface="+mn-lt"/>
              </a:rPr>
              <a:t>Warto</a:t>
            </a:r>
            <a:r>
              <a:rPr lang="en-US" sz="1900">
                <a:latin typeface="Times"/>
                <a:ea typeface="+mn-lt"/>
                <a:cs typeface="+mn-lt"/>
              </a:rPr>
              <a:t> </a:t>
            </a:r>
            <a:r>
              <a:rPr lang="en-US" sz="1900" err="1">
                <a:latin typeface="Times"/>
                <a:ea typeface="+mn-lt"/>
                <a:cs typeface="+mn-lt"/>
              </a:rPr>
              <a:t>wspomnieć</a:t>
            </a:r>
            <a:r>
              <a:rPr lang="en-US" sz="1900">
                <a:latin typeface="Times"/>
                <a:ea typeface="+mn-lt"/>
                <a:cs typeface="+mn-lt"/>
              </a:rPr>
              <a:t> o trio </a:t>
            </a:r>
            <a:r>
              <a:rPr lang="en-US" sz="1900" err="1">
                <a:latin typeface="Times"/>
                <a:ea typeface="+mn-lt"/>
                <a:cs typeface="+mn-lt"/>
              </a:rPr>
              <a:t>fortepianowym</a:t>
            </a:r>
            <a:r>
              <a:rPr lang="en-US" sz="1900">
                <a:latin typeface="Times"/>
                <a:ea typeface="+mn-lt"/>
                <a:cs typeface="+mn-lt"/>
              </a:rPr>
              <a:t> g-moll op. 8 </a:t>
            </a:r>
            <a:r>
              <a:rPr lang="en-US" sz="1900" err="1">
                <a:latin typeface="Times"/>
                <a:ea typeface="+mn-lt"/>
                <a:cs typeface="+mn-lt"/>
              </a:rPr>
              <a:t>zadedykowanym</a:t>
            </a:r>
            <a:r>
              <a:rPr lang="en-US" sz="1900">
                <a:latin typeface="Times"/>
                <a:ea typeface="+mn-lt"/>
                <a:cs typeface="+mn-lt"/>
              </a:rPr>
              <a:t> </a:t>
            </a:r>
            <a:r>
              <a:rPr lang="en-US" sz="1900" err="1">
                <a:latin typeface="Times"/>
                <a:ea typeface="+mn-lt"/>
                <a:cs typeface="+mn-lt"/>
              </a:rPr>
              <a:t>Radziwiłłowi</a:t>
            </a:r>
            <a:r>
              <a:rPr lang="en-US" sz="1900">
                <a:latin typeface="Times"/>
                <a:ea typeface="+mn-lt"/>
                <a:cs typeface="+mn-lt"/>
              </a:rPr>
              <a:t>, </a:t>
            </a:r>
            <a:r>
              <a:rPr lang="en-US" sz="1900" err="1">
                <a:latin typeface="Times"/>
                <a:ea typeface="+mn-lt"/>
                <a:cs typeface="+mn-lt"/>
              </a:rPr>
              <a:t>który</a:t>
            </a:r>
            <a:r>
              <a:rPr lang="en-US" sz="1900">
                <a:latin typeface="Times"/>
                <a:ea typeface="+mn-lt"/>
                <a:cs typeface="+mn-lt"/>
              </a:rPr>
              <a:t> za ten </a:t>
            </a:r>
            <a:r>
              <a:rPr lang="en-US" sz="1900" err="1">
                <a:latin typeface="Times"/>
                <a:ea typeface="+mn-lt"/>
                <a:cs typeface="+mn-lt"/>
              </a:rPr>
              <a:t>dar</a:t>
            </a:r>
            <a:r>
              <a:rPr lang="en-US" sz="1900">
                <a:latin typeface="Times"/>
                <a:ea typeface="+mn-lt"/>
                <a:cs typeface="+mn-lt"/>
              </a:rPr>
              <a:t> </a:t>
            </a:r>
            <a:r>
              <a:rPr lang="en-US" sz="1900" err="1">
                <a:latin typeface="Times"/>
                <a:ea typeface="+mn-lt"/>
                <a:cs typeface="+mn-lt"/>
              </a:rPr>
              <a:t>podziękował</a:t>
            </a:r>
            <a:r>
              <a:rPr lang="en-US" sz="1900">
                <a:latin typeface="Times"/>
                <a:ea typeface="+mn-lt"/>
                <a:cs typeface="+mn-lt"/>
              </a:rPr>
              <a:t> w </a:t>
            </a:r>
            <a:r>
              <a:rPr lang="en-US" sz="1900" err="1">
                <a:latin typeface="Times"/>
                <a:ea typeface="+mn-lt"/>
                <a:cs typeface="+mn-lt"/>
              </a:rPr>
              <a:t>późniejszym</a:t>
            </a:r>
            <a:r>
              <a:rPr lang="en-US" sz="1900">
                <a:latin typeface="Times"/>
                <a:ea typeface="+mn-lt"/>
                <a:cs typeface="+mn-lt"/>
              </a:rPr>
              <a:t> </a:t>
            </a:r>
            <a:r>
              <a:rPr lang="en-US" sz="1900" err="1">
                <a:latin typeface="Times"/>
                <a:ea typeface="+mn-lt"/>
                <a:cs typeface="+mn-lt"/>
              </a:rPr>
              <a:t>liście</a:t>
            </a:r>
            <a:r>
              <a:rPr lang="en-US" sz="1900">
                <a:latin typeface="Times"/>
                <a:ea typeface="+mn-lt"/>
                <a:cs typeface="+mn-lt"/>
              </a:rPr>
              <a:t> do </a:t>
            </a:r>
            <a:r>
              <a:rPr lang="en-US" sz="1900" err="1">
                <a:latin typeface="Times"/>
                <a:ea typeface="+mn-lt"/>
                <a:cs typeface="+mn-lt"/>
              </a:rPr>
              <a:t>kompozytora</a:t>
            </a:r>
            <a:r>
              <a:rPr lang="en-US" sz="1900">
                <a:latin typeface="Times"/>
                <a:ea typeface="+mn-lt"/>
                <a:cs typeface="+mn-lt"/>
              </a:rPr>
              <a:t>.</a:t>
            </a:r>
            <a:endParaRPr lang="en-US" sz="1900">
              <a:latin typeface="Times"/>
            </a:endParaRPr>
          </a:p>
        </p:txBody>
      </p:sp>
      <p:pic>
        <p:nvPicPr>
          <p:cNvPr id="6" name="Picture 6">
            <a:extLst>
              <a:ext uri="{FF2B5EF4-FFF2-40B4-BE49-F238E27FC236}">
                <a16:creationId xmlns:a16="http://schemas.microsoft.com/office/drawing/2014/main" id="{CAAE23BA-49C2-417C-A9DC-9BC557682B38}"/>
              </a:ext>
            </a:extLst>
          </p:cNvPr>
          <p:cNvPicPr>
            <a:picLocks noChangeAspect="1"/>
          </p:cNvPicPr>
          <p:nvPr/>
        </p:nvPicPr>
        <p:blipFill rotWithShape="1">
          <a:blip r:embed="rId3"/>
          <a:srcRect l="69974" t="36439" r="14352" b="38561"/>
          <a:stretch/>
        </p:blipFill>
        <p:spPr>
          <a:xfrm>
            <a:off x="-1215" y="-1901"/>
            <a:ext cx="2286502" cy="2048537"/>
          </a:xfrm>
          <a:prstGeom prst="rect">
            <a:avLst/>
          </a:prstGeom>
        </p:spPr>
      </p:pic>
      <p:sp>
        <p:nvSpPr>
          <p:cNvPr id="8" name="Content Placeholder 7">
            <a:extLst>
              <a:ext uri="{FF2B5EF4-FFF2-40B4-BE49-F238E27FC236}">
                <a16:creationId xmlns:a16="http://schemas.microsoft.com/office/drawing/2014/main" id="{2974EDB1-0E47-85D0-14C9-5A0BE7C662CD}"/>
              </a:ext>
            </a:extLst>
          </p:cNvPr>
          <p:cNvSpPr>
            <a:spLocks noGrp="1"/>
          </p:cNvSpPr>
          <p:nvPr>
            <p:ph idx="1"/>
          </p:nvPr>
        </p:nvSpPr>
        <p:spPr>
          <a:xfrm>
            <a:off x="992529" y="6773802"/>
            <a:ext cx="10515600" cy="4351338"/>
          </a:xfrm>
        </p:spPr>
        <p:txBody>
          <a:bodyPr/>
          <a:lstStyle/>
          <a:p>
            <a:endParaRPr lang="en-US"/>
          </a:p>
        </p:txBody>
      </p:sp>
      <p:sp>
        <p:nvSpPr>
          <p:cNvPr id="5" name="TextBox 4">
            <a:extLst>
              <a:ext uri="{FF2B5EF4-FFF2-40B4-BE49-F238E27FC236}">
                <a16:creationId xmlns:a16="http://schemas.microsoft.com/office/drawing/2014/main" id="{7D90BA54-507D-FE77-B77D-EB71F1795086}"/>
              </a:ext>
            </a:extLst>
          </p:cNvPr>
          <p:cNvSpPr txBox="1"/>
          <p:nvPr/>
        </p:nvSpPr>
        <p:spPr>
          <a:xfrm>
            <a:off x="1840375" y="229564"/>
            <a:ext cx="4151453"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err="1">
                <a:latin typeface="Times"/>
                <a:cs typeface="Times"/>
              </a:rPr>
              <a:t>Uważam</a:t>
            </a:r>
            <a:r>
              <a:rPr lang="en-US" sz="1700" dirty="0">
                <a:latin typeface="Times"/>
                <a:cs typeface="Times"/>
              </a:rPr>
              <a:t>, </a:t>
            </a:r>
            <a:r>
              <a:rPr lang="en-US" sz="1700" dirty="0" err="1">
                <a:latin typeface="Times"/>
                <a:cs typeface="Times"/>
              </a:rPr>
              <a:t>że</a:t>
            </a:r>
            <a:r>
              <a:rPr lang="en-US" sz="1700" dirty="0">
                <a:latin typeface="Times"/>
                <a:cs typeface="Times"/>
              </a:rPr>
              <a:t> jest to </a:t>
            </a:r>
            <a:r>
              <a:rPr lang="en-US" sz="1700" dirty="0" err="1">
                <a:latin typeface="Times"/>
                <a:cs typeface="Times"/>
              </a:rPr>
              <a:t>idealne</a:t>
            </a:r>
            <a:r>
              <a:rPr lang="en-US" sz="1700" dirty="0">
                <a:latin typeface="Times"/>
                <a:cs typeface="Times"/>
              </a:rPr>
              <a:t> </a:t>
            </a:r>
            <a:r>
              <a:rPr lang="en-US" sz="1700" dirty="0" err="1">
                <a:latin typeface="Times"/>
                <a:cs typeface="Times"/>
              </a:rPr>
              <a:t>miejsce</a:t>
            </a:r>
            <a:r>
              <a:rPr lang="en-US" sz="1700" dirty="0">
                <a:latin typeface="Times"/>
                <a:cs typeface="Times"/>
              </a:rPr>
              <a:t> </a:t>
            </a:r>
            <a:r>
              <a:rPr lang="en-US" sz="1700" dirty="0" err="1">
                <a:latin typeface="Times"/>
                <a:cs typeface="Times"/>
              </a:rPr>
              <a:t>dla</a:t>
            </a:r>
            <a:r>
              <a:rPr lang="en-US" sz="1700" dirty="0">
                <a:latin typeface="Times"/>
                <a:cs typeface="Times"/>
              </a:rPr>
              <a:t> </a:t>
            </a:r>
            <a:r>
              <a:rPr lang="en-US" sz="1700" dirty="0" err="1">
                <a:latin typeface="Times"/>
                <a:cs typeface="Times"/>
              </a:rPr>
              <a:t>osób</a:t>
            </a:r>
            <a:r>
              <a:rPr lang="en-US" sz="1700" dirty="0">
                <a:latin typeface="Times"/>
                <a:cs typeface="Times"/>
              </a:rPr>
              <a:t> </a:t>
            </a:r>
            <a:r>
              <a:rPr lang="en-US" sz="1700" dirty="0" err="1">
                <a:latin typeface="Times"/>
                <a:cs typeface="Times"/>
              </a:rPr>
              <a:t>interesujących</a:t>
            </a:r>
            <a:r>
              <a:rPr lang="en-US" sz="1700" dirty="0">
                <a:latin typeface="Times"/>
                <a:cs typeface="Times"/>
              </a:rPr>
              <a:t> </a:t>
            </a:r>
            <a:r>
              <a:rPr lang="en-US" sz="1700" dirty="0" err="1">
                <a:latin typeface="Times"/>
                <a:cs typeface="Times"/>
              </a:rPr>
              <a:t>się</a:t>
            </a:r>
            <a:r>
              <a:rPr lang="en-US" sz="1700" dirty="0">
                <a:latin typeface="Times"/>
                <a:cs typeface="Times"/>
              </a:rPr>
              <a:t> </a:t>
            </a:r>
            <a:r>
              <a:rPr lang="en-US" sz="1700" dirty="0" err="1">
                <a:latin typeface="Times"/>
                <a:cs typeface="Times"/>
              </a:rPr>
              <a:t>życiem</a:t>
            </a:r>
            <a:r>
              <a:rPr lang="en-US" sz="1700" dirty="0">
                <a:latin typeface="Times"/>
                <a:cs typeface="Times"/>
              </a:rPr>
              <a:t> </a:t>
            </a:r>
            <a:r>
              <a:rPr lang="en-US" sz="1700" dirty="0" err="1">
                <a:latin typeface="Times"/>
                <a:cs typeface="Times"/>
              </a:rPr>
              <a:t>księcia</a:t>
            </a:r>
            <a:r>
              <a:rPr lang="en-US" sz="1700" dirty="0">
                <a:latin typeface="Times"/>
                <a:cs typeface="Times"/>
              </a:rPr>
              <a:t> </a:t>
            </a:r>
            <a:r>
              <a:rPr lang="en-US" sz="1700" dirty="0" err="1">
                <a:latin typeface="Times"/>
                <a:cs typeface="Times"/>
              </a:rPr>
              <a:t>Antoniego</a:t>
            </a:r>
            <a:r>
              <a:rPr lang="en-US" sz="1700" dirty="0">
                <a:latin typeface="Times"/>
                <a:cs typeface="Times"/>
              </a:rPr>
              <a:t> </a:t>
            </a:r>
            <a:r>
              <a:rPr lang="en-US" sz="1700" dirty="0" err="1">
                <a:latin typeface="Times"/>
                <a:cs typeface="Times"/>
              </a:rPr>
              <a:t>Radziwiłł</a:t>
            </a:r>
            <a:r>
              <a:rPr lang="en-US" sz="1700" dirty="0">
                <a:latin typeface="Times"/>
                <a:cs typeface="Times"/>
              </a:rPr>
              <a:t>, ale </a:t>
            </a:r>
            <a:r>
              <a:rPr lang="en-US" sz="1700" dirty="0" err="1">
                <a:latin typeface="Times"/>
                <a:cs typeface="Times"/>
              </a:rPr>
              <a:t>nie</a:t>
            </a:r>
            <a:r>
              <a:rPr lang="en-US" sz="1700" dirty="0">
                <a:latin typeface="Times"/>
                <a:cs typeface="Times"/>
              </a:rPr>
              <a:t> </a:t>
            </a:r>
            <a:r>
              <a:rPr lang="en-US" sz="1700" dirty="0" err="1">
                <a:latin typeface="Times"/>
                <a:cs typeface="Times"/>
              </a:rPr>
              <a:t>tylko</a:t>
            </a:r>
            <a:r>
              <a:rPr lang="en-US" sz="1700" dirty="0">
                <a:latin typeface="Times"/>
                <a:cs typeface="Times"/>
              </a:rPr>
              <a:t>. Na </a:t>
            </a:r>
            <a:r>
              <a:rPr lang="en-US" sz="1700" dirty="0" err="1">
                <a:latin typeface="Times"/>
                <a:cs typeface="Times"/>
              </a:rPr>
              <a:t>przykład</a:t>
            </a:r>
            <a:r>
              <a:rPr lang="en-US" sz="1700" dirty="0">
                <a:latin typeface="Times"/>
                <a:cs typeface="Times"/>
              </a:rPr>
              <a:t> jest to </a:t>
            </a:r>
            <a:r>
              <a:rPr lang="en-US" sz="1700" dirty="0" err="1">
                <a:latin typeface="Times"/>
                <a:cs typeface="Times"/>
              </a:rPr>
              <a:t>również</a:t>
            </a:r>
            <a:r>
              <a:rPr lang="en-US" sz="1700" dirty="0">
                <a:latin typeface="Times"/>
                <a:cs typeface="Times"/>
              </a:rPr>
              <a:t> </a:t>
            </a:r>
            <a:r>
              <a:rPr lang="en-US" sz="1700" dirty="0" err="1">
                <a:latin typeface="Times"/>
                <a:cs typeface="Times"/>
              </a:rPr>
              <a:t>wspaniałe</a:t>
            </a:r>
            <a:r>
              <a:rPr lang="en-US" sz="1700" dirty="0">
                <a:latin typeface="Times"/>
                <a:cs typeface="Times"/>
              </a:rPr>
              <a:t> </a:t>
            </a:r>
            <a:r>
              <a:rPr lang="en-US" sz="1700" dirty="0" err="1">
                <a:latin typeface="Times"/>
                <a:cs typeface="Times"/>
              </a:rPr>
              <a:t>miejsce</a:t>
            </a:r>
            <a:r>
              <a:rPr lang="en-US" sz="1700" dirty="0">
                <a:latin typeface="Times"/>
                <a:cs typeface="Times"/>
              </a:rPr>
              <a:t> </a:t>
            </a:r>
            <a:r>
              <a:rPr lang="en-US" sz="1700" dirty="0" err="1">
                <a:latin typeface="Times"/>
                <a:cs typeface="Times"/>
              </a:rPr>
              <a:t>dla</a:t>
            </a:r>
            <a:r>
              <a:rPr lang="en-US" sz="1700" dirty="0">
                <a:latin typeface="Times"/>
                <a:cs typeface="Times"/>
              </a:rPr>
              <a:t> </a:t>
            </a:r>
            <a:r>
              <a:rPr lang="en-US" sz="1700" dirty="0" err="1">
                <a:latin typeface="Times"/>
                <a:cs typeface="Times"/>
              </a:rPr>
              <a:t>osób</a:t>
            </a:r>
            <a:r>
              <a:rPr lang="en-US" sz="1700" dirty="0">
                <a:latin typeface="Times"/>
                <a:cs typeface="Times"/>
              </a:rPr>
              <a:t> </a:t>
            </a:r>
            <a:r>
              <a:rPr lang="en-US" sz="1700" dirty="0" err="1">
                <a:latin typeface="Times"/>
                <a:cs typeface="Times"/>
              </a:rPr>
              <a:t>fascynujących</a:t>
            </a:r>
            <a:r>
              <a:rPr lang="en-US" sz="1700" dirty="0">
                <a:latin typeface="Times"/>
                <a:cs typeface="Times"/>
              </a:rPr>
              <a:t> </a:t>
            </a:r>
            <a:r>
              <a:rPr lang="en-US" sz="1700" dirty="0" err="1">
                <a:latin typeface="Times"/>
                <a:cs typeface="Times"/>
              </a:rPr>
              <a:t>się</a:t>
            </a:r>
            <a:r>
              <a:rPr lang="en-US" sz="1700" dirty="0">
                <a:latin typeface="Times"/>
                <a:cs typeface="Times"/>
              </a:rPr>
              <a:t> </a:t>
            </a:r>
            <a:r>
              <a:rPr lang="en-US" sz="1700" dirty="0" err="1">
                <a:latin typeface="Times"/>
                <a:cs typeface="Times"/>
              </a:rPr>
              <a:t>takimi</a:t>
            </a:r>
            <a:r>
              <a:rPr lang="en-US" sz="1700" dirty="0">
                <a:latin typeface="Times"/>
                <a:cs typeface="Times"/>
              </a:rPr>
              <a:t> </a:t>
            </a:r>
            <a:r>
              <a:rPr lang="en-US" sz="1700" dirty="0" err="1">
                <a:latin typeface="Times"/>
                <a:cs typeface="Times"/>
              </a:rPr>
              <a:t>osobami</a:t>
            </a:r>
            <a:r>
              <a:rPr lang="en-US" sz="1700" dirty="0">
                <a:latin typeface="Times"/>
                <a:cs typeface="Times"/>
              </a:rPr>
              <a:t> jak Fryderyk Chopin. </a:t>
            </a:r>
            <a:r>
              <a:rPr lang="en-US" sz="1700" dirty="0" err="1">
                <a:latin typeface="Times"/>
                <a:cs typeface="Times"/>
              </a:rPr>
              <a:t>Pałac</a:t>
            </a:r>
            <a:r>
              <a:rPr lang="en-US" sz="1700" dirty="0">
                <a:latin typeface="Times"/>
                <a:cs typeface="Times"/>
              </a:rPr>
              <a:t> jest warty </a:t>
            </a:r>
            <a:r>
              <a:rPr lang="en-US" sz="1700" dirty="0" err="1">
                <a:latin typeface="Times"/>
                <a:cs typeface="Times"/>
              </a:rPr>
              <a:t>odwiedzenia</a:t>
            </a:r>
            <a:r>
              <a:rPr lang="en-US" sz="1700" dirty="0">
                <a:latin typeface="Times"/>
                <a:cs typeface="Times"/>
              </a:rPr>
              <a:t>.</a:t>
            </a:r>
          </a:p>
        </p:txBody>
      </p:sp>
    </p:spTree>
    <p:extLst>
      <p:ext uri="{BB962C8B-B14F-4D97-AF65-F5344CB8AC3E}">
        <p14:creationId xmlns:p14="http://schemas.microsoft.com/office/powerpoint/2010/main" val="29022902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F6002F-CF82-8ED2-FD75-298684727F16}"/>
              </a:ext>
            </a:extLst>
          </p:cNvPr>
          <p:cNvPicPr>
            <a:picLocks noGrp="1" noChangeAspect="1"/>
          </p:cNvPicPr>
          <p:nvPr>
            <p:ph idx="1"/>
          </p:nvPr>
        </p:nvPicPr>
        <p:blipFill rotWithShape="1">
          <a:blip r:embed="rId2"/>
          <a:srcRect t="1312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44161D-274B-A6D2-25B1-73A7E3C12AB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err="1">
                <a:solidFill>
                  <a:schemeClr val="tx1">
                    <a:lumMod val="85000"/>
                    <a:lumOff val="15000"/>
                  </a:schemeClr>
                </a:solidFill>
                <a:latin typeface="Times"/>
                <a:cs typeface="Times"/>
              </a:rPr>
              <a:t>Zamek</a:t>
            </a:r>
            <a:r>
              <a:rPr lang="en-US" sz="3600">
                <a:solidFill>
                  <a:schemeClr val="tx1">
                    <a:lumMod val="85000"/>
                    <a:lumOff val="15000"/>
                  </a:schemeClr>
                </a:solidFill>
                <a:latin typeface="Times"/>
                <a:cs typeface="Times"/>
              </a:rPr>
              <a:t> w </a:t>
            </a:r>
            <a:r>
              <a:rPr lang="en-US" sz="3600" err="1">
                <a:solidFill>
                  <a:schemeClr val="tx1">
                    <a:lumMod val="85000"/>
                    <a:lumOff val="15000"/>
                  </a:schemeClr>
                </a:solidFill>
                <a:latin typeface="Times"/>
                <a:cs typeface="Times"/>
              </a:rPr>
              <a:t>Wiśniczu</a:t>
            </a:r>
            <a:endParaRPr lang="en-US" sz="3600">
              <a:solidFill>
                <a:schemeClr val="tx1">
                  <a:lumMod val="85000"/>
                  <a:lumOff val="15000"/>
                </a:schemeClr>
              </a:solidFill>
              <a:latin typeface="Times"/>
              <a:cs typeface="Times"/>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919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2">
            <a:extLst>
              <a:ext uri="{FF2B5EF4-FFF2-40B4-BE49-F238E27FC236}">
                <a16:creationId xmlns:a16="http://schemas.microsoft.com/office/drawing/2014/main"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4">
            <a:extLst>
              <a:ext uri="{FF2B5EF4-FFF2-40B4-BE49-F238E27FC236}">
                <a16:creationId xmlns:a16="http://schemas.microsoft.com/office/drawing/2014/main" id="{2F36CA75-CFBF-4844-B719-8FE9EBADA9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6">
            <a:extLst>
              <a:ext uri="{FF2B5EF4-FFF2-40B4-BE49-F238E27FC236}">
                <a16:creationId xmlns:a16="http://schemas.microsoft.com/office/drawing/2014/main" id="{3D4A84B9-E564-4DD0-97F8-DBF1C460C2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8">
            <a:extLst>
              <a:ext uri="{FF2B5EF4-FFF2-40B4-BE49-F238E27FC236}">
                <a16:creationId xmlns:a16="http://schemas.microsoft.com/office/drawing/2014/main" id="{102382E0-0A09-46AE-B955-B911CAFE7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0">
            <a:extLst>
              <a:ext uri="{FF2B5EF4-FFF2-40B4-BE49-F238E27FC236}">
                <a16:creationId xmlns:a16="http://schemas.microsoft.com/office/drawing/2014/main" id="{7DE75D4A-0965-4973-BE75-DECCAC9A9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 name="Picture 32">
            <a:extLst>
              <a:ext uri="{FF2B5EF4-FFF2-40B4-BE49-F238E27FC236}">
                <a16:creationId xmlns:a16="http://schemas.microsoft.com/office/drawing/2014/main" id="{4A599609-F5C2-4A0B-A992-913F814A631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5" name="Picture 5">
            <a:extLst>
              <a:ext uri="{FF2B5EF4-FFF2-40B4-BE49-F238E27FC236}">
                <a16:creationId xmlns:a16="http://schemas.microsoft.com/office/drawing/2014/main" id="{F0B86258-BD85-A40F-6373-071D53D94AC3}"/>
              </a:ext>
            </a:extLst>
          </p:cNvPr>
          <p:cNvPicPr>
            <a:picLocks noChangeAspect="1"/>
          </p:cNvPicPr>
          <p:nvPr/>
        </p:nvPicPr>
        <p:blipFill rotWithShape="1">
          <a:blip r:embed="rId3">
            <a:alphaModFix amt="60000"/>
          </a:blip>
          <a:srcRect r="25"/>
          <a:stretch/>
        </p:blipFill>
        <p:spPr>
          <a:xfrm>
            <a:off x="20" y="10"/>
            <a:ext cx="12188932" cy="6857990"/>
          </a:xfrm>
          <a:prstGeom prst="rect">
            <a:avLst/>
          </a:prstGeom>
        </p:spPr>
      </p:pic>
      <p:sp>
        <p:nvSpPr>
          <p:cNvPr id="3" name="Content Placeholder 2">
            <a:extLst>
              <a:ext uri="{FF2B5EF4-FFF2-40B4-BE49-F238E27FC236}">
                <a16:creationId xmlns:a16="http://schemas.microsoft.com/office/drawing/2014/main" id="{786E0192-C982-3409-5E0A-D994F32E77CE}"/>
              </a:ext>
            </a:extLst>
          </p:cNvPr>
          <p:cNvSpPr>
            <a:spLocks noGrp="1"/>
          </p:cNvSpPr>
          <p:nvPr>
            <p:ph idx="1"/>
          </p:nvPr>
        </p:nvSpPr>
        <p:spPr>
          <a:xfrm>
            <a:off x="1191966" y="4118147"/>
            <a:ext cx="9801854" cy="2614231"/>
          </a:xfrm>
        </p:spPr>
        <p:txBody>
          <a:bodyPr vert="horz" lIns="91440" tIns="45720" rIns="91440" bIns="45720" rtlCol="0" anchor="t">
            <a:normAutofit/>
          </a:bodyPr>
          <a:lstStyle/>
          <a:p>
            <a:pPr marL="0" indent="0" algn="ctr">
              <a:buNone/>
            </a:pPr>
            <a:r>
              <a:rPr lang="en-US" sz="1500">
                <a:solidFill>
                  <a:srgbClr val="FFFFFF"/>
                </a:solidFill>
                <a:latin typeface="Times"/>
                <a:ea typeface="+mn-lt"/>
                <a:cs typeface="+mn-lt"/>
              </a:rPr>
              <a:t>Zamek położony jest na zalesionym wzgórzu nad rzeką Leksandrówką we wsi Stary Wiśnicz, wzniesiony został przez Jana Kmitę z kamienia na planie czworoboku. Zamek miał mur obronny z jedną, a później z dwiema wieżami. Dziedziniec od strony południowo-zachodniej zamykał piętrowy, jednotraktowy dom mieszkalny, z którym połączona była wieża zbudowana na planie kwadratu. Druga kwadratowa baszta, wysunięta poza mury obronne, broniła narożnika południowo-wschodniego. Twierdza zajmowała ok. 1500 m² powierzchni. W 1615-1621 nastąpiła gruntowna przebudowa zamku. Od strony północno-zachodniej umieszczono bramę wjazdową ozdobioną portalem. Budynek pałacowy stał na wzniesieniu, kilka metrów powyżej dziedzińca zewnętrznego. Narożne baszty podwyższono, aby górowały nad bryłą zamku. Przy wieży czworobocznej stanęła kaplica zamkowa zwieńczona kopułą. Obok bramy zbudowano nową wieżę na planie prostokąta. Natomiast od strony południowo-wschodniej powstał niski budynek  kuchenny. Całość została otoczona fortyfikacjami bastionowymi w kształcie pięcioboku (bok o dł. 98 m). Rezydencję otaczał obszerny park ze zwierzyńcem i ogrody. Przebudowany obiekt reprezentował nowoczesną magnacką twierdzę.</a:t>
            </a:r>
            <a:endParaRPr lang="en-US" sz="1500">
              <a:solidFill>
                <a:srgbClr val="FFFFFF"/>
              </a:solidFill>
              <a:latin typeface="Times"/>
              <a:ea typeface="Calibri" panose="020F0502020204030204"/>
              <a:cs typeface="Calibri" panose="020F0502020204030204"/>
            </a:endParaRPr>
          </a:p>
        </p:txBody>
      </p:sp>
      <p:sp>
        <p:nvSpPr>
          <p:cNvPr id="4" name="TextBox 3">
            <a:extLst>
              <a:ext uri="{FF2B5EF4-FFF2-40B4-BE49-F238E27FC236}">
                <a16:creationId xmlns:a16="http://schemas.microsoft.com/office/drawing/2014/main" id="{AF94FF48-6394-AB01-A4A1-7FF29D744F6E}"/>
              </a:ext>
            </a:extLst>
          </p:cNvPr>
          <p:cNvSpPr txBox="1"/>
          <p:nvPr/>
        </p:nvSpPr>
        <p:spPr>
          <a:xfrm>
            <a:off x="7784306" y="24264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202122"/>
              </a:solidFill>
              <a:latin typeface="Arial"/>
              <a:cs typeface="Arial"/>
            </a:endParaRPr>
          </a:p>
        </p:txBody>
      </p:sp>
      <p:sp>
        <p:nvSpPr>
          <p:cNvPr id="2" name="Title 1">
            <a:extLst>
              <a:ext uri="{FF2B5EF4-FFF2-40B4-BE49-F238E27FC236}">
                <a16:creationId xmlns:a16="http://schemas.microsoft.com/office/drawing/2014/main" id="{38A9C85B-2BFB-1953-26E4-6065B11032EE}"/>
              </a:ext>
            </a:extLst>
          </p:cNvPr>
          <p:cNvSpPr>
            <a:spLocks noGrp="1"/>
          </p:cNvSpPr>
          <p:nvPr>
            <p:ph type="title"/>
          </p:nvPr>
        </p:nvSpPr>
        <p:spPr>
          <a:xfrm>
            <a:off x="637117" y="-1328208"/>
            <a:ext cx="10515600" cy="1325563"/>
          </a:xfrm>
        </p:spPr>
        <p:txBody>
          <a:bodyPr/>
          <a:lstStyle/>
          <a:p>
            <a:endParaRPr lang="en-US"/>
          </a:p>
        </p:txBody>
      </p:sp>
    </p:spTree>
    <p:extLst>
      <p:ext uri="{BB962C8B-B14F-4D97-AF65-F5344CB8AC3E}">
        <p14:creationId xmlns:p14="http://schemas.microsoft.com/office/powerpoint/2010/main" val="853916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5C5B8D77-36B6-9E62-5083-79CDB7C371E9}"/>
              </a:ext>
            </a:extLst>
          </p:cNvPr>
          <p:cNvPicPr>
            <a:picLocks noChangeAspect="1"/>
          </p:cNvPicPr>
          <p:nvPr/>
        </p:nvPicPr>
        <p:blipFill rotWithShape="1">
          <a:blip r:embed="rId2"/>
          <a:srcRect t="7518" r="-2" b="2376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4">
            <a:extLst>
              <a:ext uri="{FF2B5EF4-FFF2-40B4-BE49-F238E27FC236}">
                <a16:creationId xmlns:a16="http://schemas.microsoft.com/office/drawing/2014/main" id="{E2CBD0BD-9F83-0AE6-43E9-0792842AE8BB}"/>
              </a:ext>
            </a:extLst>
          </p:cNvPr>
          <p:cNvPicPr>
            <a:picLocks noChangeAspect="1"/>
          </p:cNvPicPr>
          <p:nvPr/>
        </p:nvPicPr>
        <p:blipFill rotWithShape="1">
          <a:blip r:embed="rId3"/>
          <a:srcRect t="2930" r="-2" b="2835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9" name="Freeform: Shape 28">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8E857A7-3F28-8F17-834B-FEBBD66931D6}"/>
              </a:ext>
            </a:extLst>
          </p:cNvPr>
          <p:cNvSpPr>
            <a:spLocks noGrp="1"/>
          </p:cNvSpPr>
          <p:nvPr>
            <p:ph type="title"/>
          </p:nvPr>
        </p:nvSpPr>
        <p:spPr>
          <a:xfrm>
            <a:off x="448056" y="859536"/>
            <a:ext cx="4832802" cy="1243584"/>
          </a:xfrm>
        </p:spPr>
        <p:txBody>
          <a:bodyPr>
            <a:normAutofit/>
          </a:bodyPr>
          <a:lstStyle/>
          <a:p>
            <a:r>
              <a:rPr lang="en-US" sz="3400"/>
              <a:t>Click to add </a:t>
            </a:r>
          </a:p>
        </p:txBody>
      </p:sp>
      <p:sp>
        <p:nvSpPr>
          <p:cNvPr id="33" name="Rectangle 32">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C326038-FEBC-9AAA-C2E9-540A87DE7777}"/>
              </a:ext>
            </a:extLst>
          </p:cNvPr>
          <p:cNvSpPr>
            <a:spLocks noGrp="1"/>
          </p:cNvSpPr>
          <p:nvPr>
            <p:ph idx="1"/>
          </p:nvPr>
        </p:nvSpPr>
        <p:spPr>
          <a:xfrm>
            <a:off x="448056" y="2536424"/>
            <a:ext cx="4832803" cy="3783413"/>
          </a:xfrm>
        </p:spPr>
        <p:txBody>
          <a:bodyPr vert="horz" lIns="91440" tIns="45720" rIns="91440" bIns="45720" rtlCol="0">
            <a:normAutofit/>
          </a:bodyPr>
          <a:lstStyle/>
          <a:p>
            <a:pPr marL="0" indent="0">
              <a:buNone/>
            </a:pPr>
            <a:r>
              <a:rPr lang="en-US" sz="1700">
                <a:latin typeface="Times"/>
                <a:ea typeface="+mn-lt"/>
                <a:cs typeface="+mn-lt"/>
              </a:rPr>
              <a:t>Miejsce te związane jest z polską tradycją sztuki kulinarnej. Od XVII wieku popularne wśród szlachty stało się tzw. zebranie potraw w Compendium kuchmistrza księcia Lubomirskiego Stanisława Czernieckiego spisane na zamku w Wiśniczu i wydane w Krakowie, które do XIX wieku doczeka się dwudziestu wydań. Gdy w Polsce pojawiły się po raz pierwszy ziemniaki po zwycięskiej odsieczy Wiednia w 1683 roku, darowane Sobieskiemu przez cesarza Leopolda I z ogrodów cesarskich w Wiedniu, Czerniecki opracował dla dworu pierwsze potrawy z tertofelli, smażone i pieczone, jak nazywano wówczas kartofle lub ziemniaki.</a:t>
            </a:r>
            <a:endParaRPr lang="en-US" sz="1700">
              <a:latin typeface="Times"/>
            </a:endParaRPr>
          </a:p>
        </p:txBody>
      </p:sp>
      <p:pic>
        <p:nvPicPr>
          <p:cNvPr id="7" name="Picture 7">
            <a:extLst>
              <a:ext uri="{FF2B5EF4-FFF2-40B4-BE49-F238E27FC236}">
                <a16:creationId xmlns:a16="http://schemas.microsoft.com/office/drawing/2014/main" id="{7B743240-B2EA-9B0E-8106-8C15564C8531}"/>
              </a:ext>
            </a:extLst>
          </p:cNvPr>
          <p:cNvPicPr>
            <a:picLocks noChangeAspect="1"/>
          </p:cNvPicPr>
          <p:nvPr/>
        </p:nvPicPr>
        <p:blipFill rotWithShape="1">
          <a:blip r:embed="rId4"/>
          <a:srcRect l="49685" t="42226" r="37614" b="38991"/>
          <a:stretch/>
        </p:blipFill>
        <p:spPr>
          <a:xfrm rot="10800000">
            <a:off x="317611" y="302900"/>
            <a:ext cx="2275507" cy="1884734"/>
          </a:xfrm>
          <a:prstGeom prst="rect">
            <a:avLst/>
          </a:prstGeom>
        </p:spPr>
      </p:pic>
    </p:spTree>
    <p:extLst>
      <p:ext uri="{BB962C8B-B14F-4D97-AF65-F5344CB8AC3E}">
        <p14:creationId xmlns:p14="http://schemas.microsoft.com/office/powerpoint/2010/main" val="2166603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E3E4-2089-0CED-F082-FE00E74262A5}"/>
              </a:ext>
            </a:extLst>
          </p:cNvPr>
          <p:cNvSpPr>
            <a:spLocks noGrp="1"/>
          </p:cNvSpPr>
          <p:nvPr>
            <p:ph type="title"/>
          </p:nvPr>
        </p:nvSpPr>
        <p:spPr>
          <a:xfrm>
            <a:off x="4406974" y="8152769"/>
            <a:ext cx="4937937" cy="1363215"/>
          </a:xfrm>
        </p:spPr>
        <p:txBody>
          <a:bodyPr vert="horz" lIns="91440" tIns="45720" rIns="91440" bIns="45720" rtlCol="0" anchor="t">
            <a:normAutofit/>
          </a:bodyPr>
          <a:lstStyle/>
          <a:p>
            <a:endParaRPr lang="en-US" kern="1200">
              <a:solidFill>
                <a:schemeClr val="tx1"/>
              </a:solidFill>
              <a:latin typeface="+mj-lt"/>
              <a:ea typeface="+mj-ea"/>
              <a:cs typeface="+mj-cs"/>
            </a:endParaRPr>
          </a:p>
        </p:txBody>
      </p:sp>
      <p:sp>
        <p:nvSpPr>
          <p:cNvPr id="12" name="Freeform: Shape 11">
            <a:extLst>
              <a:ext uri="{FF2B5EF4-FFF2-40B4-BE49-F238E27FC236}">
                <a16:creationId xmlns:a16="http://schemas.microsoft.com/office/drawing/2014/main"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2D7783C-0986-5AC6-CAA8-1633EC415A50}"/>
              </a:ext>
            </a:extLst>
          </p:cNvPr>
          <p:cNvPicPr>
            <a:picLocks noChangeAspect="1"/>
          </p:cNvPicPr>
          <p:nvPr/>
        </p:nvPicPr>
        <p:blipFill rotWithShape="1">
          <a:blip r:embed="rId2"/>
          <a:srcRect r="-1" b="12193"/>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Picture 6">
            <a:extLst>
              <a:ext uri="{FF2B5EF4-FFF2-40B4-BE49-F238E27FC236}">
                <a16:creationId xmlns:a16="http://schemas.microsoft.com/office/drawing/2014/main" id="{9B5E157F-B062-A462-2B22-7F3B9D900B0C}"/>
              </a:ext>
            </a:extLst>
          </p:cNvPr>
          <p:cNvPicPr>
            <a:picLocks noChangeAspect="1"/>
          </p:cNvPicPr>
          <p:nvPr/>
        </p:nvPicPr>
        <p:blipFill rotWithShape="1">
          <a:blip r:embed="rId3"/>
          <a:srcRect l="33779" r="13957"/>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16" name="Oval 15">
            <a:extLst>
              <a:ext uri="{FF2B5EF4-FFF2-40B4-BE49-F238E27FC236}">
                <a16:creationId xmlns:a16="http://schemas.microsoft.com/office/drawing/2014/main"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CC399205-265D-4E95-EE01-2ADC979CD63B}"/>
              </a:ext>
            </a:extLst>
          </p:cNvPr>
          <p:cNvPicPr>
            <a:picLocks noChangeAspect="1"/>
          </p:cNvPicPr>
          <p:nvPr/>
        </p:nvPicPr>
        <p:blipFill rotWithShape="1">
          <a:blip r:embed="rId4"/>
          <a:srcRect l="27634" r="5364" b="-2"/>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8" name="Freeform: Shape 17">
            <a:extLst>
              <a:ext uri="{FF2B5EF4-FFF2-40B4-BE49-F238E27FC236}">
                <a16:creationId xmlns:a16="http://schemas.microsoft.com/office/drawing/2014/main"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EBB82635-6FD7-6F9D-2966-DA8502FBBE17}"/>
              </a:ext>
            </a:extLst>
          </p:cNvPr>
          <p:cNvPicPr>
            <a:picLocks noGrp="1" noChangeAspect="1"/>
          </p:cNvPicPr>
          <p:nvPr>
            <p:ph idx="1"/>
          </p:nvPr>
        </p:nvPicPr>
        <p:blipFill rotWithShape="1">
          <a:blip r:embed="rId5"/>
          <a:srcRect l="28162" r="7510"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0" name="Freeform: Shape 19">
            <a:extLst>
              <a:ext uri="{FF2B5EF4-FFF2-40B4-BE49-F238E27FC236}">
                <a16:creationId xmlns:a16="http://schemas.microsoft.com/office/drawing/2014/main"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A713A222-F9F3-9D3E-14BA-E5F3F4A0AF1E}"/>
              </a:ext>
            </a:extLst>
          </p:cNvPr>
          <p:cNvPicPr>
            <a:picLocks noChangeAspect="1"/>
          </p:cNvPicPr>
          <p:nvPr/>
        </p:nvPicPr>
        <p:blipFill rotWithShape="1">
          <a:blip r:embed="rId6"/>
          <a:srcRect l="26370" r="16529" b="-2"/>
          <a:stretch/>
        </p:blipFill>
        <p:spPr>
          <a:xfrm>
            <a:off x="9351330"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9" name="Picture 9">
            <a:extLst>
              <a:ext uri="{FF2B5EF4-FFF2-40B4-BE49-F238E27FC236}">
                <a16:creationId xmlns:a16="http://schemas.microsoft.com/office/drawing/2014/main" id="{0FF9DA21-D5B2-76D8-7E52-84F540CD9669}"/>
              </a:ext>
            </a:extLst>
          </p:cNvPr>
          <p:cNvPicPr>
            <a:picLocks noChangeAspect="1"/>
          </p:cNvPicPr>
          <p:nvPr/>
        </p:nvPicPr>
        <p:blipFill rotWithShape="1">
          <a:blip r:embed="rId7"/>
          <a:srcRect l="62921" t="35261" r="25404" b="46214"/>
          <a:stretch/>
        </p:blipFill>
        <p:spPr>
          <a:xfrm>
            <a:off x="3712767" y="4458206"/>
            <a:ext cx="2670054" cy="2385676"/>
          </a:xfrm>
          <a:prstGeom prst="rect">
            <a:avLst/>
          </a:prstGeom>
        </p:spPr>
      </p:pic>
      <p:sp>
        <p:nvSpPr>
          <p:cNvPr id="10" name="TextBox 9">
            <a:extLst>
              <a:ext uri="{FF2B5EF4-FFF2-40B4-BE49-F238E27FC236}">
                <a16:creationId xmlns:a16="http://schemas.microsoft.com/office/drawing/2014/main" id="{CEE96A74-2070-11F1-AED4-945C535E5BE9}"/>
              </a:ext>
            </a:extLst>
          </p:cNvPr>
          <p:cNvSpPr txBox="1"/>
          <p:nvPr/>
        </p:nvSpPr>
        <p:spPr>
          <a:xfrm>
            <a:off x="2490787" y="806926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8" name="TextBox 7">
            <a:extLst>
              <a:ext uri="{FF2B5EF4-FFF2-40B4-BE49-F238E27FC236}">
                <a16:creationId xmlns:a16="http://schemas.microsoft.com/office/drawing/2014/main" id="{0239EF38-CD1C-9F9E-F173-F8A95B0E7AEA}"/>
              </a:ext>
            </a:extLst>
          </p:cNvPr>
          <p:cNvSpPr txBox="1"/>
          <p:nvPr/>
        </p:nvSpPr>
        <p:spPr>
          <a:xfrm>
            <a:off x="-1866900" y="48768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11" name="TextBox 10">
            <a:extLst>
              <a:ext uri="{FF2B5EF4-FFF2-40B4-BE49-F238E27FC236}">
                <a16:creationId xmlns:a16="http://schemas.microsoft.com/office/drawing/2014/main" id="{6FD423FD-0E03-9775-0A7F-65262DACE585}"/>
              </a:ext>
            </a:extLst>
          </p:cNvPr>
          <p:cNvSpPr txBox="1"/>
          <p:nvPr/>
        </p:nvSpPr>
        <p:spPr>
          <a:xfrm>
            <a:off x="6311900" y="3909483"/>
            <a:ext cx="288078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191919"/>
                </a:solidFill>
                <a:latin typeface="Times"/>
                <a:cs typeface="Times"/>
              </a:rPr>
              <a:t>Zamek</a:t>
            </a:r>
            <a:r>
              <a:rPr lang="en-US" sz="1400" dirty="0">
                <a:solidFill>
                  <a:srgbClr val="191919"/>
                </a:solidFill>
                <a:latin typeface="Times"/>
                <a:cs typeface="Times"/>
              </a:rPr>
              <a:t> w </a:t>
            </a:r>
            <a:r>
              <a:rPr lang="en-US" sz="1400" dirty="0" err="1">
                <a:solidFill>
                  <a:srgbClr val="191919"/>
                </a:solidFill>
                <a:latin typeface="Times"/>
                <a:cs typeface="Times"/>
              </a:rPr>
              <a:t>Wiśniczu</a:t>
            </a:r>
            <a:r>
              <a:rPr lang="en-US" sz="1400" dirty="0">
                <a:solidFill>
                  <a:srgbClr val="191919"/>
                </a:solidFill>
                <a:latin typeface="Times"/>
                <a:cs typeface="Times"/>
              </a:rPr>
              <a:t> </a:t>
            </a:r>
            <a:r>
              <a:rPr lang="en-US" sz="1400" dirty="0" err="1">
                <a:solidFill>
                  <a:srgbClr val="191919"/>
                </a:solidFill>
                <a:latin typeface="Times"/>
                <a:cs typeface="Times"/>
              </a:rPr>
              <a:t>dziś</a:t>
            </a:r>
            <a:r>
              <a:rPr lang="en-US" sz="1400" dirty="0">
                <a:solidFill>
                  <a:srgbClr val="191919"/>
                </a:solidFill>
                <a:latin typeface="Times"/>
                <a:cs typeface="Times"/>
              </a:rPr>
              <a:t> to </a:t>
            </a:r>
            <a:r>
              <a:rPr lang="en-US" sz="1400" dirty="0" err="1">
                <a:solidFill>
                  <a:srgbClr val="191919"/>
                </a:solidFill>
                <a:latin typeface="Times"/>
                <a:cs typeface="Times"/>
              </a:rPr>
              <a:t>prawdziwa</a:t>
            </a:r>
            <a:r>
              <a:rPr lang="en-US" sz="1400" dirty="0">
                <a:solidFill>
                  <a:srgbClr val="191919"/>
                </a:solidFill>
                <a:latin typeface="Times"/>
                <a:cs typeface="Times"/>
              </a:rPr>
              <a:t> </a:t>
            </a:r>
            <a:r>
              <a:rPr lang="en-US" sz="1400" dirty="0" err="1">
                <a:solidFill>
                  <a:srgbClr val="191919"/>
                </a:solidFill>
                <a:latin typeface="Times"/>
                <a:cs typeface="Times"/>
              </a:rPr>
              <a:t>perełka</a:t>
            </a:r>
            <a:r>
              <a:rPr lang="en-US" sz="1400" dirty="0">
                <a:solidFill>
                  <a:srgbClr val="191919"/>
                </a:solidFill>
                <a:latin typeface="Times"/>
                <a:cs typeface="Times"/>
              </a:rPr>
              <a:t> </a:t>
            </a:r>
            <a:r>
              <a:rPr lang="en-US" sz="1400" dirty="0" err="1">
                <a:solidFill>
                  <a:srgbClr val="191919"/>
                </a:solidFill>
                <a:latin typeface="Times"/>
                <a:cs typeface="Times"/>
              </a:rPr>
              <a:t>wśród</a:t>
            </a:r>
            <a:r>
              <a:rPr lang="en-US" sz="1400" dirty="0">
                <a:solidFill>
                  <a:srgbClr val="191919"/>
                </a:solidFill>
                <a:latin typeface="Times"/>
                <a:cs typeface="Times"/>
              </a:rPr>
              <a:t> </a:t>
            </a:r>
            <a:r>
              <a:rPr lang="en-US" sz="1400" dirty="0" err="1">
                <a:solidFill>
                  <a:srgbClr val="191919"/>
                </a:solidFill>
                <a:latin typeface="Times"/>
                <a:cs typeface="Times"/>
              </a:rPr>
              <a:t>zamków</a:t>
            </a:r>
            <a:r>
              <a:rPr lang="en-US" sz="1400" dirty="0">
                <a:solidFill>
                  <a:srgbClr val="191919"/>
                </a:solidFill>
                <a:latin typeface="Times"/>
                <a:cs typeface="Times"/>
              </a:rPr>
              <a:t> Polski. </a:t>
            </a:r>
            <a:r>
              <a:rPr lang="en-US" sz="1400" dirty="0" err="1">
                <a:solidFill>
                  <a:srgbClr val="191919"/>
                </a:solidFill>
                <a:latin typeface="Times"/>
                <a:cs typeface="Times"/>
              </a:rPr>
              <a:t>Choć</a:t>
            </a:r>
            <a:r>
              <a:rPr lang="en-US" sz="1400" dirty="0">
                <a:solidFill>
                  <a:srgbClr val="191919"/>
                </a:solidFill>
                <a:latin typeface="Times"/>
                <a:cs typeface="Times"/>
              </a:rPr>
              <a:t> </a:t>
            </a:r>
            <a:r>
              <a:rPr lang="en-US" sz="1400" dirty="0" err="1">
                <a:solidFill>
                  <a:srgbClr val="191919"/>
                </a:solidFill>
                <a:latin typeface="Times"/>
                <a:cs typeface="Times"/>
              </a:rPr>
              <a:t>wydawałoby</a:t>
            </a:r>
            <a:r>
              <a:rPr lang="en-US" sz="1400" dirty="0">
                <a:solidFill>
                  <a:srgbClr val="191919"/>
                </a:solidFill>
                <a:latin typeface="Times"/>
                <a:cs typeface="Times"/>
              </a:rPr>
              <a:t> </a:t>
            </a:r>
            <a:r>
              <a:rPr lang="en-US" sz="1400" dirty="0" err="1">
                <a:solidFill>
                  <a:srgbClr val="191919"/>
                </a:solidFill>
                <a:latin typeface="Times"/>
                <a:cs typeface="Times"/>
              </a:rPr>
              <a:t>się</a:t>
            </a:r>
            <a:r>
              <a:rPr lang="en-US" sz="1400" dirty="0">
                <a:solidFill>
                  <a:srgbClr val="191919"/>
                </a:solidFill>
                <a:latin typeface="Times"/>
                <a:cs typeface="Times"/>
              </a:rPr>
              <a:t>, </a:t>
            </a:r>
            <a:r>
              <a:rPr lang="en-US" sz="1400" dirty="0" err="1">
                <a:solidFill>
                  <a:srgbClr val="191919"/>
                </a:solidFill>
                <a:latin typeface="Times"/>
                <a:cs typeface="Times"/>
              </a:rPr>
              <a:t>że</a:t>
            </a:r>
            <a:r>
              <a:rPr lang="en-US" sz="1400" dirty="0">
                <a:solidFill>
                  <a:srgbClr val="191919"/>
                </a:solidFill>
                <a:latin typeface="Times"/>
                <a:cs typeface="Times"/>
              </a:rPr>
              <a:t> po </a:t>
            </a:r>
            <a:r>
              <a:rPr lang="en-US" sz="1400" dirty="0" err="1">
                <a:solidFill>
                  <a:srgbClr val="191919"/>
                </a:solidFill>
                <a:latin typeface="Times"/>
                <a:cs typeface="Times"/>
              </a:rPr>
              <a:t>wizycie</a:t>
            </a:r>
            <a:r>
              <a:rPr lang="en-US" sz="1400" dirty="0">
                <a:solidFill>
                  <a:srgbClr val="191919"/>
                </a:solidFill>
                <a:latin typeface="Times"/>
                <a:cs typeface="Times"/>
              </a:rPr>
              <a:t> </a:t>
            </a:r>
            <a:r>
              <a:rPr lang="en-US" sz="1400" dirty="0" err="1">
                <a:solidFill>
                  <a:srgbClr val="191919"/>
                </a:solidFill>
                <a:latin typeface="Times"/>
                <a:cs typeface="Times"/>
              </a:rPr>
              <a:t>Szwedów</a:t>
            </a:r>
            <a:r>
              <a:rPr lang="en-US" sz="1400" dirty="0">
                <a:solidFill>
                  <a:srgbClr val="191919"/>
                </a:solidFill>
                <a:latin typeface="Times"/>
                <a:cs typeface="Times"/>
              </a:rPr>
              <a:t> </a:t>
            </a:r>
            <a:r>
              <a:rPr lang="en-US" sz="1400" dirty="0" err="1">
                <a:solidFill>
                  <a:srgbClr val="191919"/>
                </a:solidFill>
                <a:latin typeface="Times"/>
                <a:cs typeface="Times"/>
              </a:rPr>
              <a:t>i</a:t>
            </a:r>
            <a:r>
              <a:rPr lang="en-US" sz="1400" dirty="0">
                <a:solidFill>
                  <a:srgbClr val="191919"/>
                </a:solidFill>
                <a:latin typeface="Times"/>
                <a:cs typeface="Times"/>
              </a:rPr>
              <a:t> </a:t>
            </a:r>
            <a:r>
              <a:rPr lang="en-US" sz="1400" dirty="0" err="1">
                <a:solidFill>
                  <a:srgbClr val="191919"/>
                </a:solidFill>
                <a:latin typeface="Times"/>
                <a:cs typeface="Times"/>
              </a:rPr>
              <a:t>wojnach</a:t>
            </a:r>
            <a:r>
              <a:rPr lang="en-US" sz="1400" dirty="0">
                <a:solidFill>
                  <a:srgbClr val="191919"/>
                </a:solidFill>
                <a:latin typeface="Times"/>
                <a:cs typeface="Times"/>
              </a:rPr>
              <a:t>, </a:t>
            </a:r>
            <a:r>
              <a:rPr lang="en-US" sz="1400" dirty="0" err="1">
                <a:solidFill>
                  <a:srgbClr val="191919"/>
                </a:solidFill>
                <a:latin typeface="Times"/>
                <a:cs typeface="Times"/>
              </a:rPr>
              <a:t>zamek</a:t>
            </a:r>
            <a:r>
              <a:rPr lang="en-US" sz="1400" dirty="0">
                <a:solidFill>
                  <a:srgbClr val="191919"/>
                </a:solidFill>
                <a:latin typeface="Times"/>
                <a:cs typeface="Times"/>
              </a:rPr>
              <a:t> </a:t>
            </a:r>
            <a:r>
              <a:rPr lang="en-US" sz="1400" dirty="0" err="1">
                <a:solidFill>
                  <a:srgbClr val="191919"/>
                </a:solidFill>
                <a:latin typeface="Times"/>
                <a:cs typeface="Times"/>
              </a:rPr>
              <a:t>wewnątrz</a:t>
            </a:r>
            <a:r>
              <a:rPr lang="en-US" sz="1400" dirty="0">
                <a:solidFill>
                  <a:srgbClr val="191919"/>
                </a:solidFill>
                <a:latin typeface="Times"/>
                <a:cs typeface="Times"/>
              </a:rPr>
              <a:t> jest </a:t>
            </a:r>
            <a:r>
              <a:rPr lang="en-US" sz="1400" dirty="0" err="1">
                <a:solidFill>
                  <a:srgbClr val="191919"/>
                </a:solidFill>
                <a:latin typeface="Times"/>
                <a:cs typeface="Times"/>
              </a:rPr>
              <a:t>pusty</a:t>
            </a:r>
            <a:r>
              <a:rPr lang="en-US" sz="1400" dirty="0">
                <a:solidFill>
                  <a:srgbClr val="191919"/>
                </a:solidFill>
                <a:latin typeface="Times"/>
                <a:cs typeface="Times"/>
              </a:rPr>
              <a:t> </a:t>
            </a:r>
            <a:r>
              <a:rPr lang="en-US" sz="1400" dirty="0" err="1">
                <a:solidFill>
                  <a:srgbClr val="191919"/>
                </a:solidFill>
                <a:latin typeface="Times"/>
                <a:cs typeface="Times"/>
              </a:rPr>
              <a:t>nic</a:t>
            </a:r>
            <a:r>
              <a:rPr lang="en-US" sz="1400" dirty="0">
                <a:solidFill>
                  <a:srgbClr val="191919"/>
                </a:solidFill>
                <a:latin typeface="Times"/>
                <a:cs typeface="Times"/>
              </a:rPr>
              <a:t> </a:t>
            </a:r>
            <a:r>
              <a:rPr lang="en-US" sz="1400" dirty="0" err="1">
                <a:solidFill>
                  <a:srgbClr val="191919"/>
                </a:solidFill>
                <a:latin typeface="Times"/>
                <a:cs typeface="Times"/>
              </a:rPr>
              <a:t>bardziej</a:t>
            </a:r>
            <a:r>
              <a:rPr lang="en-US" sz="1400" dirty="0">
                <a:solidFill>
                  <a:srgbClr val="191919"/>
                </a:solidFill>
                <a:latin typeface="Times"/>
                <a:cs typeface="Times"/>
              </a:rPr>
              <a:t> </a:t>
            </a:r>
            <a:r>
              <a:rPr lang="en-US" sz="1400" dirty="0" err="1">
                <a:solidFill>
                  <a:srgbClr val="191919"/>
                </a:solidFill>
                <a:latin typeface="Times"/>
                <a:cs typeface="Times"/>
              </a:rPr>
              <a:t>mylnego</a:t>
            </a:r>
            <a:r>
              <a:rPr lang="en-US" sz="1400" dirty="0">
                <a:solidFill>
                  <a:srgbClr val="191919"/>
                </a:solidFill>
                <a:latin typeface="Times"/>
                <a:cs typeface="Times"/>
              </a:rPr>
              <a:t>, </a:t>
            </a:r>
            <a:r>
              <a:rPr lang="en-US" sz="1400" dirty="0" err="1">
                <a:solidFill>
                  <a:srgbClr val="191919"/>
                </a:solidFill>
                <a:latin typeface="Times"/>
                <a:cs typeface="Times"/>
              </a:rPr>
              <a:t>już</a:t>
            </a:r>
            <a:r>
              <a:rPr lang="en-US" sz="1400" dirty="0">
                <a:solidFill>
                  <a:srgbClr val="191919"/>
                </a:solidFill>
                <a:latin typeface="Times"/>
                <a:cs typeface="Times"/>
              </a:rPr>
              <a:t> </a:t>
            </a:r>
            <a:r>
              <a:rPr lang="en-US" sz="1400" dirty="0" err="1">
                <a:solidFill>
                  <a:srgbClr val="191919"/>
                </a:solidFill>
                <a:latin typeface="Times"/>
                <a:cs typeface="Times"/>
              </a:rPr>
              <a:t>niejeden</a:t>
            </a:r>
            <a:r>
              <a:rPr lang="en-US" sz="1400" dirty="0">
                <a:solidFill>
                  <a:srgbClr val="191919"/>
                </a:solidFill>
                <a:latin typeface="Times"/>
                <a:cs typeface="Times"/>
              </a:rPr>
              <a:t> </a:t>
            </a:r>
            <a:r>
              <a:rPr lang="en-US" sz="1400" dirty="0" err="1">
                <a:solidFill>
                  <a:srgbClr val="191919"/>
                </a:solidFill>
                <a:latin typeface="Times"/>
                <a:cs typeface="Times"/>
              </a:rPr>
              <a:t>turysta</a:t>
            </a:r>
            <a:r>
              <a:rPr lang="en-US" sz="1400" dirty="0">
                <a:solidFill>
                  <a:srgbClr val="191919"/>
                </a:solidFill>
                <a:latin typeface="Times"/>
                <a:cs typeface="Times"/>
              </a:rPr>
              <a:t> </a:t>
            </a:r>
            <a:r>
              <a:rPr lang="en-US" sz="1400" dirty="0" err="1">
                <a:solidFill>
                  <a:srgbClr val="191919"/>
                </a:solidFill>
                <a:latin typeface="Times"/>
                <a:cs typeface="Times"/>
              </a:rPr>
              <a:t>był</a:t>
            </a:r>
            <a:r>
              <a:rPr lang="en-US" sz="1400" dirty="0">
                <a:solidFill>
                  <a:srgbClr val="191919"/>
                </a:solidFill>
                <a:latin typeface="Times"/>
                <a:cs typeface="Times"/>
              </a:rPr>
              <a:t> pod </a:t>
            </a:r>
            <a:r>
              <a:rPr lang="en-US" sz="1400" dirty="0" err="1">
                <a:solidFill>
                  <a:srgbClr val="191919"/>
                </a:solidFill>
                <a:latin typeface="Times"/>
                <a:cs typeface="Times"/>
              </a:rPr>
              <a:t>wrażeniem</a:t>
            </a:r>
            <a:r>
              <a:rPr lang="en-US" sz="1400" dirty="0">
                <a:solidFill>
                  <a:srgbClr val="191919"/>
                </a:solidFill>
                <a:latin typeface="Times"/>
                <a:cs typeface="Times"/>
              </a:rPr>
              <a:t> </a:t>
            </a:r>
            <a:r>
              <a:rPr lang="en-US" sz="1400" dirty="0" err="1">
                <a:solidFill>
                  <a:srgbClr val="191919"/>
                </a:solidFill>
                <a:latin typeface="Times"/>
                <a:cs typeface="Times"/>
              </a:rPr>
              <a:t>atrakcji</a:t>
            </a:r>
            <a:r>
              <a:rPr lang="en-US" sz="1400" dirty="0">
                <a:solidFill>
                  <a:srgbClr val="191919"/>
                </a:solidFill>
                <a:latin typeface="Times"/>
                <a:cs typeface="Times"/>
              </a:rPr>
              <a:t>, </a:t>
            </a:r>
            <a:r>
              <a:rPr lang="en-US" sz="1400" dirty="0" err="1">
                <a:solidFill>
                  <a:srgbClr val="191919"/>
                </a:solidFill>
                <a:latin typeface="Times"/>
                <a:cs typeface="Times"/>
              </a:rPr>
              <a:t>których</a:t>
            </a:r>
            <a:r>
              <a:rPr lang="en-US" sz="1400" dirty="0">
                <a:solidFill>
                  <a:srgbClr val="191919"/>
                </a:solidFill>
                <a:latin typeface="Times"/>
                <a:cs typeface="Times"/>
              </a:rPr>
              <a:t> tam </a:t>
            </a:r>
            <a:r>
              <a:rPr lang="en-US" sz="1400" dirty="0" err="1">
                <a:solidFill>
                  <a:srgbClr val="191919"/>
                </a:solidFill>
                <a:latin typeface="Times"/>
                <a:cs typeface="Times"/>
              </a:rPr>
              <a:t>nie</a:t>
            </a:r>
            <a:r>
              <a:rPr lang="en-US" sz="1400" dirty="0">
                <a:solidFill>
                  <a:srgbClr val="191919"/>
                </a:solidFill>
                <a:latin typeface="Times"/>
                <a:cs typeface="Times"/>
              </a:rPr>
              <a:t> </a:t>
            </a:r>
            <a:r>
              <a:rPr lang="en-US" sz="1400" dirty="0" err="1">
                <a:solidFill>
                  <a:srgbClr val="191919"/>
                </a:solidFill>
                <a:latin typeface="Times"/>
                <a:cs typeface="Times"/>
              </a:rPr>
              <a:t>brakuje</a:t>
            </a:r>
            <a:r>
              <a:rPr lang="en-US" sz="1400" dirty="0">
                <a:solidFill>
                  <a:srgbClr val="191919"/>
                </a:solidFill>
                <a:latin typeface="Times"/>
                <a:cs typeface="Times"/>
              </a:rPr>
              <a:t>. </a:t>
            </a:r>
            <a:r>
              <a:rPr lang="en-US" sz="1400" dirty="0" err="1">
                <a:solidFill>
                  <a:srgbClr val="191919"/>
                </a:solidFill>
                <a:latin typeface="Times"/>
                <a:cs typeface="Times"/>
              </a:rPr>
              <a:t>Myślę</a:t>
            </a:r>
            <a:r>
              <a:rPr lang="en-US" sz="1400" dirty="0">
                <a:solidFill>
                  <a:srgbClr val="191919"/>
                </a:solidFill>
                <a:latin typeface="Times"/>
                <a:cs typeface="Times"/>
              </a:rPr>
              <a:t>, </a:t>
            </a:r>
            <a:r>
              <a:rPr lang="en-US" sz="1400" dirty="0" err="1">
                <a:solidFill>
                  <a:srgbClr val="191919"/>
                </a:solidFill>
                <a:latin typeface="Times"/>
                <a:cs typeface="Times"/>
              </a:rPr>
              <a:t>że</a:t>
            </a:r>
            <a:r>
              <a:rPr lang="en-US" sz="1400" dirty="0">
                <a:solidFill>
                  <a:srgbClr val="191919"/>
                </a:solidFill>
                <a:latin typeface="Times"/>
                <a:cs typeface="Times"/>
              </a:rPr>
              <a:t> </a:t>
            </a:r>
            <a:r>
              <a:rPr lang="en-US" sz="1400" dirty="0" err="1">
                <a:solidFill>
                  <a:srgbClr val="191919"/>
                </a:solidFill>
                <a:latin typeface="Times"/>
                <a:cs typeface="Times"/>
              </a:rPr>
              <a:t>życie</a:t>
            </a:r>
            <a:r>
              <a:rPr lang="en-US" sz="1400" dirty="0">
                <a:solidFill>
                  <a:srgbClr val="191919"/>
                </a:solidFill>
                <a:latin typeface="Times"/>
                <a:cs typeface="Times"/>
              </a:rPr>
              <a:t> w 2 </a:t>
            </a:r>
            <a:r>
              <a:rPr lang="en-US" sz="1400" dirty="0" err="1">
                <a:solidFill>
                  <a:srgbClr val="191919"/>
                </a:solidFill>
                <a:latin typeface="Times"/>
                <a:cs typeface="Times"/>
              </a:rPr>
              <a:t>połowie</a:t>
            </a:r>
            <a:r>
              <a:rPr lang="en-US" sz="1400" dirty="0">
                <a:solidFill>
                  <a:srgbClr val="191919"/>
                </a:solidFill>
                <a:latin typeface="Times"/>
                <a:cs typeface="Times"/>
              </a:rPr>
              <a:t> XIV </a:t>
            </a:r>
            <a:r>
              <a:rPr lang="en-US" sz="1400" dirty="0" err="1">
                <a:solidFill>
                  <a:srgbClr val="191919"/>
                </a:solidFill>
                <a:latin typeface="Times"/>
                <a:cs typeface="Times"/>
              </a:rPr>
              <a:t>wieku</a:t>
            </a:r>
            <a:r>
              <a:rPr lang="en-US" sz="1400" dirty="0">
                <a:solidFill>
                  <a:srgbClr val="191919"/>
                </a:solidFill>
                <a:latin typeface="Times"/>
                <a:cs typeface="Times"/>
              </a:rPr>
              <a:t> </a:t>
            </a:r>
            <a:r>
              <a:rPr lang="en-US" sz="1400" dirty="0" err="1">
                <a:solidFill>
                  <a:srgbClr val="191919"/>
                </a:solidFill>
                <a:latin typeface="Times"/>
                <a:cs typeface="Times"/>
              </a:rPr>
              <a:t>na</a:t>
            </a:r>
            <a:r>
              <a:rPr lang="en-US" sz="1400" dirty="0">
                <a:solidFill>
                  <a:srgbClr val="191919"/>
                </a:solidFill>
                <a:latin typeface="Times"/>
                <a:cs typeface="Times"/>
              </a:rPr>
              <a:t> </a:t>
            </a:r>
            <a:r>
              <a:rPr lang="en-US" sz="1400" dirty="0" err="1">
                <a:solidFill>
                  <a:srgbClr val="191919"/>
                </a:solidFill>
                <a:latin typeface="Times"/>
                <a:cs typeface="Times"/>
              </a:rPr>
              <a:t>zamku</a:t>
            </a:r>
            <a:r>
              <a:rPr lang="en-US" sz="1400" dirty="0">
                <a:solidFill>
                  <a:srgbClr val="191919"/>
                </a:solidFill>
                <a:latin typeface="Times"/>
                <a:cs typeface="Times"/>
              </a:rPr>
              <a:t> </a:t>
            </a:r>
            <a:r>
              <a:rPr lang="en-US" sz="1400" dirty="0" err="1">
                <a:solidFill>
                  <a:srgbClr val="191919"/>
                </a:solidFill>
                <a:latin typeface="Times"/>
                <a:cs typeface="Times"/>
              </a:rPr>
              <a:t>było</a:t>
            </a:r>
            <a:r>
              <a:rPr lang="en-US" sz="1400" dirty="0">
                <a:solidFill>
                  <a:srgbClr val="191919"/>
                </a:solidFill>
                <a:latin typeface="Times"/>
                <a:cs typeface="Times"/>
              </a:rPr>
              <a:t> </a:t>
            </a:r>
            <a:r>
              <a:rPr lang="en-US" sz="1400" dirty="0" err="1">
                <a:solidFill>
                  <a:srgbClr val="191919"/>
                </a:solidFill>
                <a:latin typeface="Times"/>
                <a:cs typeface="Times"/>
              </a:rPr>
              <a:t>dość</a:t>
            </a:r>
            <a:r>
              <a:rPr lang="en-US" sz="1400" dirty="0">
                <a:solidFill>
                  <a:srgbClr val="191919"/>
                </a:solidFill>
                <a:latin typeface="Times"/>
                <a:cs typeface="Times"/>
              </a:rPr>
              <a:t> </a:t>
            </a:r>
            <a:r>
              <a:rPr lang="en-US" sz="1400" dirty="0" err="1">
                <a:solidFill>
                  <a:srgbClr val="191919"/>
                </a:solidFill>
                <a:latin typeface="Times"/>
                <a:cs typeface="Times"/>
              </a:rPr>
              <a:t>ciekawe</a:t>
            </a:r>
            <a:r>
              <a:rPr lang="en-US" sz="1400" dirty="0">
                <a:solidFill>
                  <a:srgbClr val="191919"/>
                </a:solidFill>
                <a:latin typeface="Times"/>
                <a:cs typeface="Times"/>
              </a:rPr>
              <a:t>, </a:t>
            </a:r>
            <a:r>
              <a:rPr lang="en-US" sz="1400" dirty="0" err="1">
                <a:solidFill>
                  <a:srgbClr val="191919"/>
                </a:solidFill>
                <a:latin typeface="Times"/>
                <a:cs typeface="Times"/>
              </a:rPr>
              <a:t>dlatego</a:t>
            </a:r>
            <a:r>
              <a:rPr lang="en-US" sz="1400" dirty="0">
                <a:solidFill>
                  <a:srgbClr val="191919"/>
                </a:solidFill>
                <a:latin typeface="Times"/>
                <a:cs typeface="Times"/>
              </a:rPr>
              <a:t> </a:t>
            </a:r>
            <a:r>
              <a:rPr lang="en-US" sz="1400" dirty="0" err="1">
                <a:solidFill>
                  <a:srgbClr val="191919"/>
                </a:solidFill>
                <a:latin typeface="Times"/>
                <a:cs typeface="Times"/>
              </a:rPr>
              <a:t>dopisałam</a:t>
            </a:r>
            <a:r>
              <a:rPr lang="en-US" sz="1400" dirty="0">
                <a:solidFill>
                  <a:srgbClr val="191919"/>
                </a:solidFill>
                <a:latin typeface="Times"/>
                <a:cs typeface="Times"/>
              </a:rPr>
              <a:t> </a:t>
            </a:r>
            <a:r>
              <a:rPr lang="en-US" sz="1400" dirty="0" err="1">
                <a:solidFill>
                  <a:srgbClr val="191919"/>
                </a:solidFill>
                <a:latin typeface="Times"/>
                <a:cs typeface="Times"/>
              </a:rPr>
              <a:t>sobie</a:t>
            </a:r>
            <a:r>
              <a:rPr lang="en-US" sz="1400" dirty="0">
                <a:solidFill>
                  <a:srgbClr val="191919"/>
                </a:solidFill>
                <a:latin typeface="Times"/>
                <a:cs typeface="Times"/>
              </a:rPr>
              <a:t> to </a:t>
            </a:r>
            <a:r>
              <a:rPr lang="en-US" sz="1400" dirty="0" err="1">
                <a:solidFill>
                  <a:srgbClr val="191919"/>
                </a:solidFill>
                <a:latin typeface="Times"/>
                <a:cs typeface="Times"/>
              </a:rPr>
              <a:t>miejsce</a:t>
            </a:r>
            <a:r>
              <a:rPr lang="en-US" sz="1400" dirty="0">
                <a:solidFill>
                  <a:srgbClr val="191919"/>
                </a:solidFill>
                <a:latin typeface="Times"/>
                <a:cs typeface="Times"/>
              </a:rPr>
              <a:t> do </a:t>
            </a:r>
            <a:r>
              <a:rPr lang="en-US" sz="1400" dirty="0" err="1">
                <a:solidFill>
                  <a:srgbClr val="191919"/>
                </a:solidFill>
                <a:latin typeface="Times"/>
                <a:cs typeface="Times"/>
              </a:rPr>
              <a:t>tych</a:t>
            </a:r>
            <a:r>
              <a:rPr lang="en-US" sz="1400" dirty="0">
                <a:solidFill>
                  <a:srgbClr val="191919"/>
                </a:solidFill>
                <a:latin typeface="Times"/>
                <a:cs typeface="Times"/>
              </a:rPr>
              <a:t>, </a:t>
            </a:r>
            <a:r>
              <a:rPr lang="en-US" sz="1400" dirty="0" err="1">
                <a:solidFill>
                  <a:srgbClr val="191919"/>
                </a:solidFill>
                <a:latin typeface="Times"/>
                <a:cs typeface="Times"/>
              </a:rPr>
              <a:t>które</a:t>
            </a:r>
            <a:r>
              <a:rPr lang="en-US" sz="1400" dirty="0">
                <a:solidFill>
                  <a:srgbClr val="191919"/>
                </a:solidFill>
                <a:latin typeface="Times"/>
                <a:cs typeface="Times"/>
              </a:rPr>
              <a:t> </a:t>
            </a:r>
            <a:r>
              <a:rPr lang="en-US" sz="1400" dirty="0" err="1">
                <a:solidFill>
                  <a:srgbClr val="191919"/>
                </a:solidFill>
                <a:latin typeface="Times"/>
                <a:cs typeface="Times"/>
              </a:rPr>
              <a:t>chciałabym</a:t>
            </a:r>
            <a:r>
              <a:rPr lang="en-US" sz="1400" dirty="0">
                <a:solidFill>
                  <a:srgbClr val="191919"/>
                </a:solidFill>
                <a:latin typeface="Times"/>
                <a:cs typeface="Times"/>
              </a:rPr>
              <a:t> </a:t>
            </a:r>
            <a:r>
              <a:rPr lang="en-US" sz="1400" dirty="0" err="1">
                <a:solidFill>
                  <a:srgbClr val="191919"/>
                </a:solidFill>
                <a:latin typeface="Times"/>
                <a:cs typeface="Times"/>
              </a:rPr>
              <a:t>kiedyś</a:t>
            </a:r>
            <a:r>
              <a:rPr lang="en-US" sz="1400" dirty="0">
                <a:solidFill>
                  <a:srgbClr val="191919"/>
                </a:solidFill>
                <a:latin typeface="Times"/>
                <a:cs typeface="Times"/>
              </a:rPr>
              <a:t> </a:t>
            </a:r>
            <a:r>
              <a:rPr lang="en-US" sz="1400" dirty="0" err="1">
                <a:solidFill>
                  <a:srgbClr val="191919"/>
                </a:solidFill>
                <a:latin typeface="Times"/>
                <a:cs typeface="Times"/>
              </a:rPr>
              <a:t>odwiedzić</a:t>
            </a:r>
            <a:r>
              <a:rPr lang="en-US" sz="1400" dirty="0">
                <a:solidFill>
                  <a:srgbClr val="191919"/>
                </a:solidFill>
                <a:latin typeface="Times"/>
                <a:cs typeface="Times"/>
              </a:rPr>
              <a:t>.</a:t>
            </a:r>
            <a:endParaRPr lang="en-US" sz="1400" dirty="0">
              <a:latin typeface="Times"/>
              <a:cs typeface="Times"/>
            </a:endParaRPr>
          </a:p>
        </p:txBody>
      </p:sp>
    </p:spTree>
    <p:extLst>
      <p:ext uri="{BB962C8B-B14F-4D97-AF65-F5344CB8AC3E}">
        <p14:creationId xmlns:p14="http://schemas.microsoft.com/office/powerpoint/2010/main" val="26562682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750">
        <p159:morph option="byObject"/>
      </p:transition>
    </mc:Choice>
    <mc:Fallback>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Words>
  <Application>Microsoft Office PowerPoint</Application>
  <PresentationFormat>Panoramiczny</PresentationFormat>
  <Paragraphs>34</Paragraphs>
  <Slides>14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14</vt:i4>
      </vt:variant>
    </vt:vector>
  </HeadingPairs>
  <TitlesOfParts>
    <vt:vector size="20" baseType="lpstr">
      <vt:lpstr>Arial</vt:lpstr>
      <vt:lpstr>Calibri</vt:lpstr>
      <vt:lpstr>Calibri Light</vt:lpstr>
      <vt:lpstr>Times</vt:lpstr>
      <vt:lpstr>Wingdings</vt:lpstr>
      <vt:lpstr>Motyw pakietu Office</vt:lpstr>
      <vt:lpstr>ZABYTKI KULTURY POLSKIEJ</vt:lpstr>
      <vt:lpstr>Prezentacja programu PowerPoint</vt:lpstr>
      <vt:lpstr>Prezentacja programu PowerPoint</vt:lpstr>
      <vt:lpstr>Prezentacja programu PowerPoint</vt:lpstr>
      <vt:lpstr>Prezentacja programu PowerPoint</vt:lpstr>
      <vt:lpstr>Zamek w Wiśniczu</vt:lpstr>
      <vt:lpstr>Prezentacja programu PowerPoint</vt:lpstr>
      <vt:lpstr>Click to add </vt:lpstr>
      <vt:lpstr>Prezentacja programu PowerPoint</vt:lpstr>
      <vt:lpstr>Pałac w Wilanowie</vt:lpstr>
      <vt:lpstr>Prezentacja programu PowerPoint</vt:lpstr>
      <vt:lpstr>Prezentacja programu PowerPoint</vt:lpstr>
      <vt:lpstr>Czyż nie każdy z nas zafascynowany jest przyrodą? A ona z barkowym pałacem królewskim tworzy idealne połączenie. Ogród, który znajduje się obok pałacu dodaje budowli większej magiczności. W każdej z pór roku obraz ogrodu wygląda inaczej, ale zarazem tak samo pięknie. Jako osoba, która odwiedziła to piękne miejsce mogę powiedzieć każdemu, że naprawdę było warto.</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Joanna</dc:creator>
  <cp:lastModifiedBy>Joanna</cp:lastModifiedBy>
  <cp:revision>134</cp:revision>
  <dcterms:created xsi:type="dcterms:W3CDTF">2022-05-09T13:23:58Z</dcterms:created>
  <dcterms:modified xsi:type="dcterms:W3CDTF">2022-08-10T11:41:37Z</dcterms:modified>
</cp:coreProperties>
</file>